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8" r:id="rId1"/>
  </p:sldMasterIdLst>
  <p:notesMasterIdLst>
    <p:notesMasterId r:id="rId77"/>
  </p:notesMasterIdLst>
  <p:handoutMasterIdLst>
    <p:handoutMasterId r:id="rId78"/>
  </p:handoutMasterIdLst>
  <p:sldIdLst>
    <p:sldId id="466" r:id="rId2"/>
    <p:sldId id="467" r:id="rId3"/>
    <p:sldId id="468" r:id="rId4"/>
    <p:sldId id="514" r:id="rId5"/>
    <p:sldId id="622" r:id="rId6"/>
    <p:sldId id="470" r:id="rId7"/>
    <p:sldId id="631" r:id="rId8"/>
    <p:sldId id="472" r:id="rId9"/>
    <p:sldId id="632" r:id="rId10"/>
    <p:sldId id="471" r:id="rId11"/>
    <p:sldId id="630" r:id="rId12"/>
    <p:sldId id="634" r:id="rId13"/>
    <p:sldId id="473" r:id="rId14"/>
    <p:sldId id="615" r:id="rId15"/>
    <p:sldId id="616" r:id="rId16"/>
    <p:sldId id="617" r:id="rId17"/>
    <p:sldId id="478" r:id="rId18"/>
    <p:sldId id="479" r:id="rId19"/>
    <p:sldId id="480" r:id="rId20"/>
    <p:sldId id="527" r:id="rId21"/>
    <p:sldId id="481" r:id="rId22"/>
    <p:sldId id="486" r:id="rId23"/>
    <p:sldId id="487" r:id="rId24"/>
    <p:sldId id="488" r:id="rId25"/>
    <p:sldId id="629" r:id="rId26"/>
    <p:sldId id="489" r:id="rId27"/>
    <p:sldId id="490" r:id="rId28"/>
    <p:sldId id="491" r:id="rId29"/>
    <p:sldId id="623" r:id="rId30"/>
    <p:sldId id="624" r:id="rId31"/>
    <p:sldId id="625" r:id="rId32"/>
    <p:sldId id="626" r:id="rId33"/>
    <p:sldId id="628" r:id="rId34"/>
    <p:sldId id="552" r:id="rId35"/>
    <p:sldId id="553" r:id="rId36"/>
    <p:sldId id="555" r:id="rId37"/>
    <p:sldId id="597" r:id="rId38"/>
    <p:sldId id="596" r:id="rId39"/>
    <p:sldId id="599" r:id="rId40"/>
    <p:sldId id="618" r:id="rId41"/>
    <p:sldId id="562" r:id="rId42"/>
    <p:sldId id="563" r:id="rId43"/>
    <p:sldId id="564" r:id="rId44"/>
    <p:sldId id="515" r:id="rId45"/>
    <p:sldId id="504" r:id="rId46"/>
    <p:sldId id="505" r:id="rId47"/>
    <p:sldId id="506" r:id="rId48"/>
    <p:sldId id="557" r:id="rId49"/>
    <p:sldId id="619" r:id="rId50"/>
    <p:sldId id="531" r:id="rId51"/>
    <p:sldId id="510" r:id="rId52"/>
    <p:sldId id="533" r:id="rId53"/>
    <p:sldId id="532" r:id="rId54"/>
    <p:sldId id="566" r:id="rId55"/>
    <p:sldId id="567" r:id="rId56"/>
    <p:sldId id="511" r:id="rId57"/>
    <p:sldId id="569" r:id="rId58"/>
    <p:sldId id="512" r:id="rId59"/>
    <p:sldId id="620" r:id="rId60"/>
    <p:sldId id="601" r:id="rId61"/>
    <p:sldId id="603" r:id="rId62"/>
    <p:sldId id="635" r:id="rId63"/>
    <p:sldId id="636" r:id="rId64"/>
    <p:sldId id="607" r:id="rId65"/>
    <p:sldId id="516" r:id="rId66"/>
    <p:sldId id="517" r:id="rId67"/>
    <p:sldId id="518" r:id="rId68"/>
    <p:sldId id="519" r:id="rId69"/>
    <p:sldId id="520" r:id="rId70"/>
    <p:sldId id="521" r:id="rId71"/>
    <p:sldId id="522" r:id="rId72"/>
    <p:sldId id="523" r:id="rId73"/>
    <p:sldId id="524" r:id="rId74"/>
    <p:sldId id="525" r:id="rId75"/>
    <p:sldId id="503" r:id="rId76"/>
  </p:sldIdLst>
  <p:sldSz cx="9144000" cy="6858000" type="screen4x3"/>
  <p:notesSz cx="6797675" cy="9872663"/>
  <p:defaultTextStyle>
    <a:defPPr>
      <a:defRPr lang="en-US"/>
    </a:defPPr>
    <a:lvl1pPr algn="l" rtl="0" fontAlgn="base">
      <a:spcBef>
        <a:spcPct val="0"/>
      </a:spcBef>
      <a:spcAft>
        <a:spcPct val="0"/>
      </a:spcAft>
      <a:defRPr sz="2400" b="1"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i="1" kern="1200">
        <a:solidFill>
          <a:schemeClr val="tx1"/>
        </a:solidFill>
        <a:latin typeface="Times New Roman" pitchFamily="18" charset="0"/>
        <a:ea typeface="+mn-ea"/>
        <a:cs typeface="Arial" charset="0"/>
      </a:defRPr>
    </a:lvl5pPr>
    <a:lvl6pPr marL="2286000" algn="l" defTabSz="914400" rtl="0" eaLnBrk="1" latinLnBrk="0" hangingPunct="1">
      <a:defRPr sz="2400" b="1" i="1" kern="1200">
        <a:solidFill>
          <a:schemeClr val="tx1"/>
        </a:solidFill>
        <a:latin typeface="Times New Roman" pitchFamily="18" charset="0"/>
        <a:ea typeface="+mn-ea"/>
        <a:cs typeface="Arial" charset="0"/>
      </a:defRPr>
    </a:lvl6pPr>
    <a:lvl7pPr marL="2743200" algn="l" defTabSz="914400" rtl="0" eaLnBrk="1" latinLnBrk="0" hangingPunct="1">
      <a:defRPr sz="2400" b="1" i="1" kern="1200">
        <a:solidFill>
          <a:schemeClr val="tx1"/>
        </a:solidFill>
        <a:latin typeface="Times New Roman" pitchFamily="18" charset="0"/>
        <a:ea typeface="+mn-ea"/>
        <a:cs typeface="Arial" charset="0"/>
      </a:defRPr>
    </a:lvl7pPr>
    <a:lvl8pPr marL="3200400" algn="l" defTabSz="914400" rtl="0" eaLnBrk="1" latinLnBrk="0" hangingPunct="1">
      <a:defRPr sz="2400" b="1" i="1" kern="1200">
        <a:solidFill>
          <a:schemeClr val="tx1"/>
        </a:solidFill>
        <a:latin typeface="Times New Roman" pitchFamily="18" charset="0"/>
        <a:ea typeface="+mn-ea"/>
        <a:cs typeface="Arial" charset="0"/>
      </a:defRPr>
    </a:lvl8pPr>
    <a:lvl9pPr marL="3657600" algn="l" defTabSz="914400" rtl="0" eaLnBrk="1" latinLnBrk="0" hangingPunct="1">
      <a:defRPr sz="2400" b="1" i="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6699"/>
    <a:srgbClr val="A5195C"/>
    <a:srgbClr val="E9D3D3"/>
    <a:srgbClr val="E0889D"/>
    <a:srgbClr val="FF9900"/>
    <a:srgbClr val="FFCC00"/>
    <a:srgbClr val="49545A"/>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5" autoAdjust="0"/>
    <p:restoredTop sz="94186" autoAdjust="0"/>
  </p:normalViewPr>
  <p:slideViewPr>
    <p:cSldViewPr snapToGrid="0">
      <p:cViewPr>
        <p:scale>
          <a:sx n="100" d="100"/>
          <a:sy n="100" d="100"/>
        </p:scale>
        <p:origin x="-66" y="72"/>
      </p:cViewPr>
      <p:guideLst>
        <p:guide orient="horz" pos="2740"/>
        <p:guide orient="horz" pos="250"/>
        <p:guide orient="horz" pos="912"/>
        <p:guide orient="horz" pos="2170"/>
        <p:guide pos="2880"/>
        <p:guide pos="342"/>
        <p:guide pos="5427"/>
        <p:guide pos="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4" d="100"/>
          <a:sy n="54" d="100"/>
        </p:scale>
        <p:origin x="-2316" y="-96"/>
      </p:cViewPr>
      <p:guideLst>
        <p:guide orient="horz" pos="3110"/>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95FCA-27CA-C14D-AE76-1BBB0C9BCFC2}" type="doc">
      <dgm:prSet loTypeId="urn:microsoft.com/office/officeart/2005/8/layout/vList2" loCatId="" qsTypeId="urn:microsoft.com/office/officeart/2005/8/quickstyle/simple4" qsCatId="simple" csTypeId="urn:microsoft.com/office/officeart/2005/8/colors/accent1_4" csCatId="accent1" phldr="1"/>
      <dgm:spPr/>
      <dgm:t>
        <a:bodyPr/>
        <a:lstStyle/>
        <a:p>
          <a:endParaRPr lang="es-ES"/>
        </a:p>
      </dgm:t>
    </dgm:pt>
    <dgm:pt modelId="{4CC43536-E2C1-AA4C-A053-7C273B04F70B}">
      <dgm:prSet custT="1"/>
      <dgm:spPr/>
      <dgm:t>
        <a:bodyPr/>
        <a:lstStyle/>
        <a:p>
          <a:pPr algn="ctr" rtl="0"/>
          <a:r>
            <a:rPr lang="es-ES" sz="3600" dirty="0" smtClean="0"/>
            <a:t>Reto Específico </a:t>
          </a:r>
          <a:endParaRPr lang="es-ES" sz="3600" dirty="0"/>
        </a:p>
      </dgm:t>
    </dgm:pt>
    <dgm:pt modelId="{F3E2CDB7-0A1D-AE4B-85DE-35B871DCC972}" type="parTrans" cxnId="{8E39AE6D-DEB0-1142-8F43-6B9BAC596A55}">
      <dgm:prSet/>
      <dgm:spPr/>
      <dgm:t>
        <a:bodyPr/>
        <a:lstStyle/>
        <a:p>
          <a:endParaRPr lang="es-ES"/>
        </a:p>
      </dgm:t>
    </dgm:pt>
    <dgm:pt modelId="{A037BC80-87FF-214C-AB2C-3AD226BD10D1}" type="sibTrans" cxnId="{8E39AE6D-DEB0-1142-8F43-6B9BAC596A55}">
      <dgm:prSet/>
      <dgm:spPr/>
      <dgm:t>
        <a:bodyPr/>
        <a:lstStyle/>
        <a:p>
          <a:endParaRPr lang="es-ES"/>
        </a:p>
      </dgm:t>
    </dgm:pt>
    <dgm:pt modelId="{95D8C4AD-E147-B14F-8897-0F744B1BCBEF}">
      <dgm:prSet/>
      <dgm:spPr/>
      <dgm:t>
        <a:bodyPr/>
        <a:lstStyle/>
        <a:p>
          <a:pPr algn="ctr" rtl="0"/>
          <a:r>
            <a:rPr lang="es-ES" dirty="0" smtClean="0"/>
            <a:t>Objetivo</a:t>
          </a:r>
          <a:endParaRPr lang="es-ES" dirty="0"/>
        </a:p>
      </dgm:t>
    </dgm:pt>
    <dgm:pt modelId="{A485FB6C-D068-2940-959E-8B5327B8F41E}" type="parTrans" cxnId="{3DAA1836-1217-8548-9FEB-C9754031156F}">
      <dgm:prSet/>
      <dgm:spPr/>
      <dgm:t>
        <a:bodyPr/>
        <a:lstStyle/>
        <a:p>
          <a:endParaRPr lang="es-ES"/>
        </a:p>
      </dgm:t>
    </dgm:pt>
    <dgm:pt modelId="{3A23892B-1D41-CE4D-9A3A-28D7CFD8670B}" type="sibTrans" cxnId="{3DAA1836-1217-8548-9FEB-C9754031156F}">
      <dgm:prSet/>
      <dgm:spPr/>
      <dgm:t>
        <a:bodyPr/>
        <a:lstStyle/>
        <a:p>
          <a:endParaRPr lang="es-ES"/>
        </a:p>
      </dgm:t>
    </dgm:pt>
    <dgm:pt modelId="{327D70DD-ACE1-7846-A655-3AE7F57DCEFF}">
      <dgm:prSet/>
      <dgm:spPr/>
      <dgm:t>
        <a:bodyPr/>
        <a:lstStyle/>
        <a:p>
          <a:pPr algn="ctr" rtl="0"/>
          <a:r>
            <a:rPr lang="es-ES" dirty="0" smtClean="0"/>
            <a:t>Impacto esperado</a:t>
          </a:r>
          <a:endParaRPr lang="es-ES" dirty="0"/>
        </a:p>
      </dgm:t>
    </dgm:pt>
    <dgm:pt modelId="{1AD4DFDC-896F-D84E-B2A7-9CB7B874DBDD}" type="parTrans" cxnId="{27865827-50E3-5E41-95FE-364ED953EB51}">
      <dgm:prSet/>
      <dgm:spPr/>
      <dgm:t>
        <a:bodyPr/>
        <a:lstStyle/>
        <a:p>
          <a:endParaRPr lang="es-ES"/>
        </a:p>
      </dgm:t>
    </dgm:pt>
    <dgm:pt modelId="{77AC4739-CCE1-E747-A05C-350C1E53F3BE}" type="sibTrans" cxnId="{27865827-50E3-5E41-95FE-364ED953EB51}">
      <dgm:prSet/>
      <dgm:spPr/>
      <dgm:t>
        <a:bodyPr/>
        <a:lstStyle/>
        <a:p>
          <a:endParaRPr lang="es-ES"/>
        </a:p>
      </dgm:t>
    </dgm:pt>
    <dgm:pt modelId="{7BB045E2-7C24-5949-BDC5-26223FBFAD9F}" type="pres">
      <dgm:prSet presAssocID="{BD895FCA-27CA-C14D-AE76-1BBB0C9BCFC2}" presName="linear" presStyleCnt="0">
        <dgm:presLayoutVars>
          <dgm:animLvl val="lvl"/>
          <dgm:resizeHandles val="exact"/>
        </dgm:presLayoutVars>
      </dgm:prSet>
      <dgm:spPr/>
      <dgm:t>
        <a:bodyPr/>
        <a:lstStyle/>
        <a:p>
          <a:endParaRPr lang="es-ES"/>
        </a:p>
      </dgm:t>
    </dgm:pt>
    <dgm:pt modelId="{D447A754-48BF-A846-81E0-78045E51E789}" type="pres">
      <dgm:prSet presAssocID="{4CC43536-E2C1-AA4C-A053-7C273B04F70B}" presName="parentText" presStyleLbl="node1" presStyleIdx="0" presStyleCnt="3" custScaleY="57624">
        <dgm:presLayoutVars>
          <dgm:chMax val="0"/>
          <dgm:bulletEnabled val="1"/>
        </dgm:presLayoutVars>
      </dgm:prSet>
      <dgm:spPr/>
      <dgm:t>
        <a:bodyPr/>
        <a:lstStyle/>
        <a:p>
          <a:endParaRPr lang="es-ES"/>
        </a:p>
      </dgm:t>
    </dgm:pt>
    <dgm:pt modelId="{91DC9B6E-C88A-3042-A39C-C64181CA49F5}" type="pres">
      <dgm:prSet presAssocID="{A037BC80-87FF-214C-AB2C-3AD226BD10D1}" presName="spacer" presStyleCnt="0"/>
      <dgm:spPr/>
    </dgm:pt>
    <dgm:pt modelId="{995AC671-27D9-B54C-8494-B4BAEBC8422D}" type="pres">
      <dgm:prSet presAssocID="{95D8C4AD-E147-B14F-8897-0F744B1BCBEF}" presName="parentText" presStyleLbl="node1" presStyleIdx="1" presStyleCnt="3" custScaleY="52300">
        <dgm:presLayoutVars>
          <dgm:chMax val="0"/>
          <dgm:bulletEnabled val="1"/>
        </dgm:presLayoutVars>
      </dgm:prSet>
      <dgm:spPr/>
      <dgm:t>
        <a:bodyPr/>
        <a:lstStyle/>
        <a:p>
          <a:endParaRPr lang="es-ES"/>
        </a:p>
      </dgm:t>
    </dgm:pt>
    <dgm:pt modelId="{89BC3279-4D64-344E-8935-61180A2F9FC7}" type="pres">
      <dgm:prSet presAssocID="{3A23892B-1D41-CE4D-9A3A-28D7CFD8670B}" presName="spacer" presStyleCnt="0"/>
      <dgm:spPr/>
    </dgm:pt>
    <dgm:pt modelId="{8002BF97-1D9D-3849-896D-BB7DA583C816}" type="pres">
      <dgm:prSet presAssocID="{327D70DD-ACE1-7846-A655-3AE7F57DCEFF}" presName="parentText" presStyleLbl="node1" presStyleIdx="2" presStyleCnt="3" custScaleY="65204" custLinFactNeighborX="1103" custLinFactNeighborY="56268">
        <dgm:presLayoutVars>
          <dgm:chMax val="0"/>
          <dgm:bulletEnabled val="1"/>
        </dgm:presLayoutVars>
      </dgm:prSet>
      <dgm:spPr/>
      <dgm:t>
        <a:bodyPr/>
        <a:lstStyle/>
        <a:p>
          <a:endParaRPr lang="es-ES"/>
        </a:p>
      </dgm:t>
    </dgm:pt>
  </dgm:ptLst>
  <dgm:cxnLst>
    <dgm:cxn modelId="{9DDC4F96-1732-0B4C-940C-54107597C260}" type="presOf" srcId="{BD895FCA-27CA-C14D-AE76-1BBB0C9BCFC2}" destId="{7BB045E2-7C24-5949-BDC5-26223FBFAD9F}" srcOrd="0" destOrd="0" presId="urn:microsoft.com/office/officeart/2005/8/layout/vList2"/>
    <dgm:cxn modelId="{194C0568-8850-2C4B-B625-BBDC3F38A74C}" type="presOf" srcId="{95D8C4AD-E147-B14F-8897-0F744B1BCBEF}" destId="{995AC671-27D9-B54C-8494-B4BAEBC8422D}" srcOrd="0" destOrd="0" presId="urn:microsoft.com/office/officeart/2005/8/layout/vList2"/>
    <dgm:cxn modelId="{D0F0C100-0EC6-D741-9959-5C7C64EE2B0C}" type="presOf" srcId="{4CC43536-E2C1-AA4C-A053-7C273B04F70B}" destId="{D447A754-48BF-A846-81E0-78045E51E789}" srcOrd="0" destOrd="0" presId="urn:microsoft.com/office/officeart/2005/8/layout/vList2"/>
    <dgm:cxn modelId="{27865827-50E3-5E41-95FE-364ED953EB51}" srcId="{BD895FCA-27CA-C14D-AE76-1BBB0C9BCFC2}" destId="{327D70DD-ACE1-7846-A655-3AE7F57DCEFF}" srcOrd="2" destOrd="0" parTransId="{1AD4DFDC-896F-D84E-B2A7-9CB7B874DBDD}" sibTransId="{77AC4739-CCE1-E747-A05C-350C1E53F3BE}"/>
    <dgm:cxn modelId="{8E39AE6D-DEB0-1142-8F43-6B9BAC596A55}" srcId="{BD895FCA-27CA-C14D-AE76-1BBB0C9BCFC2}" destId="{4CC43536-E2C1-AA4C-A053-7C273B04F70B}" srcOrd="0" destOrd="0" parTransId="{F3E2CDB7-0A1D-AE4B-85DE-35B871DCC972}" sibTransId="{A037BC80-87FF-214C-AB2C-3AD226BD10D1}"/>
    <dgm:cxn modelId="{3DAA1836-1217-8548-9FEB-C9754031156F}" srcId="{BD895FCA-27CA-C14D-AE76-1BBB0C9BCFC2}" destId="{95D8C4AD-E147-B14F-8897-0F744B1BCBEF}" srcOrd="1" destOrd="0" parTransId="{A485FB6C-D068-2940-959E-8B5327B8F41E}" sibTransId="{3A23892B-1D41-CE4D-9A3A-28D7CFD8670B}"/>
    <dgm:cxn modelId="{BE62668C-418F-AF4B-A6A1-8368CA1DAB63}" type="presOf" srcId="{327D70DD-ACE1-7846-A655-3AE7F57DCEFF}" destId="{8002BF97-1D9D-3849-896D-BB7DA583C816}" srcOrd="0" destOrd="0" presId="urn:microsoft.com/office/officeart/2005/8/layout/vList2"/>
    <dgm:cxn modelId="{A90695A6-7DFC-724E-8766-0247005AFEDA}" type="presParOf" srcId="{7BB045E2-7C24-5949-BDC5-26223FBFAD9F}" destId="{D447A754-48BF-A846-81E0-78045E51E789}" srcOrd="0" destOrd="0" presId="urn:microsoft.com/office/officeart/2005/8/layout/vList2"/>
    <dgm:cxn modelId="{C99BA53A-0F0E-AE48-A3C2-C2E0FD7A5DA5}" type="presParOf" srcId="{7BB045E2-7C24-5949-BDC5-26223FBFAD9F}" destId="{91DC9B6E-C88A-3042-A39C-C64181CA49F5}" srcOrd="1" destOrd="0" presId="urn:microsoft.com/office/officeart/2005/8/layout/vList2"/>
    <dgm:cxn modelId="{F35227AD-8DD8-B14F-81AE-4062B8D0C1FD}" type="presParOf" srcId="{7BB045E2-7C24-5949-BDC5-26223FBFAD9F}" destId="{995AC671-27D9-B54C-8494-B4BAEBC8422D}" srcOrd="2" destOrd="0" presId="urn:microsoft.com/office/officeart/2005/8/layout/vList2"/>
    <dgm:cxn modelId="{35A09455-7E9F-2948-8A50-25E7FEE97BA2}" type="presParOf" srcId="{7BB045E2-7C24-5949-BDC5-26223FBFAD9F}" destId="{89BC3279-4D64-344E-8935-61180A2F9FC7}" srcOrd="3" destOrd="0" presId="urn:microsoft.com/office/officeart/2005/8/layout/vList2"/>
    <dgm:cxn modelId="{1D5094CF-0809-7A4E-9C77-9D5741D391BC}" type="presParOf" srcId="{7BB045E2-7C24-5949-BDC5-26223FBFAD9F}" destId="{8002BF97-1D9D-3849-896D-BB7DA583C81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164A4-8E04-8843-949C-4144AF53CF7E}" type="doc">
      <dgm:prSet loTypeId="urn:microsoft.com/office/officeart/2005/8/layout/vList3#1" loCatId="" qsTypeId="urn:microsoft.com/office/officeart/2005/8/quickstyle/simple4" qsCatId="simple" csTypeId="urn:microsoft.com/office/officeart/2005/8/colors/accent1_2#4" csCatId="accent1" phldr="1"/>
      <dgm:spPr/>
    </dgm:pt>
    <dgm:pt modelId="{4ABE3746-D53B-6445-A7F8-BFDD326E3A90}">
      <dgm:prSet phldrT="[Texto]"/>
      <dgm:spPr/>
      <dgm:t>
        <a:bodyPr/>
        <a:lstStyle/>
        <a:p>
          <a:r>
            <a:rPr lang="es-ES" dirty="0" smtClean="0"/>
            <a:t>Excelencia</a:t>
          </a:r>
          <a:endParaRPr lang="es-ES" dirty="0"/>
        </a:p>
      </dgm:t>
    </dgm:pt>
    <dgm:pt modelId="{9DE7E1E8-C50E-B840-A234-CFEE069628AD}" type="parTrans" cxnId="{32239FC8-1B92-9B42-9131-DF1526668058}">
      <dgm:prSet/>
      <dgm:spPr/>
      <dgm:t>
        <a:bodyPr/>
        <a:lstStyle/>
        <a:p>
          <a:endParaRPr lang="es-ES"/>
        </a:p>
      </dgm:t>
    </dgm:pt>
    <dgm:pt modelId="{D64DC49A-ACC1-2849-A19D-2786E62E5DEC}" type="sibTrans" cxnId="{32239FC8-1B92-9B42-9131-DF1526668058}">
      <dgm:prSet/>
      <dgm:spPr/>
      <dgm:t>
        <a:bodyPr/>
        <a:lstStyle/>
        <a:p>
          <a:endParaRPr lang="es-ES"/>
        </a:p>
      </dgm:t>
    </dgm:pt>
    <dgm:pt modelId="{E93401D7-41F9-1344-AFE8-7414E2530D0D}">
      <dgm:prSet phldrT="[Texto]"/>
      <dgm:spPr/>
      <dgm:t>
        <a:bodyPr/>
        <a:lstStyle/>
        <a:p>
          <a:r>
            <a:rPr lang="es-ES" dirty="0" smtClean="0"/>
            <a:t>Impacto</a:t>
          </a:r>
          <a:endParaRPr lang="es-ES" dirty="0"/>
        </a:p>
      </dgm:t>
    </dgm:pt>
    <dgm:pt modelId="{5EE8EAE4-AF6C-2D45-B939-773373A7DD11}" type="parTrans" cxnId="{94034758-8C2B-A84D-B700-B4098F187666}">
      <dgm:prSet/>
      <dgm:spPr/>
      <dgm:t>
        <a:bodyPr/>
        <a:lstStyle/>
        <a:p>
          <a:endParaRPr lang="es-ES"/>
        </a:p>
      </dgm:t>
    </dgm:pt>
    <dgm:pt modelId="{C14C457A-5A08-0F48-96C5-D55284C99F15}" type="sibTrans" cxnId="{94034758-8C2B-A84D-B700-B4098F187666}">
      <dgm:prSet/>
      <dgm:spPr/>
      <dgm:t>
        <a:bodyPr/>
        <a:lstStyle/>
        <a:p>
          <a:endParaRPr lang="es-ES"/>
        </a:p>
      </dgm:t>
    </dgm:pt>
    <dgm:pt modelId="{3F60B494-693C-0F40-974F-841ADD0ABB6F}">
      <dgm:prSet phldrT="[Texto]"/>
      <dgm:spPr/>
      <dgm:t>
        <a:bodyPr/>
        <a:lstStyle/>
        <a:p>
          <a:r>
            <a:rPr lang="es-ES" dirty="0" smtClean="0"/>
            <a:t>Calidad y eficiencia de la implementación</a:t>
          </a:r>
          <a:endParaRPr lang="es-ES" dirty="0"/>
        </a:p>
      </dgm:t>
    </dgm:pt>
    <dgm:pt modelId="{AC21D087-6C1F-F346-9E1C-57C136118BB7}" type="parTrans" cxnId="{F790E94D-9857-1A4A-8CE1-DA58EAD38CF1}">
      <dgm:prSet/>
      <dgm:spPr/>
      <dgm:t>
        <a:bodyPr/>
        <a:lstStyle/>
        <a:p>
          <a:endParaRPr lang="es-ES"/>
        </a:p>
      </dgm:t>
    </dgm:pt>
    <dgm:pt modelId="{FF7C685F-9992-B442-B2C5-ADC780410ADF}" type="sibTrans" cxnId="{F790E94D-9857-1A4A-8CE1-DA58EAD38CF1}">
      <dgm:prSet/>
      <dgm:spPr/>
      <dgm:t>
        <a:bodyPr/>
        <a:lstStyle/>
        <a:p>
          <a:endParaRPr lang="es-ES"/>
        </a:p>
      </dgm:t>
    </dgm:pt>
    <dgm:pt modelId="{15B42D09-6B99-A44E-A951-FE14F9239730}" type="pres">
      <dgm:prSet presAssocID="{1E9164A4-8E04-8843-949C-4144AF53CF7E}" presName="linearFlow" presStyleCnt="0">
        <dgm:presLayoutVars>
          <dgm:dir/>
          <dgm:resizeHandles val="exact"/>
        </dgm:presLayoutVars>
      </dgm:prSet>
      <dgm:spPr/>
    </dgm:pt>
    <dgm:pt modelId="{4588AA8E-EADD-E640-8F1E-D121689B3663}" type="pres">
      <dgm:prSet presAssocID="{4ABE3746-D53B-6445-A7F8-BFDD326E3A90}" presName="composite" presStyleCnt="0"/>
      <dgm:spPr/>
    </dgm:pt>
    <dgm:pt modelId="{036AB7C8-B656-9D4E-8127-9D0C8940737B}" type="pres">
      <dgm:prSet presAssocID="{4ABE3746-D53B-6445-A7F8-BFDD326E3A90}" presName="imgShp" presStyleLbl="fgImgPlace1" presStyleIdx="0" presStyleCnt="3"/>
      <dgm:spPr/>
    </dgm:pt>
    <dgm:pt modelId="{2E82DB53-8819-9340-9D94-653090DEDFAB}" type="pres">
      <dgm:prSet presAssocID="{4ABE3746-D53B-6445-A7F8-BFDD326E3A90}" presName="txShp" presStyleLbl="node1" presStyleIdx="0" presStyleCnt="3">
        <dgm:presLayoutVars>
          <dgm:bulletEnabled val="1"/>
        </dgm:presLayoutVars>
      </dgm:prSet>
      <dgm:spPr/>
      <dgm:t>
        <a:bodyPr/>
        <a:lstStyle/>
        <a:p>
          <a:endParaRPr lang="es-ES"/>
        </a:p>
      </dgm:t>
    </dgm:pt>
    <dgm:pt modelId="{84B41ADC-0F6B-E94F-87A3-8EB07866CE2D}" type="pres">
      <dgm:prSet presAssocID="{D64DC49A-ACC1-2849-A19D-2786E62E5DEC}" presName="spacing" presStyleCnt="0"/>
      <dgm:spPr/>
    </dgm:pt>
    <dgm:pt modelId="{13B1FB75-BC40-CA49-8E6E-9201BDBBB646}" type="pres">
      <dgm:prSet presAssocID="{E93401D7-41F9-1344-AFE8-7414E2530D0D}" presName="composite" presStyleCnt="0"/>
      <dgm:spPr/>
    </dgm:pt>
    <dgm:pt modelId="{50515AF7-8E8F-B041-A0C4-E73ECE49B695}" type="pres">
      <dgm:prSet presAssocID="{E93401D7-41F9-1344-AFE8-7414E2530D0D}" presName="imgShp" presStyleLbl="fgImgPlace1" presStyleIdx="1" presStyleCnt="3"/>
      <dgm:spPr/>
    </dgm:pt>
    <dgm:pt modelId="{D3B360F7-860F-3B47-9FDD-01352A46A637}" type="pres">
      <dgm:prSet presAssocID="{E93401D7-41F9-1344-AFE8-7414E2530D0D}" presName="txShp" presStyleLbl="node1" presStyleIdx="1" presStyleCnt="3">
        <dgm:presLayoutVars>
          <dgm:bulletEnabled val="1"/>
        </dgm:presLayoutVars>
      </dgm:prSet>
      <dgm:spPr/>
      <dgm:t>
        <a:bodyPr/>
        <a:lstStyle/>
        <a:p>
          <a:endParaRPr lang="es-ES"/>
        </a:p>
      </dgm:t>
    </dgm:pt>
    <dgm:pt modelId="{7AD67773-CD11-7045-9000-9F4724EDDF2C}" type="pres">
      <dgm:prSet presAssocID="{C14C457A-5A08-0F48-96C5-D55284C99F15}" presName="spacing" presStyleCnt="0"/>
      <dgm:spPr/>
    </dgm:pt>
    <dgm:pt modelId="{C5FBF869-7232-BF44-9C60-BC87D2D399CC}" type="pres">
      <dgm:prSet presAssocID="{3F60B494-693C-0F40-974F-841ADD0ABB6F}" presName="composite" presStyleCnt="0"/>
      <dgm:spPr/>
    </dgm:pt>
    <dgm:pt modelId="{A0B15DB2-08B4-0846-A019-44F0C354231D}" type="pres">
      <dgm:prSet presAssocID="{3F60B494-693C-0F40-974F-841ADD0ABB6F}" presName="imgShp" presStyleLbl="fgImgPlace1" presStyleIdx="2" presStyleCnt="3"/>
      <dgm:spPr/>
    </dgm:pt>
    <dgm:pt modelId="{02983014-DDED-FA43-8B24-29DCF69E8B2E}" type="pres">
      <dgm:prSet presAssocID="{3F60B494-693C-0F40-974F-841ADD0ABB6F}" presName="txShp" presStyleLbl="node1" presStyleIdx="2" presStyleCnt="3">
        <dgm:presLayoutVars>
          <dgm:bulletEnabled val="1"/>
        </dgm:presLayoutVars>
      </dgm:prSet>
      <dgm:spPr/>
      <dgm:t>
        <a:bodyPr/>
        <a:lstStyle/>
        <a:p>
          <a:endParaRPr lang="es-ES"/>
        </a:p>
      </dgm:t>
    </dgm:pt>
  </dgm:ptLst>
  <dgm:cxnLst>
    <dgm:cxn modelId="{94034758-8C2B-A84D-B700-B4098F187666}" srcId="{1E9164A4-8E04-8843-949C-4144AF53CF7E}" destId="{E93401D7-41F9-1344-AFE8-7414E2530D0D}" srcOrd="1" destOrd="0" parTransId="{5EE8EAE4-AF6C-2D45-B939-773373A7DD11}" sibTransId="{C14C457A-5A08-0F48-96C5-D55284C99F15}"/>
    <dgm:cxn modelId="{F790E94D-9857-1A4A-8CE1-DA58EAD38CF1}" srcId="{1E9164A4-8E04-8843-949C-4144AF53CF7E}" destId="{3F60B494-693C-0F40-974F-841ADD0ABB6F}" srcOrd="2" destOrd="0" parTransId="{AC21D087-6C1F-F346-9E1C-57C136118BB7}" sibTransId="{FF7C685F-9992-B442-B2C5-ADC780410ADF}"/>
    <dgm:cxn modelId="{DAF77EA6-4B74-AA41-BEDD-64A1772CC5D9}" type="presOf" srcId="{1E9164A4-8E04-8843-949C-4144AF53CF7E}" destId="{15B42D09-6B99-A44E-A951-FE14F9239730}" srcOrd="0" destOrd="0" presId="urn:microsoft.com/office/officeart/2005/8/layout/vList3#1"/>
    <dgm:cxn modelId="{E007CD89-4759-DD49-837E-098C37CA91C3}" type="presOf" srcId="{4ABE3746-D53B-6445-A7F8-BFDD326E3A90}" destId="{2E82DB53-8819-9340-9D94-653090DEDFAB}" srcOrd="0" destOrd="0" presId="urn:microsoft.com/office/officeart/2005/8/layout/vList3#1"/>
    <dgm:cxn modelId="{162B01DE-F005-BF4D-9539-0A7E450112E4}" type="presOf" srcId="{3F60B494-693C-0F40-974F-841ADD0ABB6F}" destId="{02983014-DDED-FA43-8B24-29DCF69E8B2E}" srcOrd="0" destOrd="0" presId="urn:microsoft.com/office/officeart/2005/8/layout/vList3#1"/>
    <dgm:cxn modelId="{32239FC8-1B92-9B42-9131-DF1526668058}" srcId="{1E9164A4-8E04-8843-949C-4144AF53CF7E}" destId="{4ABE3746-D53B-6445-A7F8-BFDD326E3A90}" srcOrd="0" destOrd="0" parTransId="{9DE7E1E8-C50E-B840-A234-CFEE069628AD}" sibTransId="{D64DC49A-ACC1-2849-A19D-2786E62E5DEC}"/>
    <dgm:cxn modelId="{3FFF3F73-B26D-0E44-9FB0-E471A7DD4632}" type="presOf" srcId="{E93401D7-41F9-1344-AFE8-7414E2530D0D}" destId="{D3B360F7-860F-3B47-9FDD-01352A46A637}" srcOrd="0" destOrd="0" presId="urn:microsoft.com/office/officeart/2005/8/layout/vList3#1"/>
    <dgm:cxn modelId="{81A19DAB-6843-BE48-907A-E379A99FEAD6}" type="presParOf" srcId="{15B42D09-6B99-A44E-A951-FE14F9239730}" destId="{4588AA8E-EADD-E640-8F1E-D121689B3663}" srcOrd="0" destOrd="0" presId="urn:microsoft.com/office/officeart/2005/8/layout/vList3#1"/>
    <dgm:cxn modelId="{6FE7B9FA-D6D9-1948-86F2-53AB2D84330A}" type="presParOf" srcId="{4588AA8E-EADD-E640-8F1E-D121689B3663}" destId="{036AB7C8-B656-9D4E-8127-9D0C8940737B}" srcOrd="0" destOrd="0" presId="urn:microsoft.com/office/officeart/2005/8/layout/vList3#1"/>
    <dgm:cxn modelId="{86D60E58-5F7C-7343-B68F-4EE4DDA69AAD}" type="presParOf" srcId="{4588AA8E-EADD-E640-8F1E-D121689B3663}" destId="{2E82DB53-8819-9340-9D94-653090DEDFAB}" srcOrd="1" destOrd="0" presId="urn:microsoft.com/office/officeart/2005/8/layout/vList3#1"/>
    <dgm:cxn modelId="{1C0FE7D3-9474-2940-A086-449E896F1913}" type="presParOf" srcId="{15B42D09-6B99-A44E-A951-FE14F9239730}" destId="{84B41ADC-0F6B-E94F-87A3-8EB07866CE2D}" srcOrd="1" destOrd="0" presId="urn:microsoft.com/office/officeart/2005/8/layout/vList3#1"/>
    <dgm:cxn modelId="{1344865C-49AE-0B40-B8B9-5FD4F7F834E8}" type="presParOf" srcId="{15B42D09-6B99-A44E-A951-FE14F9239730}" destId="{13B1FB75-BC40-CA49-8E6E-9201BDBBB646}" srcOrd="2" destOrd="0" presId="urn:microsoft.com/office/officeart/2005/8/layout/vList3#1"/>
    <dgm:cxn modelId="{14A555CD-2176-6F43-9D96-76D1E27F9300}" type="presParOf" srcId="{13B1FB75-BC40-CA49-8E6E-9201BDBBB646}" destId="{50515AF7-8E8F-B041-A0C4-E73ECE49B695}" srcOrd="0" destOrd="0" presId="urn:microsoft.com/office/officeart/2005/8/layout/vList3#1"/>
    <dgm:cxn modelId="{2C2F63F3-D25F-DC45-AB52-83B3132885A6}" type="presParOf" srcId="{13B1FB75-BC40-CA49-8E6E-9201BDBBB646}" destId="{D3B360F7-860F-3B47-9FDD-01352A46A637}" srcOrd="1" destOrd="0" presId="urn:microsoft.com/office/officeart/2005/8/layout/vList3#1"/>
    <dgm:cxn modelId="{C70138F5-EEEC-BA45-BA76-3525BEA1E060}" type="presParOf" srcId="{15B42D09-6B99-A44E-A951-FE14F9239730}" destId="{7AD67773-CD11-7045-9000-9F4724EDDF2C}" srcOrd="3" destOrd="0" presId="urn:microsoft.com/office/officeart/2005/8/layout/vList3#1"/>
    <dgm:cxn modelId="{DC6B04F5-1453-F344-9B16-E0CA8F09F599}" type="presParOf" srcId="{15B42D09-6B99-A44E-A951-FE14F9239730}" destId="{C5FBF869-7232-BF44-9C60-BC87D2D399CC}" srcOrd="4" destOrd="0" presId="urn:microsoft.com/office/officeart/2005/8/layout/vList3#1"/>
    <dgm:cxn modelId="{D50AC435-41DD-4F4B-AE54-A88D02CA8280}" type="presParOf" srcId="{C5FBF869-7232-BF44-9C60-BC87D2D399CC}" destId="{A0B15DB2-08B4-0846-A019-44F0C354231D}" srcOrd="0" destOrd="0" presId="urn:microsoft.com/office/officeart/2005/8/layout/vList3#1"/>
    <dgm:cxn modelId="{D1314F51-F8C1-2048-AF94-2E74CDF5E071}" type="presParOf" srcId="{C5FBF869-7232-BF44-9C60-BC87D2D399CC}" destId="{02983014-DDED-FA43-8B24-29DCF69E8B2E}"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2B57B-C734-4978-8BB8-F68B3CA760D2}" type="doc">
      <dgm:prSet loTypeId="urn:microsoft.com/office/officeart/2005/8/layout/default#1" loCatId="list" qsTypeId="urn:microsoft.com/office/officeart/2005/8/quickstyle/3d3" qsCatId="3D" csTypeId="urn:microsoft.com/office/officeart/2005/8/colors/accent2_5" csCatId="accent2" phldr="1"/>
      <dgm:spPr/>
      <dgm:t>
        <a:bodyPr/>
        <a:lstStyle/>
        <a:p>
          <a:endParaRPr lang="en-GB"/>
        </a:p>
      </dgm:t>
    </dgm:pt>
    <dgm:pt modelId="{751EDE96-02B4-4EEA-A9C6-137EECD4A598}">
      <dgm:prSet phldrT="[Text]" custT="1"/>
      <dgm:spPr/>
      <dgm:t>
        <a:bodyPr/>
        <a:lstStyle/>
        <a:p>
          <a:r>
            <a:rPr lang="fr-BE" sz="2000" dirty="0" smtClean="0"/>
            <a:t>Collaborative </a:t>
          </a:r>
          <a:r>
            <a:rPr lang="fr-BE" sz="2000" dirty="0" err="1" smtClean="0"/>
            <a:t>projects</a:t>
          </a:r>
          <a:endParaRPr lang="fr-BE" sz="2000" dirty="0" smtClean="0"/>
        </a:p>
        <a:p>
          <a:r>
            <a:rPr lang="fr-BE" sz="2000" dirty="0" smtClean="0"/>
            <a:t>13%</a:t>
          </a:r>
          <a:endParaRPr lang="en-GB" sz="2000" dirty="0"/>
        </a:p>
      </dgm:t>
    </dgm:pt>
    <dgm:pt modelId="{B853655B-932F-4D1A-BF9F-C8ED7986CFF2}" type="parTrans" cxnId="{74C0D395-BE08-4E3F-A4B4-2A211665A43D}">
      <dgm:prSet/>
      <dgm:spPr/>
      <dgm:t>
        <a:bodyPr/>
        <a:lstStyle/>
        <a:p>
          <a:endParaRPr lang="en-GB"/>
        </a:p>
      </dgm:t>
    </dgm:pt>
    <dgm:pt modelId="{BFDD1BD9-C6E2-4CF8-9E7C-7328504A7B97}" type="sibTrans" cxnId="{74C0D395-BE08-4E3F-A4B4-2A211665A43D}">
      <dgm:prSet/>
      <dgm:spPr/>
      <dgm:t>
        <a:bodyPr/>
        <a:lstStyle/>
        <a:p>
          <a:endParaRPr lang="en-GB"/>
        </a:p>
      </dgm:t>
    </dgm:pt>
    <dgm:pt modelId="{9BB3F836-D4FE-48F3-AEEC-805AD9414679}">
      <dgm:prSet phldrT="[Text]" custT="1"/>
      <dgm:spPr/>
      <dgm:t>
        <a:bodyPr/>
        <a:lstStyle/>
        <a:p>
          <a:r>
            <a:rPr lang="fr-BE" sz="2000" dirty="0" smtClean="0"/>
            <a:t>SME instrument</a:t>
          </a:r>
        </a:p>
        <a:p>
          <a:r>
            <a:rPr lang="fr-BE" sz="2000" dirty="0" smtClean="0"/>
            <a:t>7%</a:t>
          </a:r>
          <a:endParaRPr lang="en-GB" sz="2000" dirty="0"/>
        </a:p>
      </dgm:t>
    </dgm:pt>
    <dgm:pt modelId="{6EEFA661-B58A-47A0-B775-65E69F07469B}" type="parTrans" cxnId="{B8961D1E-C200-4F35-8D06-97242E0C8221}">
      <dgm:prSet/>
      <dgm:spPr/>
      <dgm:t>
        <a:bodyPr/>
        <a:lstStyle/>
        <a:p>
          <a:endParaRPr lang="en-GB"/>
        </a:p>
      </dgm:t>
    </dgm:pt>
    <dgm:pt modelId="{E9A0E07F-1A14-41FA-9234-78A8F34FE554}" type="sibTrans" cxnId="{B8961D1E-C200-4F35-8D06-97242E0C8221}">
      <dgm:prSet/>
      <dgm:spPr/>
      <dgm:t>
        <a:bodyPr/>
        <a:lstStyle/>
        <a:p>
          <a:endParaRPr lang="en-GB"/>
        </a:p>
      </dgm:t>
    </dgm:pt>
    <dgm:pt modelId="{B833D9C8-9A3F-4661-A8B6-E1DB674F6F34}">
      <dgm:prSet phldrT="[Text]" custT="1"/>
      <dgm:spPr/>
      <dgm:t>
        <a:bodyPr/>
        <a:lstStyle/>
        <a:p>
          <a:r>
            <a:rPr lang="fr-BE" sz="1800" dirty="0" smtClean="0"/>
            <a:t>Eurostars II</a:t>
          </a:r>
          <a:r>
            <a:rPr lang="fr-BE" sz="1600" dirty="0" smtClean="0"/>
            <a:t/>
          </a:r>
          <a:br>
            <a:rPr lang="fr-BE" sz="1600" dirty="0" smtClean="0"/>
          </a:br>
          <a:r>
            <a:rPr lang="fr-BE" sz="1600" dirty="0" err="1" smtClean="0"/>
            <a:t>Enhancing</a:t>
          </a:r>
          <a:r>
            <a:rPr lang="fr-BE" sz="1600" dirty="0" smtClean="0"/>
            <a:t> Innovation </a:t>
          </a:r>
          <a:r>
            <a:rPr lang="fr-BE" sz="1600" dirty="0" err="1" smtClean="0"/>
            <a:t>Capacity</a:t>
          </a:r>
          <a:r>
            <a:rPr lang="fr-BE" sz="1600" dirty="0" smtClean="0"/>
            <a:t/>
          </a:r>
          <a:br>
            <a:rPr lang="fr-BE" sz="1600" dirty="0" smtClean="0"/>
          </a:br>
          <a:r>
            <a:rPr lang="fr-BE" sz="1600" dirty="0" err="1" smtClean="0"/>
            <a:t>Market-driven</a:t>
          </a:r>
          <a:r>
            <a:rPr lang="fr-BE" sz="1600" dirty="0" smtClean="0"/>
            <a:t> Innovation</a:t>
          </a:r>
          <a:endParaRPr lang="en-GB" sz="1600" dirty="0"/>
        </a:p>
      </dgm:t>
    </dgm:pt>
    <dgm:pt modelId="{C0F38FCD-FBE7-40B5-8CF8-DE24C3043D84}" type="parTrans" cxnId="{8A95923D-E3AA-482A-8792-ADC112C02502}">
      <dgm:prSet/>
      <dgm:spPr/>
      <dgm:t>
        <a:bodyPr/>
        <a:lstStyle/>
        <a:p>
          <a:endParaRPr lang="en-GB"/>
        </a:p>
      </dgm:t>
    </dgm:pt>
    <dgm:pt modelId="{0FD94940-E750-439C-AA1E-0573D21A96AD}" type="sibTrans" cxnId="{8A95923D-E3AA-482A-8792-ADC112C02502}">
      <dgm:prSet/>
      <dgm:spPr/>
      <dgm:t>
        <a:bodyPr/>
        <a:lstStyle/>
        <a:p>
          <a:endParaRPr lang="en-GB"/>
        </a:p>
      </dgm:t>
    </dgm:pt>
    <dgm:pt modelId="{75783096-DD7F-40ED-9797-FEC0C1F5292F}">
      <dgm:prSet phldrT="[Text]" custT="1"/>
      <dgm:spPr/>
      <dgm:t>
        <a:bodyPr/>
        <a:lstStyle/>
        <a:p>
          <a:r>
            <a:rPr lang="fr-BE" sz="2000" dirty="0" smtClean="0"/>
            <a:t>Access to </a:t>
          </a:r>
          <a:r>
            <a:rPr lang="fr-BE" sz="2000" dirty="0" err="1" smtClean="0"/>
            <a:t>Risk</a:t>
          </a:r>
          <a:r>
            <a:rPr lang="fr-BE" sz="2000" dirty="0" smtClean="0"/>
            <a:t> Finance</a:t>
          </a:r>
          <a:endParaRPr lang="en-GB" sz="2000" dirty="0"/>
        </a:p>
      </dgm:t>
    </dgm:pt>
    <dgm:pt modelId="{41A81393-7053-49EB-8213-32708CA2AEB3}" type="parTrans" cxnId="{051B7461-09ED-4746-9EB7-22595B61B493}">
      <dgm:prSet/>
      <dgm:spPr/>
      <dgm:t>
        <a:bodyPr/>
        <a:lstStyle/>
        <a:p>
          <a:endParaRPr lang="en-GB"/>
        </a:p>
      </dgm:t>
    </dgm:pt>
    <dgm:pt modelId="{68CDCC0A-3271-4526-A2E0-976249B825BC}" type="sibTrans" cxnId="{051B7461-09ED-4746-9EB7-22595B61B493}">
      <dgm:prSet/>
      <dgm:spPr/>
      <dgm:t>
        <a:bodyPr/>
        <a:lstStyle/>
        <a:p>
          <a:endParaRPr lang="en-GB"/>
        </a:p>
      </dgm:t>
    </dgm:pt>
    <dgm:pt modelId="{F574C7D6-5E7E-418A-8A04-ED5CF1604EE1}" type="pres">
      <dgm:prSet presAssocID="{B402B57B-C734-4978-8BB8-F68B3CA760D2}" presName="diagram" presStyleCnt="0">
        <dgm:presLayoutVars>
          <dgm:dir val="rev"/>
          <dgm:resizeHandles val="exact"/>
        </dgm:presLayoutVars>
      </dgm:prSet>
      <dgm:spPr/>
      <dgm:t>
        <a:bodyPr/>
        <a:lstStyle/>
        <a:p>
          <a:endParaRPr lang="en-GB"/>
        </a:p>
      </dgm:t>
    </dgm:pt>
    <dgm:pt modelId="{A859637B-ECA4-49A7-AEFA-40A6E7AB3830}" type="pres">
      <dgm:prSet presAssocID="{9BB3F836-D4FE-48F3-AEEC-805AD9414679}" presName="node" presStyleLbl="node1" presStyleIdx="0" presStyleCnt="4" custScaleX="144998" custLinFactNeighborX="678" custLinFactNeighborY="-43984">
        <dgm:presLayoutVars>
          <dgm:bulletEnabled val="1"/>
        </dgm:presLayoutVars>
      </dgm:prSet>
      <dgm:spPr/>
      <dgm:t>
        <a:bodyPr/>
        <a:lstStyle/>
        <a:p>
          <a:endParaRPr lang="en-GB"/>
        </a:p>
      </dgm:t>
    </dgm:pt>
    <dgm:pt modelId="{CD325540-36FC-4AE1-8220-5CD6A7B1999E}" type="pres">
      <dgm:prSet presAssocID="{E9A0E07F-1A14-41FA-9234-78A8F34FE554}" presName="sibTrans" presStyleCnt="0"/>
      <dgm:spPr/>
    </dgm:pt>
    <dgm:pt modelId="{D00DEA53-9BF2-4130-96DE-D0BD1CF577F8}" type="pres">
      <dgm:prSet presAssocID="{751EDE96-02B4-4EEA-A9C6-137EECD4A598}" presName="node" presStyleLbl="node1" presStyleIdx="1" presStyleCnt="4" custScaleX="140633" custLinFactNeighborX="7183" custLinFactNeighborY="-43023">
        <dgm:presLayoutVars>
          <dgm:bulletEnabled val="1"/>
        </dgm:presLayoutVars>
      </dgm:prSet>
      <dgm:spPr/>
      <dgm:t>
        <a:bodyPr/>
        <a:lstStyle/>
        <a:p>
          <a:endParaRPr lang="en-GB"/>
        </a:p>
      </dgm:t>
    </dgm:pt>
    <dgm:pt modelId="{65594C1C-C00D-4357-8674-BB3770B954EA}" type="pres">
      <dgm:prSet presAssocID="{BFDD1BD9-C6E2-4CF8-9E7C-7328504A7B97}" presName="sibTrans" presStyleCnt="0"/>
      <dgm:spPr/>
    </dgm:pt>
    <dgm:pt modelId="{1C046F5F-4836-4046-8980-C00143763C18}" type="pres">
      <dgm:prSet presAssocID="{B833D9C8-9A3F-4661-A8B6-E1DB674F6F34}" presName="node" presStyleLbl="node1" presStyleIdx="2" presStyleCnt="4" custScaleX="152301" custScaleY="119465" custLinFactNeighborY="2276">
        <dgm:presLayoutVars>
          <dgm:bulletEnabled val="1"/>
        </dgm:presLayoutVars>
      </dgm:prSet>
      <dgm:spPr/>
      <dgm:t>
        <a:bodyPr/>
        <a:lstStyle/>
        <a:p>
          <a:endParaRPr lang="en-GB"/>
        </a:p>
      </dgm:t>
    </dgm:pt>
    <dgm:pt modelId="{1A8AE6AA-8B31-430C-A441-B950B393E1D1}" type="pres">
      <dgm:prSet presAssocID="{0FD94940-E750-439C-AA1E-0573D21A96AD}" presName="sibTrans" presStyleCnt="0"/>
      <dgm:spPr/>
    </dgm:pt>
    <dgm:pt modelId="{AE4BDE79-52A2-413F-9407-500D424CF69F}" type="pres">
      <dgm:prSet presAssocID="{75783096-DD7F-40ED-9797-FEC0C1F5292F}" presName="node" presStyleLbl="node1" presStyleIdx="3" presStyleCnt="4" custScaleX="152301" custScaleY="84260" custLinFactNeighborX="0" custLinFactNeighborY="1208">
        <dgm:presLayoutVars>
          <dgm:bulletEnabled val="1"/>
        </dgm:presLayoutVars>
      </dgm:prSet>
      <dgm:spPr/>
      <dgm:t>
        <a:bodyPr/>
        <a:lstStyle/>
        <a:p>
          <a:endParaRPr lang="en-GB"/>
        </a:p>
      </dgm:t>
    </dgm:pt>
  </dgm:ptLst>
  <dgm:cxnLst>
    <dgm:cxn modelId="{833D32B4-CA09-4192-B3A2-4C3239E2E704}" type="presOf" srcId="{75783096-DD7F-40ED-9797-FEC0C1F5292F}" destId="{AE4BDE79-52A2-413F-9407-500D424CF69F}" srcOrd="0" destOrd="0" presId="urn:microsoft.com/office/officeart/2005/8/layout/default#1"/>
    <dgm:cxn modelId="{8A95923D-E3AA-482A-8792-ADC112C02502}" srcId="{B402B57B-C734-4978-8BB8-F68B3CA760D2}" destId="{B833D9C8-9A3F-4661-A8B6-E1DB674F6F34}" srcOrd="2" destOrd="0" parTransId="{C0F38FCD-FBE7-40B5-8CF8-DE24C3043D84}" sibTransId="{0FD94940-E750-439C-AA1E-0573D21A96AD}"/>
    <dgm:cxn modelId="{74C0D395-BE08-4E3F-A4B4-2A211665A43D}" srcId="{B402B57B-C734-4978-8BB8-F68B3CA760D2}" destId="{751EDE96-02B4-4EEA-A9C6-137EECD4A598}" srcOrd="1" destOrd="0" parTransId="{B853655B-932F-4D1A-BF9F-C8ED7986CFF2}" sibTransId="{BFDD1BD9-C6E2-4CF8-9E7C-7328504A7B97}"/>
    <dgm:cxn modelId="{996C6520-82D6-4D3F-B476-AF651F1B32D0}" type="presOf" srcId="{9BB3F836-D4FE-48F3-AEEC-805AD9414679}" destId="{A859637B-ECA4-49A7-AEFA-40A6E7AB3830}" srcOrd="0" destOrd="0" presId="urn:microsoft.com/office/officeart/2005/8/layout/default#1"/>
    <dgm:cxn modelId="{21CD4E7C-4903-4801-A085-99B27E7A73D8}" type="presOf" srcId="{B833D9C8-9A3F-4661-A8B6-E1DB674F6F34}" destId="{1C046F5F-4836-4046-8980-C00143763C18}" srcOrd="0" destOrd="0" presId="urn:microsoft.com/office/officeart/2005/8/layout/default#1"/>
    <dgm:cxn modelId="{285D0219-59E5-4CD8-8750-8832E5C531E5}" type="presOf" srcId="{B402B57B-C734-4978-8BB8-F68B3CA760D2}" destId="{F574C7D6-5E7E-418A-8A04-ED5CF1604EE1}" srcOrd="0" destOrd="0" presId="urn:microsoft.com/office/officeart/2005/8/layout/default#1"/>
    <dgm:cxn modelId="{B8961D1E-C200-4F35-8D06-97242E0C8221}" srcId="{B402B57B-C734-4978-8BB8-F68B3CA760D2}" destId="{9BB3F836-D4FE-48F3-AEEC-805AD9414679}" srcOrd="0" destOrd="0" parTransId="{6EEFA661-B58A-47A0-B775-65E69F07469B}" sibTransId="{E9A0E07F-1A14-41FA-9234-78A8F34FE554}"/>
    <dgm:cxn modelId="{051B7461-09ED-4746-9EB7-22595B61B493}" srcId="{B402B57B-C734-4978-8BB8-F68B3CA760D2}" destId="{75783096-DD7F-40ED-9797-FEC0C1F5292F}" srcOrd="3" destOrd="0" parTransId="{41A81393-7053-49EB-8213-32708CA2AEB3}" sibTransId="{68CDCC0A-3271-4526-A2E0-976249B825BC}"/>
    <dgm:cxn modelId="{1FD9A209-6DDA-4B3D-BBFD-CA3BA51F8916}" type="presOf" srcId="{751EDE96-02B4-4EEA-A9C6-137EECD4A598}" destId="{D00DEA53-9BF2-4130-96DE-D0BD1CF577F8}" srcOrd="0" destOrd="0" presId="urn:microsoft.com/office/officeart/2005/8/layout/default#1"/>
    <dgm:cxn modelId="{1AF5A946-59D8-45B8-B21D-396BEA1F8F24}" type="presParOf" srcId="{F574C7D6-5E7E-418A-8A04-ED5CF1604EE1}" destId="{A859637B-ECA4-49A7-AEFA-40A6E7AB3830}" srcOrd="0" destOrd="0" presId="urn:microsoft.com/office/officeart/2005/8/layout/default#1"/>
    <dgm:cxn modelId="{78708678-D3DA-41AD-88FF-7DD91840EDCF}" type="presParOf" srcId="{F574C7D6-5E7E-418A-8A04-ED5CF1604EE1}" destId="{CD325540-36FC-4AE1-8220-5CD6A7B1999E}" srcOrd="1" destOrd="0" presId="urn:microsoft.com/office/officeart/2005/8/layout/default#1"/>
    <dgm:cxn modelId="{5E1B3E82-B670-4A50-A6D2-2BAB696C84A0}" type="presParOf" srcId="{F574C7D6-5E7E-418A-8A04-ED5CF1604EE1}" destId="{D00DEA53-9BF2-4130-96DE-D0BD1CF577F8}" srcOrd="2" destOrd="0" presId="urn:microsoft.com/office/officeart/2005/8/layout/default#1"/>
    <dgm:cxn modelId="{59181084-2C28-41EB-9272-227881290319}" type="presParOf" srcId="{F574C7D6-5E7E-418A-8A04-ED5CF1604EE1}" destId="{65594C1C-C00D-4357-8674-BB3770B954EA}" srcOrd="3" destOrd="0" presId="urn:microsoft.com/office/officeart/2005/8/layout/default#1"/>
    <dgm:cxn modelId="{87F53395-08CE-41DF-90F1-2DCBC740F3C8}" type="presParOf" srcId="{F574C7D6-5E7E-418A-8A04-ED5CF1604EE1}" destId="{1C046F5F-4836-4046-8980-C00143763C18}" srcOrd="4" destOrd="0" presId="urn:microsoft.com/office/officeart/2005/8/layout/default#1"/>
    <dgm:cxn modelId="{AB4C5832-0536-437B-89E4-2BAACF467363}" type="presParOf" srcId="{F574C7D6-5E7E-418A-8A04-ED5CF1604EE1}" destId="{1A8AE6AA-8B31-430C-A441-B950B393E1D1}" srcOrd="5" destOrd="0" presId="urn:microsoft.com/office/officeart/2005/8/layout/default#1"/>
    <dgm:cxn modelId="{0FA52BC1-EB56-4516-A694-D3221A8BA4BB}" type="presParOf" srcId="{F574C7D6-5E7E-418A-8A04-ED5CF1604EE1}" destId="{AE4BDE79-52A2-413F-9407-500D424CF69F}"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2125"/>
          </a:xfrm>
          <a:prstGeom prst="rect">
            <a:avLst/>
          </a:prstGeom>
          <a:noFill/>
          <a:ln w="12700">
            <a:noFill/>
            <a:miter lim="800000"/>
            <a:headEnd type="none" w="sm" len="sm"/>
            <a:tailEnd type="none" w="sm" len="sm"/>
          </a:ln>
        </p:spPr>
        <p:txBody>
          <a:bodyPr vert="horz" wrap="square" lIns="90722" tIns="45361" rIns="90722" bIns="45361" numCol="1" anchor="t" anchorCtr="0" compatLnSpc="1">
            <a:prstTxWarp prst="textNoShape">
              <a:avLst/>
            </a:prstTxWarp>
          </a:bodyPr>
          <a:lstStyle>
            <a:lvl1pPr defTabSz="906463" eaLnBrk="0" hangingPunct="0">
              <a:defRPr sz="1200" b="0" i="0">
                <a:cs typeface="Arial" pitchFamily="34" charset="0"/>
              </a:defRPr>
            </a:lvl1pPr>
          </a:lstStyle>
          <a:p>
            <a:pPr>
              <a:defRPr/>
            </a:pPr>
            <a:endParaRPr lang="es-ES_tradnl"/>
          </a:p>
        </p:txBody>
      </p:sp>
      <p:sp>
        <p:nvSpPr>
          <p:cNvPr id="24579" name="Rectangle 3"/>
          <p:cNvSpPr>
            <a:spLocks noGrp="1" noChangeArrowheads="1"/>
          </p:cNvSpPr>
          <p:nvPr>
            <p:ph type="dt" sz="quarter" idx="1"/>
          </p:nvPr>
        </p:nvSpPr>
        <p:spPr bwMode="auto">
          <a:xfrm>
            <a:off x="3851275" y="0"/>
            <a:ext cx="2946400" cy="492125"/>
          </a:xfrm>
          <a:prstGeom prst="rect">
            <a:avLst/>
          </a:prstGeom>
          <a:noFill/>
          <a:ln w="12700">
            <a:noFill/>
            <a:miter lim="800000"/>
            <a:headEnd type="none" w="sm" len="sm"/>
            <a:tailEnd type="none" w="sm" len="sm"/>
          </a:ln>
        </p:spPr>
        <p:txBody>
          <a:bodyPr vert="horz" wrap="square" lIns="90722" tIns="45361" rIns="90722" bIns="45361" numCol="1" anchor="t" anchorCtr="0" compatLnSpc="1">
            <a:prstTxWarp prst="textNoShape">
              <a:avLst/>
            </a:prstTxWarp>
          </a:bodyPr>
          <a:lstStyle>
            <a:lvl1pPr algn="r" defTabSz="906463" eaLnBrk="0" hangingPunct="0">
              <a:defRPr sz="1200" b="0" i="0">
                <a:cs typeface="Arial" pitchFamily="34" charset="0"/>
              </a:defRPr>
            </a:lvl1pPr>
          </a:lstStyle>
          <a:p>
            <a:pPr>
              <a:defRPr/>
            </a:pPr>
            <a:endParaRPr lang="es-ES_tradnl"/>
          </a:p>
        </p:txBody>
      </p:sp>
      <p:sp>
        <p:nvSpPr>
          <p:cNvPr id="24580" name="Rectangle 4"/>
          <p:cNvSpPr>
            <a:spLocks noGrp="1" noChangeArrowheads="1"/>
          </p:cNvSpPr>
          <p:nvPr>
            <p:ph type="ftr" sz="quarter" idx="2"/>
          </p:nvPr>
        </p:nvSpPr>
        <p:spPr bwMode="auto">
          <a:xfrm>
            <a:off x="0" y="9380538"/>
            <a:ext cx="2946400" cy="492125"/>
          </a:xfrm>
          <a:prstGeom prst="rect">
            <a:avLst/>
          </a:prstGeom>
          <a:noFill/>
          <a:ln w="12700">
            <a:noFill/>
            <a:miter lim="800000"/>
            <a:headEnd type="none" w="sm" len="sm"/>
            <a:tailEnd type="none" w="sm" len="sm"/>
          </a:ln>
        </p:spPr>
        <p:txBody>
          <a:bodyPr vert="horz" wrap="square" lIns="90722" tIns="45361" rIns="90722" bIns="45361" numCol="1" anchor="b" anchorCtr="0" compatLnSpc="1">
            <a:prstTxWarp prst="textNoShape">
              <a:avLst/>
            </a:prstTxWarp>
          </a:bodyPr>
          <a:lstStyle>
            <a:lvl1pPr defTabSz="906463" eaLnBrk="0" hangingPunct="0">
              <a:defRPr sz="1200" b="0" i="0">
                <a:cs typeface="Arial" pitchFamily="34" charset="0"/>
              </a:defRPr>
            </a:lvl1pPr>
          </a:lstStyle>
          <a:p>
            <a:pPr>
              <a:defRPr/>
            </a:pPr>
            <a:endParaRPr lang="es-ES_tradnl"/>
          </a:p>
        </p:txBody>
      </p:sp>
      <p:sp>
        <p:nvSpPr>
          <p:cNvPr id="24581" name="Rectangle 5"/>
          <p:cNvSpPr>
            <a:spLocks noGrp="1" noChangeArrowheads="1"/>
          </p:cNvSpPr>
          <p:nvPr>
            <p:ph type="sldNum" sz="quarter" idx="3"/>
          </p:nvPr>
        </p:nvSpPr>
        <p:spPr bwMode="auto">
          <a:xfrm>
            <a:off x="3851275" y="9380538"/>
            <a:ext cx="2946400" cy="492125"/>
          </a:xfrm>
          <a:prstGeom prst="rect">
            <a:avLst/>
          </a:prstGeom>
          <a:noFill/>
          <a:ln w="12700">
            <a:noFill/>
            <a:miter lim="800000"/>
            <a:headEnd type="none" w="sm" len="sm"/>
            <a:tailEnd type="none" w="sm" len="sm"/>
          </a:ln>
        </p:spPr>
        <p:txBody>
          <a:bodyPr vert="horz" wrap="square" lIns="90722" tIns="45361" rIns="90722" bIns="45361" numCol="1" anchor="b" anchorCtr="0" compatLnSpc="1">
            <a:prstTxWarp prst="textNoShape">
              <a:avLst/>
            </a:prstTxWarp>
          </a:bodyPr>
          <a:lstStyle>
            <a:lvl1pPr algn="r" defTabSz="906463" eaLnBrk="0" hangingPunct="0">
              <a:defRPr sz="1200" b="0" i="0">
                <a:cs typeface="Arial" pitchFamily="34" charset="0"/>
              </a:defRPr>
            </a:lvl1pPr>
          </a:lstStyle>
          <a:p>
            <a:pPr>
              <a:defRPr/>
            </a:pPr>
            <a:fld id="{FE71B662-6250-4282-AF4B-8632BF77014A}"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2125"/>
          </a:xfrm>
          <a:prstGeom prst="rect">
            <a:avLst/>
          </a:prstGeom>
          <a:noFill/>
          <a:ln w="12700">
            <a:noFill/>
            <a:miter lim="800000"/>
            <a:headEnd type="none" w="sm" len="sm"/>
            <a:tailEnd type="none" w="sm" len="sm"/>
          </a:ln>
        </p:spPr>
        <p:txBody>
          <a:bodyPr vert="horz" wrap="square" lIns="90722" tIns="45361" rIns="90722" bIns="45361" numCol="1" anchor="t" anchorCtr="0" compatLnSpc="1">
            <a:prstTxWarp prst="textNoShape">
              <a:avLst/>
            </a:prstTxWarp>
          </a:bodyPr>
          <a:lstStyle>
            <a:lvl1pPr defTabSz="906463" eaLnBrk="0" hangingPunct="0">
              <a:defRPr sz="1200" b="0" i="0">
                <a:cs typeface="Arial" pitchFamily="34" charset="0"/>
              </a:defRPr>
            </a:lvl1pPr>
          </a:lstStyle>
          <a:p>
            <a:pPr>
              <a:defRPr/>
            </a:pPr>
            <a:endParaRPr lang="es-ES_tradnl"/>
          </a:p>
        </p:txBody>
      </p:sp>
      <p:sp>
        <p:nvSpPr>
          <p:cNvPr id="23555" name="Rectangle 3"/>
          <p:cNvSpPr>
            <a:spLocks noGrp="1" noChangeArrowheads="1"/>
          </p:cNvSpPr>
          <p:nvPr>
            <p:ph type="dt" idx="1"/>
          </p:nvPr>
        </p:nvSpPr>
        <p:spPr bwMode="auto">
          <a:xfrm>
            <a:off x="3851275" y="0"/>
            <a:ext cx="2946400" cy="492125"/>
          </a:xfrm>
          <a:prstGeom prst="rect">
            <a:avLst/>
          </a:prstGeom>
          <a:noFill/>
          <a:ln w="12700">
            <a:noFill/>
            <a:miter lim="800000"/>
            <a:headEnd type="none" w="sm" len="sm"/>
            <a:tailEnd type="none" w="sm" len="sm"/>
          </a:ln>
        </p:spPr>
        <p:txBody>
          <a:bodyPr vert="horz" wrap="square" lIns="90722" tIns="45361" rIns="90722" bIns="45361" numCol="1" anchor="t" anchorCtr="0" compatLnSpc="1">
            <a:prstTxWarp prst="textNoShape">
              <a:avLst/>
            </a:prstTxWarp>
          </a:bodyPr>
          <a:lstStyle>
            <a:lvl1pPr algn="r" defTabSz="906463" eaLnBrk="0" hangingPunct="0">
              <a:defRPr sz="1200" b="0" i="0">
                <a:cs typeface="Arial" pitchFamily="34" charset="0"/>
              </a:defRPr>
            </a:lvl1pPr>
          </a:lstStyle>
          <a:p>
            <a:pPr>
              <a:defRPr/>
            </a:pPr>
            <a:endParaRPr lang="es-ES_tradnl"/>
          </a:p>
        </p:txBody>
      </p:sp>
      <p:sp>
        <p:nvSpPr>
          <p:cNvPr id="4100" name="Rectangle 4"/>
          <p:cNvSpPr>
            <a:spLocks noGrp="1" noRot="1" noChangeAspect="1" noChangeArrowheads="1" noTextEdit="1"/>
          </p:cNvSpPr>
          <p:nvPr>
            <p:ph type="sldImg" idx="2"/>
          </p:nvPr>
        </p:nvSpPr>
        <p:spPr bwMode="auto">
          <a:xfrm>
            <a:off x="928688" y="739775"/>
            <a:ext cx="4940300" cy="370363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463" y="4689475"/>
            <a:ext cx="4984750" cy="4443413"/>
          </a:xfrm>
          <a:prstGeom prst="rect">
            <a:avLst/>
          </a:prstGeom>
          <a:noFill/>
          <a:ln w="12700">
            <a:noFill/>
            <a:miter lim="800000"/>
            <a:headEnd type="none" w="sm" len="sm"/>
            <a:tailEnd type="none" w="sm" len="sm"/>
          </a:ln>
        </p:spPr>
        <p:txBody>
          <a:bodyPr vert="horz" wrap="square" lIns="90722" tIns="45361" rIns="90722" bIns="45361"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23558" name="Rectangle 6"/>
          <p:cNvSpPr>
            <a:spLocks noGrp="1" noChangeArrowheads="1"/>
          </p:cNvSpPr>
          <p:nvPr>
            <p:ph type="ftr" sz="quarter" idx="4"/>
          </p:nvPr>
        </p:nvSpPr>
        <p:spPr bwMode="auto">
          <a:xfrm>
            <a:off x="0" y="9380538"/>
            <a:ext cx="2946400" cy="492125"/>
          </a:xfrm>
          <a:prstGeom prst="rect">
            <a:avLst/>
          </a:prstGeom>
          <a:noFill/>
          <a:ln w="12700">
            <a:noFill/>
            <a:miter lim="800000"/>
            <a:headEnd type="none" w="sm" len="sm"/>
            <a:tailEnd type="none" w="sm" len="sm"/>
          </a:ln>
        </p:spPr>
        <p:txBody>
          <a:bodyPr vert="horz" wrap="square" lIns="90722" tIns="45361" rIns="90722" bIns="45361" numCol="1" anchor="b" anchorCtr="0" compatLnSpc="1">
            <a:prstTxWarp prst="textNoShape">
              <a:avLst/>
            </a:prstTxWarp>
          </a:bodyPr>
          <a:lstStyle>
            <a:lvl1pPr defTabSz="906463" eaLnBrk="0" hangingPunct="0">
              <a:defRPr sz="1200" b="0" i="0">
                <a:cs typeface="Arial" pitchFamily="34" charset="0"/>
              </a:defRPr>
            </a:lvl1pPr>
          </a:lstStyle>
          <a:p>
            <a:pPr>
              <a:defRPr/>
            </a:pPr>
            <a:endParaRPr lang="es-ES_tradnl"/>
          </a:p>
        </p:txBody>
      </p:sp>
      <p:sp>
        <p:nvSpPr>
          <p:cNvPr id="23559" name="Rectangle 7"/>
          <p:cNvSpPr>
            <a:spLocks noGrp="1" noChangeArrowheads="1"/>
          </p:cNvSpPr>
          <p:nvPr>
            <p:ph type="sldNum" sz="quarter" idx="5"/>
          </p:nvPr>
        </p:nvSpPr>
        <p:spPr bwMode="auto">
          <a:xfrm>
            <a:off x="3851275" y="9380538"/>
            <a:ext cx="2946400" cy="492125"/>
          </a:xfrm>
          <a:prstGeom prst="rect">
            <a:avLst/>
          </a:prstGeom>
          <a:noFill/>
          <a:ln w="12700">
            <a:noFill/>
            <a:miter lim="800000"/>
            <a:headEnd type="none" w="sm" len="sm"/>
            <a:tailEnd type="none" w="sm" len="sm"/>
          </a:ln>
        </p:spPr>
        <p:txBody>
          <a:bodyPr vert="horz" wrap="square" lIns="90722" tIns="45361" rIns="90722" bIns="45361" numCol="1" anchor="b" anchorCtr="0" compatLnSpc="1">
            <a:prstTxWarp prst="textNoShape">
              <a:avLst/>
            </a:prstTxWarp>
          </a:bodyPr>
          <a:lstStyle>
            <a:lvl1pPr algn="r" defTabSz="906463" eaLnBrk="0" hangingPunct="0">
              <a:defRPr sz="1200" b="0" i="0">
                <a:cs typeface="Arial" pitchFamily="34" charset="0"/>
              </a:defRPr>
            </a:lvl1pPr>
          </a:lstStyle>
          <a:p>
            <a:pPr>
              <a:defRPr/>
            </a:pPr>
            <a:fld id="{4D3E0A29-87B2-4285-AD9B-D366345649DB}"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930275" y="739775"/>
            <a:ext cx="4937125" cy="3703638"/>
          </a:xfrm>
          <a:ln/>
        </p:spPr>
      </p:sp>
      <p:sp>
        <p:nvSpPr>
          <p:cNvPr id="7170" name="Rectangle 3"/>
          <p:cNvSpPr>
            <a:spLocks noGrp="1" noChangeArrowheads="1"/>
          </p:cNvSpPr>
          <p:nvPr>
            <p:ph type="body" idx="1"/>
          </p:nvPr>
        </p:nvSpPr>
        <p:spPr>
          <a:noFill/>
          <a:ln w="9525"/>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xfrm>
            <a:off x="931863" y="739775"/>
            <a:ext cx="4935537" cy="3702050"/>
          </a:xfrm>
          <a:ln/>
        </p:spPr>
      </p:sp>
      <p:sp>
        <p:nvSpPr>
          <p:cNvPr id="61442" name="Notes Placeholder 2"/>
          <p:cNvSpPr>
            <a:spLocks noGrp="1"/>
          </p:cNvSpPr>
          <p:nvPr>
            <p:ph type="body" idx="1"/>
          </p:nvPr>
        </p:nvSpPr>
        <p:spPr>
          <a:xfrm>
            <a:off x="679450" y="4687888"/>
            <a:ext cx="5438775" cy="4445000"/>
          </a:xfrm>
          <a:noFill/>
          <a:ln w="9525"/>
        </p:spPr>
        <p:txBody>
          <a:bodyPr lIns="91137" tIns="45569" rIns="91137" bIns="45569"/>
          <a:lstStyle/>
          <a:p>
            <a:pPr eaLnBrk="1" hangingPunct="1"/>
            <a:endParaRPr lang="es-ES" sz="2000" smtClean="0"/>
          </a:p>
        </p:txBody>
      </p:sp>
      <p:sp>
        <p:nvSpPr>
          <p:cNvPr id="61443"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CA381F40-7BA6-4F91-AF5F-9E8B126D777B}" type="slidenum">
              <a:rPr lang="en-GB" sz="1200" b="0" i="0">
                <a:latin typeface="Arial" charset="0"/>
                <a:ea typeface="MS PGothic" pitchFamily="34" charset="-128"/>
              </a:rPr>
              <a:pPr algn="r" defTabSz="909638"/>
              <a:t>43</a:t>
            </a:fld>
            <a:endParaRPr lang="en-GB" sz="1200" b="0" i="0">
              <a:latin typeface="Arial"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49688" y="9377363"/>
            <a:ext cx="2946400" cy="493712"/>
          </a:xfrm>
          <a:prstGeom prst="rect">
            <a:avLst/>
          </a:prstGeom>
          <a:noFill/>
          <a:ln w="9525">
            <a:noFill/>
            <a:miter lim="800000"/>
            <a:headEnd/>
            <a:tailEnd/>
          </a:ln>
        </p:spPr>
        <p:txBody>
          <a:bodyPr anchor="b"/>
          <a:lstStyle/>
          <a:p>
            <a:pPr algn="r"/>
            <a:fld id="{1C1C17F5-8616-4492-AD0B-1A6C398D11DB}" type="slidenum">
              <a:rPr lang="en-GB" sz="1200" b="0" i="0">
                <a:latin typeface="Arial" charset="0"/>
              </a:rPr>
              <a:pPr algn="r"/>
              <a:t>44</a:t>
            </a:fld>
            <a:endParaRPr lang="en-GB" sz="1200" b="0" i="0">
              <a:latin typeface="Arial" charset="0"/>
            </a:endParaRPr>
          </a:p>
        </p:txBody>
      </p:sp>
      <p:sp>
        <p:nvSpPr>
          <p:cNvPr id="63490" name="Rectangle 2"/>
          <p:cNvSpPr>
            <a:spLocks noGrp="1" noRot="1" noChangeAspect="1" noChangeArrowheads="1" noTextEdit="1"/>
          </p:cNvSpPr>
          <p:nvPr>
            <p:ph type="sldImg"/>
          </p:nvPr>
        </p:nvSpPr>
        <p:spPr>
          <a:xfrm>
            <a:off x="931863" y="742950"/>
            <a:ext cx="4924425" cy="3692525"/>
          </a:xfrm>
          <a:ln/>
        </p:spPr>
      </p:sp>
      <p:sp>
        <p:nvSpPr>
          <p:cNvPr id="63491" name="Rectangle 3"/>
          <p:cNvSpPr>
            <a:spLocks noGrp="1" noChangeArrowheads="1"/>
          </p:cNvSpPr>
          <p:nvPr>
            <p:ph type="body" idx="1"/>
          </p:nvPr>
        </p:nvSpPr>
        <p:spPr>
          <a:xfrm>
            <a:off x="906463" y="4691063"/>
            <a:ext cx="4979987" cy="4432300"/>
          </a:xfrm>
          <a:noFill/>
          <a:ln w="9525"/>
        </p:spPr>
        <p:txBody>
          <a:bodyPr lIns="92562" tIns="46099" rIns="92562" bIns="46099"/>
          <a:lstStyle/>
          <a:p>
            <a:pPr eaLnBrk="1" hangingPunct="1">
              <a:buFontTx/>
              <a:buChar char="•"/>
            </a:pPr>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txBox="1">
            <a:spLocks noGrp="1" noChangeArrowheads="1"/>
          </p:cNvSpPr>
          <p:nvPr/>
        </p:nvSpPr>
        <p:spPr bwMode="auto">
          <a:xfrm>
            <a:off x="3849688" y="9377363"/>
            <a:ext cx="2946400" cy="493712"/>
          </a:xfrm>
          <a:prstGeom prst="rect">
            <a:avLst/>
          </a:prstGeom>
          <a:noFill/>
          <a:ln w="9525">
            <a:noFill/>
            <a:miter lim="800000"/>
            <a:headEnd/>
            <a:tailEnd/>
          </a:ln>
        </p:spPr>
        <p:txBody>
          <a:bodyPr anchor="b"/>
          <a:lstStyle/>
          <a:p>
            <a:pPr algn="r">
              <a:buFont typeface="Times New Roman" pitchFamily="18" charset="0"/>
              <a:buNone/>
            </a:pPr>
            <a:fld id="{2C8EC6A2-5F2F-4E89-B130-4BA063EFDF53}" type="slidenum">
              <a:rPr lang="en-GB" sz="1200" b="0" i="0">
                <a:ea typeface="Arial Unicode MS" pitchFamily="34" charset="-128"/>
                <a:cs typeface="Arial Unicode MS" pitchFamily="34" charset="-128"/>
              </a:rPr>
              <a:pPr algn="r">
                <a:buFont typeface="Times New Roman" pitchFamily="18" charset="0"/>
                <a:buNone/>
              </a:pPr>
              <a:t>47</a:t>
            </a:fld>
            <a:endParaRPr lang="en-GB" sz="1200" b="0" i="0">
              <a:ea typeface="Arial Unicode MS" pitchFamily="34" charset="-128"/>
              <a:cs typeface="Arial Unicode MS" pitchFamily="34" charset="-128"/>
            </a:endParaRPr>
          </a:p>
        </p:txBody>
      </p:sp>
      <p:sp>
        <p:nvSpPr>
          <p:cNvPr id="67587" name="Rectangle 1"/>
          <p:cNvSpPr>
            <a:spLocks noGrp="1" noRot="1" noChangeArrowheads="1" noTextEdit="1"/>
          </p:cNvSpPr>
          <p:nvPr>
            <p:ph type="sldImg"/>
          </p:nvPr>
        </p:nvSpPr>
        <p:spPr>
          <a:xfrm>
            <a:off x="0" y="0"/>
            <a:ext cx="1588" cy="1588"/>
          </a:xfrm>
          <a:solidFill>
            <a:srgbClr val="FFFFFF"/>
          </a:solidFill>
          <a:ln/>
        </p:spPr>
      </p:sp>
      <p:sp>
        <p:nvSpPr>
          <p:cNvPr id="67588" name="Text Box 2"/>
          <p:cNvSpPr>
            <a:spLocks noGrp="1" noChangeArrowheads="1"/>
          </p:cNvSpPr>
          <p:nvPr>
            <p:ph type="body" idx="1"/>
          </p:nvPr>
        </p:nvSpPr>
        <p:spPr>
          <a:xfrm>
            <a:off x="0" y="0"/>
            <a:ext cx="1588" cy="1588"/>
          </a:xfrm>
          <a:noFill/>
          <a:ln w="9525"/>
        </p:spPr>
        <p:txBody>
          <a:bodyPr lIns="90000" tIns="45000" rIns="90000" bIns="45000"/>
          <a:lstStyle/>
          <a:p>
            <a:pPr marL="228600" indent="-227013" eaLnBrk="1" hangingPunct="1">
              <a:spcBef>
                <a:spcPct val="0"/>
              </a:spcBef>
            </a:pPr>
            <a:r>
              <a:rPr lang="en-GB" sz="2000" smtClean="0">
                <a:ea typeface="Microsoft YaHei" pitchFamily="34" charset="-122"/>
              </a:rPr>
              <a:t>The SME Instrument is divided into three phases are :</a:t>
            </a:r>
          </a:p>
          <a:p>
            <a:pPr marL="228600" indent="-227013" eaLnBrk="1" hangingPunct="1">
              <a:spcBef>
                <a:spcPct val="0"/>
              </a:spcBef>
            </a:pPr>
            <a:r>
              <a:rPr lang="en-GB" sz="2000" smtClean="0">
                <a:ea typeface="Microsoft YaHei" pitchFamily="34" charset="-122"/>
              </a:rPr>
              <a:t> </a:t>
            </a:r>
          </a:p>
          <a:p>
            <a:pPr marL="228600" indent="-227013" eaLnBrk="1" hangingPunct="1">
              <a:spcBef>
                <a:spcPct val="0"/>
              </a:spcBef>
              <a:buSzPct val="45000"/>
              <a:buFont typeface="Times New Roman" pitchFamily="18" charset="0"/>
              <a:buAutoNum type="arabicPeriod"/>
            </a:pPr>
            <a:r>
              <a:rPr lang="en-GB" sz="2000" b="1" smtClean="0">
                <a:ea typeface="Microsoft YaHei" pitchFamily="34" charset="-122"/>
              </a:rPr>
              <a:t>The Feasibility phase </a:t>
            </a:r>
            <a:r>
              <a:rPr lang="en-GB" sz="2000" smtClean="0">
                <a:ea typeface="Microsoft YaHei" pitchFamily="34" charset="-122"/>
              </a:rPr>
              <a:t>supports activity to examine a projects potential . </a:t>
            </a:r>
          </a:p>
          <a:p>
            <a:pPr marL="685800" lvl="1" indent="-227013" eaLnBrk="1" hangingPunct="1">
              <a:spcBef>
                <a:spcPct val="0"/>
              </a:spcBef>
              <a:buSzPct val="45000"/>
              <a:buFont typeface="Times New Roman" pitchFamily="18" charset="0"/>
              <a:buAutoNum type="arabicPeriod"/>
            </a:pPr>
            <a:r>
              <a:rPr lang="en-GB" sz="2000" smtClean="0">
                <a:ea typeface="Microsoft YaHei" pitchFamily="34" charset="-122"/>
              </a:rPr>
              <a:t>Is  a pilot project possible? </a:t>
            </a:r>
          </a:p>
          <a:p>
            <a:pPr marL="685800" lvl="1" indent="-227013" eaLnBrk="1" hangingPunct="1">
              <a:spcBef>
                <a:spcPct val="0"/>
              </a:spcBef>
              <a:buSzPct val="45000"/>
              <a:buFont typeface="Times New Roman" pitchFamily="18" charset="0"/>
              <a:buAutoNum type="arabicPeriod"/>
            </a:pPr>
            <a:r>
              <a:rPr lang="en-GB" sz="2000" smtClean="0">
                <a:ea typeface="Microsoft YaHei" pitchFamily="34" charset="-122"/>
              </a:rPr>
              <a:t>Is IP likely to arise for the project?</a:t>
            </a:r>
          </a:p>
          <a:p>
            <a:pPr marL="685800" lvl="1" indent="-227013" eaLnBrk="1" hangingPunct="1">
              <a:spcBef>
                <a:spcPct val="0"/>
              </a:spcBef>
              <a:buSzPct val="45000"/>
              <a:buFont typeface="Times New Roman" pitchFamily="18" charset="0"/>
              <a:buAutoNum type="arabicPeriod"/>
            </a:pPr>
            <a:r>
              <a:rPr lang="en-GB" sz="2000" smtClean="0">
                <a:ea typeface="Microsoft YaHei" pitchFamily="34" charset="-122"/>
              </a:rPr>
              <a:t>Is it capable of being commercialised?</a:t>
            </a:r>
          </a:p>
          <a:p>
            <a:pPr marL="228600" indent="-227013" eaLnBrk="1" hangingPunct="1">
              <a:spcBef>
                <a:spcPct val="0"/>
              </a:spcBef>
            </a:pPr>
            <a:endParaRPr lang="en-GB" sz="2000" smtClean="0">
              <a:ea typeface="Microsoft YaHei" pitchFamily="34" charset="-122"/>
            </a:endParaRPr>
          </a:p>
          <a:p>
            <a:pPr marL="228600" indent="-227013" eaLnBrk="1" hangingPunct="1">
              <a:spcBef>
                <a:spcPct val="0"/>
              </a:spcBef>
            </a:pPr>
            <a:r>
              <a:rPr lang="en-GB" sz="2000" smtClean="0">
                <a:ea typeface="Microsoft YaHei" pitchFamily="34" charset="-122"/>
              </a:rPr>
              <a:t>Projects in phase 1 will last from 6 to 12 months, the project value will be around €60k and there will be a payment of 50% of the project costs up front. Project application to this stage will be around 10 pages! </a:t>
            </a:r>
          </a:p>
          <a:p>
            <a:pPr marL="228600" indent="-227013" eaLnBrk="1" hangingPunct="1">
              <a:spcBef>
                <a:spcPct val="0"/>
              </a:spcBef>
            </a:pPr>
            <a:r>
              <a:rPr lang="en-GB" sz="2000" smtClean="0">
                <a:ea typeface="Microsoft YaHei" pitchFamily="34" charset="-122"/>
              </a:rPr>
              <a:t>(They will have to be 10 very good pages of course as competition is likely to be very high.)</a:t>
            </a:r>
          </a:p>
          <a:p>
            <a:pPr marL="228600" indent="-227013" eaLnBrk="1" hangingPunct="1">
              <a:spcBef>
                <a:spcPct val="0"/>
              </a:spcBef>
            </a:pPr>
            <a:endParaRPr lang="en-GB" sz="2000" smtClean="0">
              <a:ea typeface="Microsoft YaHei" pitchFamily="34" charset="-122"/>
            </a:endParaRPr>
          </a:p>
          <a:p>
            <a:pPr marL="228600" indent="-227013" eaLnBrk="1" hangingPunct="1">
              <a:spcBef>
                <a:spcPct val="0"/>
              </a:spcBef>
            </a:pPr>
            <a:endParaRPr lang="en-GB" sz="2000" smtClean="0">
              <a:ea typeface="Microsoft YaHei" pitchFamily="34" charset="-122"/>
            </a:endParaRPr>
          </a:p>
          <a:p>
            <a:pPr marL="228600" indent="-227013" eaLnBrk="1" hangingPunct="1">
              <a:spcBef>
                <a:spcPct val="0"/>
              </a:spcBef>
            </a:pPr>
            <a:r>
              <a:rPr lang="en-GB" sz="2000" b="1" smtClean="0">
                <a:ea typeface="Microsoft YaHei" pitchFamily="34" charset="-122"/>
              </a:rPr>
              <a:t>2. The main Grant phase </a:t>
            </a:r>
            <a:r>
              <a:rPr lang="en-GB" sz="2000" smtClean="0">
                <a:ea typeface="Microsoft YaHei" pitchFamily="34" charset="-122"/>
              </a:rPr>
              <a:t>will support demonstration, Prototyping and design work and market replication.</a:t>
            </a:r>
          </a:p>
          <a:p>
            <a:pPr marL="228600" indent="-227013" eaLnBrk="1" hangingPunct="1">
              <a:spcBef>
                <a:spcPct val="0"/>
              </a:spcBef>
            </a:pPr>
            <a:r>
              <a:rPr lang="en-GB" sz="2000" smtClean="0">
                <a:ea typeface="Microsoft YaHei" pitchFamily="34" charset="-122"/>
              </a:rPr>
              <a:t>Projects will be given between €1 -€3M and they will last 12 to 24 months. </a:t>
            </a:r>
          </a:p>
          <a:p>
            <a:pPr marL="228600" indent="-227013" eaLnBrk="1" hangingPunct="1">
              <a:spcBef>
                <a:spcPct val="0"/>
              </a:spcBef>
            </a:pPr>
            <a:r>
              <a:rPr lang="en-GB" sz="2000" smtClean="0">
                <a:ea typeface="Microsoft YaHei" pitchFamily="34" charset="-122"/>
              </a:rPr>
              <a:t>The support level will be 70% of project costs. </a:t>
            </a:r>
          </a:p>
          <a:p>
            <a:pPr marL="228600" indent="-227013" eaLnBrk="1" hangingPunct="1">
              <a:spcBef>
                <a:spcPct val="0"/>
              </a:spcBef>
            </a:pPr>
            <a:r>
              <a:rPr lang="en-GB" sz="2000" smtClean="0">
                <a:ea typeface="Microsoft YaHei" pitchFamily="34" charset="-122"/>
              </a:rPr>
              <a:t>Outsourcing some work in this phase will be permissible – for instance, to a university.</a:t>
            </a:r>
          </a:p>
          <a:p>
            <a:pPr marL="228600" indent="-227013" eaLnBrk="1" hangingPunct="1">
              <a:spcBef>
                <a:spcPct val="0"/>
              </a:spcBef>
            </a:pPr>
            <a:r>
              <a:rPr lang="en-GB" sz="2000" smtClean="0">
                <a:ea typeface="Microsoft YaHei" pitchFamily="34" charset="-122"/>
              </a:rPr>
              <a:t>I should say that all IP generated resides with the SME. </a:t>
            </a:r>
          </a:p>
          <a:p>
            <a:pPr marL="228600" indent="-227013" eaLnBrk="1" hangingPunct="1">
              <a:spcBef>
                <a:spcPct val="0"/>
              </a:spcBef>
            </a:pPr>
            <a:endParaRPr lang="en-GB" sz="2000" smtClean="0">
              <a:ea typeface="Microsoft YaHei" pitchFamily="34" charset="-122"/>
            </a:endParaRPr>
          </a:p>
          <a:p>
            <a:pPr marL="228600" indent="-227013" eaLnBrk="1" hangingPunct="1">
              <a:spcBef>
                <a:spcPct val="0"/>
              </a:spcBef>
            </a:pPr>
            <a:endParaRPr lang="en-GB" sz="2000" smtClean="0">
              <a:ea typeface="Microsoft YaHei" pitchFamily="34" charset="-122"/>
            </a:endParaRPr>
          </a:p>
          <a:p>
            <a:pPr marL="228600" indent="-227013" eaLnBrk="1" hangingPunct="1">
              <a:spcBef>
                <a:spcPct val="0"/>
              </a:spcBef>
            </a:pPr>
            <a:r>
              <a:rPr lang="en-GB" sz="2000" b="1" smtClean="0">
                <a:ea typeface="Microsoft YaHei" pitchFamily="34" charset="-122"/>
              </a:rPr>
              <a:t>3. The Commercialisation phase </a:t>
            </a:r>
            <a:r>
              <a:rPr lang="en-GB" sz="2000" smtClean="0">
                <a:ea typeface="Microsoft YaHei" pitchFamily="34" charset="-122"/>
              </a:rPr>
              <a:t>will not provide funding for the project, but instead support in the form of mentoring</a:t>
            </a:r>
          </a:p>
          <a:p>
            <a:pPr marL="228600" indent="-227013" eaLnBrk="1" hangingPunct="1">
              <a:spcBef>
                <a:spcPct val="0"/>
              </a:spcBef>
            </a:pPr>
            <a:r>
              <a:rPr lang="en-GB" sz="2000" smtClean="0">
                <a:ea typeface="Microsoft YaHei" pitchFamily="34" charset="-122"/>
              </a:rPr>
              <a:t>The aim here is that by the time a project emerges from phase 2 , it should present an interesting opportunity for private venture capital, having been rigorously tested for feasibility and had work done on proving its value and marketability in phase 2.  New financial instruments are being created in the form of debt and equity facilities in case private interest falls short.</a:t>
            </a:r>
          </a:p>
        </p:txBody>
      </p:sp>
      <p:sp>
        <p:nvSpPr>
          <p:cNvPr id="67589"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a:buFont typeface="Times New Roman" pitchFamily="18" charset="0"/>
              <a:buNone/>
            </a:pPr>
            <a:fld id="{50A360D1-D7D9-4AB7-B4C3-E0CEBFC1DB06}" type="slidenum">
              <a:rPr lang="en-GB" sz="1400" b="0" i="0">
                <a:solidFill>
                  <a:srgbClr val="000000"/>
                </a:solidFill>
                <a:latin typeface="Arial" charset="0"/>
              </a:rPr>
              <a:pPr>
                <a:buFont typeface="Times New Roman" pitchFamily="18" charset="0"/>
                <a:buNone/>
              </a:pPr>
              <a:t>47</a:t>
            </a:fld>
            <a:endParaRPr lang="en-GB" sz="1400" b="0" i="0">
              <a:solidFill>
                <a:srgbClr val="0000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xfrm>
            <a:off x="931863" y="739775"/>
            <a:ext cx="4935537" cy="3702050"/>
          </a:xfrm>
          <a:ln/>
        </p:spPr>
      </p:sp>
      <p:sp>
        <p:nvSpPr>
          <p:cNvPr id="69634" name="Notes Placeholder 2"/>
          <p:cNvSpPr>
            <a:spLocks noGrp="1"/>
          </p:cNvSpPr>
          <p:nvPr>
            <p:ph type="body" idx="1"/>
          </p:nvPr>
        </p:nvSpPr>
        <p:spPr>
          <a:xfrm>
            <a:off x="679450" y="4687888"/>
            <a:ext cx="5438775" cy="4445000"/>
          </a:xfrm>
          <a:noFill/>
          <a:ln w="9525"/>
        </p:spPr>
        <p:txBody>
          <a:bodyPr lIns="91137" tIns="45569" rIns="91137" bIns="45569"/>
          <a:lstStyle/>
          <a:p>
            <a:pPr eaLnBrk="1" hangingPunct="1"/>
            <a:endParaRPr lang="es-ES" smtClean="0"/>
          </a:p>
        </p:txBody>
      </p:sp>
      <p:sp>
        <p:nvSpPr>
          <p:cNvPr id="69635"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9601B699-4AEF-4063-992A-EA94680DFD03}" type="slidenum">
              <a:rPr lang="en-GB" sz="1200" b="0" i="0">
                <a:latin typeface="Arial" charset="0"/>
                <a:ea typeface="MS PGothic" pitchFamily="34" charset="-128"/>
              </a:rPr>
              <a:pPr algn="r" defTabSz="909638"/>
              <a:t>48</a:t>
            </a:fld>
            <a:endParaRPr lang="en-GB" sz="1200" b="0" i="0">
              <a:latin typeface="Arial"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xfrm>
            <a:off x="931863" y="739775"/>
            <a:ext cx="4935537" cy="3702050"/>
          </a:xfrm>
          <a:ln/>
        </p:spPr>
      </p:sp>
      <p:sp>
        <p:nvSpPr>
          <p:cNvPr id="72706" name="Notes Placeholder 2"/>
          <p:cNvSpPr>
            <a:spLocks noGrp="1"/>
          </p:cNvSpPr>
          <p:nvPr>
            <p:ph type="body" idx="1"/>
          </p:nvPr>
        </p:nvSpPr>
        <p:spPr>
          <a:xfrm>
            <a:off x="679450" y="4687888"/>
            <a:ext cx="5438775" cy="4445000"/>
          </a:xfrm>
          <a:noFill/>
          <a:ln w="9525"/>
        </p:spPr>
        <p:txBody>
          <a:bodyPr lIns="91137" tIns="45569" rIns="91137" bIns="45569"/>
          <a:lstStyle/>
          <a:p>
            <a:pPr eaLnBrk="1" hangingPunct="1"/>
            <a:endParaRPr lang="es-ES" sz="2000" smtClean="0"/>
          </a:p>
        </p:txBody>
      </p:sp>
      <p:sp>
        <p:nvSpPr>
          <p:cNvPr id="72707"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0A3DC6F9-2387-4B0B-BA40-76B5563980E5}" type="slidenum">
              <a:rPr lang="en-GB" sz="1200" b="0" i="0">
                <a:latin typeface="Arial" charset="0"/>
                <a:ea typeface="MS PGothic" pitchFamily="34" charset="-128"/>
              </a:rPr>
              <a:pPr algn="r" defTabSz="909638"/>
              <a:t>50</a:t>
            </a:fld>
            <a:endParaRPr lang="en-GB" sz="1200" b="0" i="0">
              <a:latin typeface="Arial"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txBox="1">
            <a:spLocks noGrp="1" noChangeArrowheads="1"/>
          </p:cNvSpPr>
          <p:nvPr/>
        </p:nvSpPr>
        <p:spPr bwMode="auto">
          <a:xfrm>
            <a:off x="3849688" y="9377363"/>
            <a:ext cx="2946400" cy="493712"/>
          </a:xfrm>
          <a:prstGeom prst="rect">
            <a:avLst/>
          </a:prstGeom>
          <a:noFill/>
          <a:ln w="9525">
            <a:noFill/>
            <a:miter lim="800000"/>
            <a:headEnd/>
            <a:tailEnd/>
          </a:ln>
        </p:spPr>
        <p:txBody>
          <a:bodyPr anchor="b"/>
          <a:lstStyle/>
          <a:p>
            <a:pPr algn="r">
              <a:buFont typeface="Times New Roman" pitchFamily="18" charset="0"/>
              <a:buNone/>
            </a:pPr>
            <a:fld id="{3A40CEB6-755D-4EBB-9300-0FC119E51D11}" type="slidenum">
              <a:rPr lang="en-GB" sz="1200" b="0" i="0">
                <a:ea typeface="Arial Unicode MS" pitchFamily="34" charset="-128"/>
                <a:cs typeface="Arial Unicode MS" pitchFamily="34" charset="-128"/>
              </a:rPr>
              <a:pPr algn="r">
                <a:buFont typeface="Times New Roman" pitchFamily="18" charset="0"/>
                <a:buNone/>
              </a:pPr>
              <a:t>52</a:t>
            </a:fld>
            <a:endParaRPr lang="en-GB" sz="1200" b="0" i="0">
              <a:ea typeface="Arial Unicode MS" pitchFamily="34" charset="-128"/>
              <a:cs typeface="Arial Unicode MS" pitchFamily="34" charset="-128"/>
            </a:endParaRPr>
          </a:p>
        </p:txBody>
      </p:sp>
      <p:sp>
        <p:nvSpPr>
          <p:cNvPr id="75779" name="Rectangle 1"/>
          <p:cNvSpPr>
            <a:spLocks noGrp="1" noRot="1" noChangeArrowheads="1" noTextEdit="1"/>
          </p:cNvSpPr>
          <p:nvPr>
            <p:ph type="sldImg"/>
          </p:nvPr>
        </p:nvSpPr>
        <p:spPr>
          <a:xfrm>
            <a:off x="0" y="0"/>
            <a:ext cx="1588" cy="1588"/>
          </a:xfrm>
          <a:solidFill>
            <a:srgbClr val="FFFFFF"/>
          </a:solidFill>
          <a:ln/>
        </p:spPr>
      </p:sp>
      <p:sp>
        <p:nvSpPr>
          <p:cNvPr id="75780" name="Text Box 2"/>
          <p:cNvSpPr>
            <a:spLocks noGrp="1" noChangeArrowheads="1"/>
          </p:cNvSpPr>
          <p:nvPr>
            <p:ph type="body" idx="1"/>
          </p:nvPr>
        </p:nvSpPr>
        <p:spPr>
          <a:xfrm>
            <a:off x="0" y="0"/>
            <a:ext cx="1588" cy="1588"/>
          </a:xfrm>
          <a:noFill/>
          <a:ln w="9525"/>
        </p:spPr>
        <p:txBody>
          <a:bodyPr lIns="90000" tIns="45000" rIns="90000" bIns="45000"/>
          <a:lstStyle/>
          <a:p>
            <a:pPr eaLnBrk="1" hangingPunct="1">
              <a:spcBef>
                <a:spcPts val="538"/>
              </a:spcBef>
            </a:pPr>
            <a:r>
              <a:rPr lang="en-GB" sz="2000" b="1" smtClean="0">
                <a:ea typeface="Microsoft YaHei" pitchFamily="34" charset="-122"/>
              </a:rPr>
              <a:t>The SME Instrument also contains …</a:t>
            </a:r>
          </a:p>
          <a:p>
            <a:pPr eaLnBrk="1" hangingPunct="1">
              <a:spcBef>
                <a:spcPts val="538"/>
              </a:spcBef>
            </a:pPr>
            <a:endParaRPr lang="en-GB" sz="2000" smtClean="0">
              <a:ea typeface="Microsoft YaHei" pitchFamily="34" charset="-122"/>
            </a:endParaRPr>
          </a:p>
          <a:p>
            <a:pPr eaLnBrk="1" hangingPunct="1">
              <a:spcBef>
                <a:spcPts val="538"/>
              </a:spcBef>
            </a:pPr>
            <a:endParaRPr lang="en-GB" sz="2000" smtClean="0">
              <a:ea typeface="Microsoft YaHei" pitchFamily="34" charset="-122"/>
            </a:endParaRPr>
          </a:p>
          <a:p>
            <a:pPr eaLnBrk="1" hangingPunct="1">
              <a:spcBef>
                <a:spcPts val="538"/>
              </a:spcBef>
            </a:pPr>
            <a:r>
              <a:rPr lang="en-GB" sz="2000" smtClean="0">
                <a:ea typeface="Microsoft YaHei" pitchFamily="34" charset="-122"/>
              </a:rPr>
              <a:t>A mentoring Scheme provided by :</a:t>
            </a:r>
          </a:p>
          <a:p>
            <a:pPr eaLnBrk="1" hangingPunct="1">
              <a:spcBef>
                <a:spcPts val="538"/>
              </a:spcBef>
            </a:pPr>
            <a:endParaRPr lang="en-GB" sz="2000" smtClean="0">
              <a:ea typeface="Microsoft YaHei" pitchFamily="34" charset="-122"/>
            </a:endParaRPr>
          </a:p>
          <a:p>
            <a:pPr marL="647700" lvl="2" indent="-215900" eaLnBrk="1" hangingPunct="1">
              <a:spcBef>
                <a:spcPts val="538"/>
              </a:spcBef>
              <a:buSzPct val="45000"/>
              <a:buFont typeface="Symbol" pitchFamily="18" charset="2"/>
              <a:buChar char=""/>
            </a:pPr>
            <a:r>
              <a:rPr lang="en-GB" sz="2000" smtClean="0">
                <a:ea typeface="Microsoft YaHei" pitchFamily="34" charset="-122"/>
              </a:rPr>
              <a:t>Existing SME support networks (for example Scottish Enterprise and Highlands and Islands Enterprise) – this is the likes of the High Growth team, IA and Innovation Specialists and the EEN who will be the regional contact point for all SME Instrument Engagement.</a:t>
            </a:r>
          </a:p>
          <a:p>
            <a:pPr eaLnBrk="1" hangingPunct="1">
              <a:spcBef>
                <a:spcPts val="538"/>
              </a:spcBef>
            </a:pPr>
            <a:endParaRPr lang="en-GB" sz="2000" smtClean="0">
              <a:ea typeface="Microsoft YaHei" pitchFamily="34" charset="-122"/>
            </a:endParaRPr>
          </a:p>
          <a:p>
            <a:pPr marL="647700" lvl="2" indent="-215900" eaLnBrk="1" hangingPunct="1">
              <a:spcBef>
                <a:spcPts val="538"/>
              </a:spcBef>
              <a:buSzPct val="45000"/>
              <a:buFont typeface="Symbol" pitchFamily="18" charset="2"/>
              <a:buChar char=""/>
            </a:pPr>
            <a:r>
              <a:rPr lang="en-GB" sz="2000" smtClean="0">
                <a:ea typeface="Microsoft YaHei" pitchFamily="34" charset="-122"/>
              </a:rPr>
              <a:t>And the existing National Contact Point network funded by the UK government with whom many of you will undoubtedly have engaged in the past.</a:t>
            </a:r>
          </a:p>
          <a:p>
            <a:pPr eaLnBrk="1" hangingPunct="1">
              <a:spcBef>
                <a:spcPts val="538"/>
              </a:spcBef>
            </a:pPr>
            <a:endParaRPr lang="en-GB" sz="2000" smtClean="0">
              <a:ea typeface="Microsoft YaHei" pitchFamily="34" charset="-122"/>
            </a:endParaRPr>
          </a:p>
          <a:p>
            <a:pPr eaLnBrk="1" hangingPunct="1">
              <a:spcBef>
                <a:spcPts val="538"/>
              </a:spcBef>
            </a:pPr>
            <a:r>
              <a:rPr lang="en-GB" sz="2000" smtClean="0">
                <a:ea typeface="Microsoft YaHei" pitchFamily="34" charset="-122"/>
              </a:rPr>
              <a:t>The mentoring scheme is currently being finalised, so how it will look in practice is still TBC but the purpose of the mentoring is to accelerate the impact of the SME Instrument by using existing support in a smart way around a focused project.</a:t>
            </a:r>
          </a:p>
          <a:p>
            <a:pPr eaLnBrk="1" hangingPunct="1">
              <a:spcBef>
                <a:spcPts val="538"/>
              </a:spcBef>
            </a:pPr>
            <a:endParaRPr lang="en-GB" sz="2000" smtClean="0">
              <a:ea typeface="Microsoft YaHei" pitchFamily="34" charset="-122"/>
            </a:endParaRPr>
          </a:p>
        </p:txBody>
      </p:sp>
      <p:sp>
        <p:nvSpPr>
          <p:cNvPr id="75781"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a:buFont typeface="Times New Roman" pitchFamily="18" charset="0"/>
              <a:buNone/>
            </a:pPr>
            <a:fld id="{CD2CE43D-4445-44D5-9268-1B5835E76F72}" type="slidenum">
              <a:rPr lang="en-GB" sz="1400" b="0" i="0">
                <a:solidFill>
                  <a:srgbClr val="000000"/>
                </a:solidFill>
                <a:latin typeface="Arial" charset="0"/>
              </a:rPr>
              <a:pPr>
                <a:buFont typeface="Times New Roman" pitchFamily="18" charset="0"/>
                <a:buNone/>
              </a:pPr>
              <a:t>52</a:t>
            </a:fld>
            <a:endParaRPr lang="en-GB" sz="1400" b="0" i="0">
              <a:solidFill>
                <a:srgbClr val="000000"/>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xfrm>
            <a:off x="931863" y="739775"/>
            <a:ext cx="4935537" cy="3702050"/>
          </a:xfrm>
          <a:ln/>
        </p:spPr>
      </p:sp>
      <p:sp>
        <p:nvSpPr>
          <p:cNvPr id="77826" name="Notes Placeholder 2"/>
          <p:cNvSpPr>
            <a:spLocks noGrp="1"/>
          </p:cNvSpPr>
          <p:nvPr>
            <p:ph type="body" idx="1"/>
          </p:nvPr>
        </p:nvSpPr>
        <p:spPr>
          <a:xfrm>
            <a:off x="679450" y="4687888"/>
            <a:ext cx="5438775" cy="4445000"/>
          </a:xfrm>
          <a:noFill/>
          <a:ln w="9525"/>
        </p:spPr>
        <p:txBody>
          <a:bodyPr lIns="91137" tIns="45569" rIns="91137" bIns="45569"/>
          <a:lstStyle/>
          <a:p>
            <a:pPr eaLnBrk="1" hangingPunct="1"/>
            <a:endParaRPr lang="es-ES" smtClean="0"/>
          </a:p>
        </p:txBody>
      </p:sp>
      <p:sp>
        <p:nvSpPr>
          <p:cNvPr id="77827"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1B20AA97-3F72-495D-A42B-7BD73A0BAA78}" type="slidenum">
              <a:rPr lang="en-GB" sz="1200" b="0" i="0">
                <a:latin typeface="Arial" charset="0"/>
                <a:ea typeface="MS PGothic" pitchFamily="34" charset="-128"/>
              </a:rPr>
              <a:pPr algn="r" defTabSz="909638"/>
              <a:t>53</a:t>
            </a:fld>
            <a:endParaRPr lang="en-GB" sz="1200" b="0" i="0">
              <a:latin typeface="Arial"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xfrm>
            <a:off x="931863" y="739775"/>
            <a:ext cx="4935537" cy="3702050"/>
          </a:xfrm>
          <a:ln/>
        </p:spPr>
      </p:sp>
      <p:sp>
        <p:nvSpPr>
          <p:cNvPr id="79874" name="Notes Placeholder 2"/>
          <p:cNvSpPr>
            <a:spLocks noGrp="1"/>
          </p:cNvSpPr>
          <p:nvPr>
            <p:ph type="body" idx="1"/>
          </p:nvPr>
        </p:nvSpPr>
        <p:spPr>
          <a:xfrm>
            <a:off x="679450" y="4687888"/>
            <a:ext cx="5438775" cy="4445000"/>
          </a:xfrm>
          <a:noFill/>
          <a:ln w="9525"/>
        </p:spPr>
        <p:txBody>
          <a:bodyPr lIns="91137" tIns="45569" rIns="91137" bIns="45569"/>
          <a:lstStyle/>
          <a:p>
            <a:pPr eaLnBrk="1" hangingPunct="1"/>
            <a:endParaRPr lang="es-ES" smtClean="0"/>
          </a:p>
        </p:txBody>
      </p:sp>
      <p:sp>
        <p:nvSpPr>
          <p:cNvPr id="79875"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B509E05A-BC92-4307-8FDE-156EAC258EDE}" type="slidenum">
              <a:rPr lang="en-GB" sz="1200" b="0" i="0">
                <a:latin typeface="Arial" charset="0"/>
                <a:ea typeface="MS PGothic" pitchFamily="34" charset="-128"/>
              </a:rPr>
              <a:pPr algn="r" defTabSz="909638"/>
              <a:t>54</a:t>
            </a:fld>
            <a:endParaRPr lang="en-GB" sz="1200" b="0" i="0">
              <a:latin typeface="Arial"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xfrm>
            <a:off x="931863" y="739775"/>
            <a:ext cx="4935537" cy="3702050"/>
          </a:xfrm>
          <a:ln/>
        </p:spPr>
      </p:sp>
      <p:sp>
        <p:nvSpPr>
          <p:cNvPr id="81922" name="Notes Placeholder 2"/>
          <p:cNvSpPr>
            <a:spLocks noGrp="1"/>
          </p:cNvSpPr>
          <p:nvPr>
            <p:ph type="body" idx="1"/>
          </p:nvPr>
        </p:nvSpPr>
        <p:spPr>
          <a:xfrm>
            <a:off x="679450" y="4687888"/>
            <a:ext cx="5438775" cy="4445000"/>
          </a:xfrm>
          <a:noFill/>
          <a:ln w="9525"/>
        </p:spPr>
        <p:txBody>
          <a:bodyPr lIns="91137" tIns="45569" rIns="91137" bIns="45569"/>
          <a:lstStyle/>
          <a:p>
            <a:pPr eaLnBrk="1" hangingPunct="1"/>
            <a:endParaRPr lang="es-ES" smtClean="0"/>
          </a:p>
        </p:txBody>
      </p:sp>
      <p:sp>
        <p:nvSpPr>
          <p:cNvPr id="81923"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0C38BFC6-E938-480B-BC77-C600F077B6EA}" type="slidenum">
              <a:rPr lang="en-GB" sz="1200" b="0" i="0">
                <a:latin typeface="Arial" charset="0"/>
                <a:ea typeface="MS PGothic" pitchFamily="34" charset="-128"/>
              </a:rPr>
              <a:pPr algn="r" defTabSz="909638"/>
              <a:t>55</a:t>
            </a:fld>
            <a:endParaRPr lang="en-GB" sz="1200" b="0" i="0">
              <a:latin typeface="Arial"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txBox="1">
            <a:spLocks noGrp="1" noChangeArrowheads="1"/>
          </p:cNvSpPr>
          <p:nvPr/>
        </p:nvSpPr>
        <p:spPr bwMode="auto">
          <a:xfrm>
            <a:off x="3849688" y="9377363"/>
            <a:ext cx="2946400" cy="493712"/>
          </a:xfrm>
          <a:prstGeom prst="rect">
            <a:avLst/>
          </a:prstGeom>
          <a:noFill/>
          <a:ln w="9525">
            <a:noFill/>
            <a:miter lim="800000"/>
            <a:headEnd/>
            <a:tailEnd/>
          </a:ln>
        </p:spPr>
        <p:txBody>
          <a:bodyPr anchor="b"/>
          <a:lstStyle/>
          <a:p>
            <a:pPr algn="r">
              <a:buFont typeface="Times New Roman" pitchFamily="18" charset="0"/>
              <a:buNone/>
            </a:pPr>
            <a:fld id="{A73558E7-746E-45DE-8C70-E6CAC066D5E8}" type="slidenum">
              <a:rPr lang="en-GB" sz="1200" b="0" i="0">
                <a:ea typeface="Arial Unicode MS" pitchFamily="34" charset="-128"/>
                <a:cs typeface="Arial Unicode MS" pitchFamily="34" charset="-128"/>
              </a:rPr>
              <a:pPr algn="r">
                <a:buFont typeface="Times New Roman" pitchFamily="18" charset="0"/>
                <a:buNone/>
              </a:pPr>
              <a:t>56</a:t>
            </a:fld>
            <a:endParaRPr lang="en-GB" sz="1200" b="0" i="0">
              <a:ea typeface="Arial Unicode MS" pitchFamily="34" charset="-128"/>
              <a:cs typeface="Arial Unicode MS" pitchFamily="34" charset="-128"/>
            </a:endParaRPr>
          </a:p>
        </p:txBody>
      </p:sp>
      <p:sp>
        <p:nvSpPr>
          <p:cNvPr id="83971" name="Rectangle 1"/>
          <p:cNvSpPr>
            <a:spLocks noGrp="1" noRot="1" noChangeArrowheads="1" noTextEdit="1"/>
          </p:cNvSpPr>
          <p:nvPr>
            <p:ph type="sldImg"/>
          </p:nvPr>
        </p:nvSpPr>
        <p:spPr>
          <a:xfrm>
            <a:off x="0" y="0"/>
            <a:ext cx="1588" cy="1588"/>
          </a:xfrm>
          <a:solidFill>
            <a:srgbClr val="FFFFFF"/>
          </a:solidFill>
          <a:ln/>
        </p:spPr>
      </p:sp>
      <p:sp>
        <p:nvSpPr>
          <p:cNvPr id="83972" name="Text Box 2"/>
          <p:cNvSpPr>
            <a:spLocks noGrp="1" noChangeArrowheads="1"/>
          </p:cNvSpPr>
          <p:nvPr>
            <p:ph type="body" idx="1"/>
          </p:nvPr>
        </p:nvSpPr>
        <p:spPr>
          <a:xfrm>
            <a:off x="0" y="0"/>
            <a:ext cx="1588" cy="1588"/>
          </a:xfrm>
          <a:noFill/>
          <a:ln w="9525"/>
        </p:spPr>
        <p:txBody>
          <a:bodyPr lIns="90000" tIns="45000" rIns="90000" bIns="45000"/>
          <a:lstStyle/>
          <a:p>
            <a:pPr eaLnBrk="1" hangingPunct="1">
              <a:spcBef>
                <a:spcPts val="538"/>
              </a:spcBef>
            </a:pPr>
            <a:r>
              <a:rPr lang="en-GB" sz="2000" b="1" smtClean="0">
                <a:ea typeface="Microsoft YaHei" pitchFamily="34" charset="-122"/>
              </a:rPr>
              <a:t>So in summary, the SME instrument is …</a:t>
            </a:r>
          </a:p>
          <a:p>
            <a:pPr eaLnBrk="1" hangingPunct="1">
              <a:spcBef>
                <a:spcPts val="538"/>
              </a:spcBef>
            </a:pPr>
            <a:endParaRPr lang="en-GB" sz="2000" smtClean="0">
              <a:ea typeface="Microsoft YaHei" pitchFamily="34" charset="-122"/>
            </a:endParaRPr>
          </a:p>
          <a:p>
            <a:pPr eaLnBrk="1" hangingPunct="1">
              <a:spcBef>
                <a:spcPts val="538"/>
              </a:spcBef>
            </a:pPr>
            <a:endParaRPr lang="en-GB" sz="2000" smtClean="0">
              <a:ea typeface="Microsoft YaHei" pitchFamily="34" charset="-122"/>
            </a:endParaRPr>
          </a:p>
          <a:p>
            <a:pPr marL="889000" lvl="1" indent="-215900" eaLnBrk="1" hangingPunct="1">
              <a:spcBef>
                <a:spcPts val="538"/>
              </a:spcBef>
              <a:buFont typeface="Symbol" pitchFamily="18" charset="2"/>
              <a:buChar char=""/>
            </a:pPr>
            <a:r>
              <a:rPr lang="en-GB" sz="2000" smtClean="0">
                <a:ea typeface="Microsoft YaHei" pitchFamily="34" charset="-122"/>
              </a:rPr>
              <a:t>Targeted at </a:t>
            </a:r>
            <a:r>
              <a:rPr lang="en-GB" sz="2000" smtClean="0">
                <a:solidFill>
                  <a:srgbClr val="FF0000"/>
                </a:solidFill>
                <a:ea typeface="Microsoft YaHei" pitchFamily="34" charset="-122"/>
              </a:rPr>
              <a:t>all types of innovative SMEs showing a strong ambition to grow</a:t>
            </a:r>
            <a:r>
              <a:rPr lang="en-GB" sz="2000" u="sng" smtClean="0">
                <a:solidFill>
                  <a:srgbClr val="FF0000"/>
                </a:solidFill>
                <a:ea typeface="Microsoft YaHei" pitchFamily="34" charset="-122"/>
              </a:rPr>
              <a:t> </a:t>
            </a:r>
            <a:r>
              <a:rPr lang="en-GB" sz="2000" smtClean="0">
                <a:solidFill>
                  <a:srgbClr val="FF0000"/>
                </a:solidFill>
                <a:ea typeface="Microsoft YaHei" pitchFamily="34" charset="-122"/>
              </a:rPr>
              <a:t>(develop and internationalise)</a:t>
            </a:r>
          </a:p>
          <a:p>
            <a:pPr eaLnBrk="1" hangingPunct="1">
              <a:spcBef>
                <a:spcPts val="538"/>
              </a:spcBef>
            </a:pPr>
            <a:endParaRPr lang="en-GB" sz="2000" u="sng" smtClean="0">
              <a:solidFill>
                <a:srgbClr val="FF0000"/>
              </a:solidFill>
              <a:ea typeface="Microsoft YaHei" pitchFamily="34" charset="-122"/>
            </a:endParaRPr>
          </a:p>
          <a:p>
            <a:pPr marL="889000" lvl="1" indent="-215900" eaLnBrk="1" hangingPunct="1">
              <a:spcBef>
                <a:spcPts val="538"/>
              </a:spcBef>
              <a:buFont typeface="Symbol" pitchFamily="18" charset="2"/>
              <a:buChar char=""/>
            </a:pPr>
            <a:r>
              <a:rPr lang="en-GB" sz="2000" smtClean="0">
                <a:solidFill>
                  <a:srgbClr val="FF0000"/>
                </a:solidFill>
                <a:ea typeface="Microsoft YaHei" pitchFamily="34" charset="-122"/>
              </a:rPr>
              <a:t>Only SMEs allowed to apply for funding (single company support, but collaboration is certainly advisable)</a:t>
            </a:r>
          </a:p>
          <a:p>
            <a:pPr eaLnBrk="1" hangingPunct="1">
              <a:spcBef>
                <a:spcPts val="538"/>
              </a:spcBef>
            </a:pPr>
            <a:endParaRPr lang="en-GB" sz="2000" smtClean="0">
              <a:solidFill>
                <a:srgbClr val="FF0000"/>
              </a:solidFill>
              <a:ea typeface="Microsoft YaHei" pitchFamily="34" charset="-122"/>
            </a:endParaRPr>
          </a:p>
          <a:p>
            <a:pPr marL="889000" lvl="1" indent="-215900" eaLnBrk="1" hangingPunct="1">
              <a:spcBef>
                <a:spcPts val="538"/>
              </a:spcBef>
              <a:buFont typeface="Symbol" pitchFamily="18" charset="2"/>
              <a:buChar char=""/>
            </a:pPr>
            <a:r>
              <a:rPr lang="en-GB" sz="2000" smtClean="0">
                <a:solidFill>
                  <a:srgbClr val="FF0000"/>
                </a:solidFill>
                <a:ea typeface="Microsoft YaHei" pitchFamily="34" charset="-122"/>
              </a:rPr>
              <a:t>Competitive, EU dimension </a:t>
            </a:r>
            <a:r>
              <a:rPr lang="en-GB" sz="2000" smtClean="0">
                <a:solidFill>
                  <a:srgbClr val="FF0000"/>
                </a:solidFill>
                <a:latin typeface="Wingdings" pitchFamily="2" charset="2"/>
                <a:ea typeface="Microsoft YaHei" pitchFamily="34" charset="-122"/>
              </a:rPr>
              <a:t></a:t>
            </a:r>
            <a:r>
              <a:rPr lang="en-GB" sz="2000" smtClean="0">
                <a:solidFill>
                  <a:srgbClr val="FF0000"/>
                </a:solidFill>
                <a:ea typeface="Microsoft YaHei" pitchFamily="34" charset="-122"/>
              </a:rPr>
              <a:t> only the best ideas pass phase 1</a:t>
            </a:r>
          </a:p>
          <a:p>
            <a:pPr eaLnBrk="1" hangingPunct="1">
              <a:spcBef>
                <a:spcPts val="538"/>
              </a:spcBef>
            </a:pPr>
            <a:endParaRPr lang="en-GB" sz="2000" smtClean="0">
              <a:solidFill>
                <a:srgbClr val="FF0000"/>
              </a:solidFill>
              <a:ea typeface="Microsoft YaHei" pitchFamily="34" charset="-122"/>
            </a:endParaRPr>
          </a:p>
          <a:p>
            <a:pPr marL="889000" lvl="1" indent="-215900" eaLnBrk="1" hangingPunct="1">
              <a:spcBef>
                <a:spcPts val="538"/>
              </a:spcBef>
              <a:buFont typeface="Symbol" pitchFamily="18" charset="2"/>
              <a:buChar char=""/>
            </a:pPr>
            <a:r>
              <a:rPr lang="en-GB" sz="2000" smtClean="0">
                <a:solidFill>
                  <a:srgbClr val="FF0000"/>
                </a:solidFill>
                <a:ea typeface="Microsoft YaHei" pitchFamily="34" charset="-122"/>
              </a:rPr>
              <a:t>Market-oriented projects are required, close-to-market activities: 70% funding</a:t>
            </a:r>
          </a:p>
          <a:p>
            <a:pPr eaLnBrk="1" hangingPunct="1">
              <a:spcBef>
                <a:spcPts val="538"/>
              </a:spcBef>
            </a:pPr>
            <a:endParaRPr lang="en-GB" sz="2000" smtClean="0">
              <a:solidFill>
                <a:srgbClr val="FF0000"/>
              </a:solidFill>
              <a:ea typeface="Microsoft YaHei" pitchFamily="34" charset="-122"/>
            </a:endParaRPr>
          </a:p>
          <a:p>
            <a:pPr marL="889000" lvl="1" indent="-215900" eaLnBrk="1" hangingPunct="1">
              <a:spcBef>
                <a:spcPts val="538"/>
              </a:spcBef>
              <a:buFont typeface="Symbol" pitchFamily="18" charset="2"/>
              <a:buChar char=""/>
            </a:pPr>
            <a:r>
              <a:rPr lang="en-GB" sz="2000" smtClean="0">
                <a:solidFill>
                  <a:srgbClr val="FF0000"/>
                </a:solidFill>
                <a:ea typeface="Microsoft YaHei" pitchFamily="34" charset="-122"/>
              </a:rPr>
              <a:t>Grant-based staged funding</a:t>
            </a:r>
          </a:p>
          <a:p>
            <a:pPr eaLnBrk="1" hangingPunct="1">
              <a:spcBef>
                <a:spcPts val="538"/>
              </a:spcBef>
            </a:pPr>
            <a:endParaRPr lang="en-GB" sz="2000" smtClean="0">
              <a:solidFill>
                <a:srgbClr val="FF0000"/>
              </a:solidFill>
              <a:ea typeface="Microsoft YaHei" pitchFamily="34" charset="-122"/>
            </a:endParaRPr>
          </a:p>
          <a:p>
            <a:pPr marL="889000" lvl="1" indent="-215900" eaLnBrk="1" hangingPunct="1">
              <a:spcBef>
                <a:spcPts val="538"/>
              </a:spcBef>
              <a:buFont typeface="Symbol" pitchFamily="18" charset="2"/>
              <a:buChar char=""/>
            </a:pPr>
            <a:r>
              <a:rPr lang="en-GB" sz="2000" smtClean="0">
                <a:solidFill>
                  <a:srgbClr val="FF0000"/>
                </a:solidFill>
                <a:ea typeface="Microsoft YaHei" pitchFamily="34" charset="-122"/>
              </a:rPr>
              <a:t>Entrance possible in all phases </a:t>
            </a:r>
          </a:p>
          <a:p>
            <a:pPr eaLnBrk="1" hangingPunct="1">
              <a:spcBef>
                <a:spcPts val="538"/>
              </a:spcBef>
            </a:pPr>
            <a:endParaRPr lang="en-GB" sz="2000" smtClean="0">
              <a:solidFill>
                <a:srgbClr val="FF0000"/>
              </a:solidFill>
              <a:ea typeface="Microsoft YaHei" pitchFamily="34" charset="-122"/>
            </a:endParaRPr>
          </a:p>
          <a:p>
            <a:pPr marL="889000" lvl="1" indent="-215900" eaLnBrk="1" hangingPunct="1">
              <a:spcBef>
                <a:spcPts val="538"/>
              </a:spcBef>
              <a:buFont typeface="Symbol" pitchFamily="18" charset="2"/>
              <a:buChar char=""/>
            </a:pPr>
            <a:r>
              <a:rPr lang="en-GB" sz="2000" smtClean="0">
                <a:solidFill>
                  <a:srgbClr val="FF0000"/>
                </a:solidFill>
                <a:ea typeface="Microsoft YaHei" pitchFamily="34" charset="-122"/>
              </a:rPr>
              <a:t>Bottom-up, based on focus areas of strategic interest, specific societal challenges and political priorities, defined in a broader manner </a:t>
            </a:r>
          </a:p>
          <a:p>
            <a:pPr eaLnBrk="1" hangingPunct="1">
              <a:spcBef>
                <a:spcPts val="538"/>
              </a:spcBef>
            </a:pPr>
            <a:endParaRPr lang="en-GB" sz="2000" smtClean="0">
              <a:solidFill>
                <a:srgbClr val="FF0000"/>
              </a:solidFill>
              <a:ea typeface="Microsoft YaHei" pitchFamily="34" charset="-122"/>
            </a:endParaRPr>
          </a:p>
          <a:p>
            <a:pPr marL="889000" lvl="1" indent="-215900" eaLnBrk="1" hangingPunct="1">
              <a:spcBef>
                <a:spcPts val="538"/>
              </a:spcBef>
              <a:buFont typeface="Symbol" pitchFamily="18" charset="2"/>
              <a:buChar char=""/>
            </a:pPr>
            <a:r>
              <a:rPr lang="en-GB" sz="2000" b="1" smtClean="0">
                <a:solidFill>
                  <a:srgbClr val="FF0000"/>
                </a:solidFill>
                <a:ea typeface="Microsoft YaHei" pitchFamily="34" charset="-122"/>
              </a:rPr>
              <a:t>AND recent decisions state that there will be no set application dates. You can apply any time after 1/1/14</a:t>
            </a:r>
          </a:p>
          <a:p>
            <a:pPr marL="889000" lvl="1" indent="-215900" eaLnBrk="1" hangingPunct="1">
              <a:spcBef>
                <a:spcPts val="538"/>
              </a:spcBef>
              <a:buFont typeface="Symbol" pitchFamily="18" charset="2"/>
              <a:buChar char=""/>
            </a:pPr>
            <a:r>
              <a:rPr lang="en-GB" sz="2000" b="1" smtClean="0">
                <a:solidFill>
                  <a:srgbClr val="FF0000"/>
                </a:solidFill>
                <a:ea typeface="Microsoft YaHei" pitchFamily="34" charset="-122"/>
              </a:rPr>
              <a:t>AND there is support to make sure you can navigate through all stages of the SME Instrument from your local contacts in the Enterprise Europe Network.</a:t>
            </a:r>
          </a:p>
          <a:p>
            <a:pPr eaLnBrk="1" hangingPunct="1">
              <a:spcBef>
                <a:spcPts val="538"/>
              </a:spcBef>
            </a:pPr>
            <a:endParaRPr lang="en-GB" sz="2000" smtClean="0">
              <a:solidFill>
                <a:srgbClr val="FF0000"/>
              </a:solidFill>
              <a:ea typeface="Microsoft YaHei" pitchFamily="34" charset="-122"/>
            </a:endParaRPr>
          </a:p>
          <a:p>
            <a:pPr eaLnBrk="1" hangingPunct="1">
              <a:spcBef>
                <a:spcPts val="538"/>
              </a:spcBef>
            </a:pPr>
            <a:r>
              <a:rPr lang="en-GB" sz="2000" smtClean="0">
                <a:solidFill>
                  <a:srgbClr val="FF0000"/>
                </a:solidFill>
                <a:ea typeface="Microsoft YaHei" pitchFamily="34" charset="-122"/>
              </a:rPr>
              <a:t>Have an idea ?</a:t>
            </a:r>
          </a:p>
          <a:p>
            <a:pPr eaLnBrk="1" hangingPunct="1">
              <a:spcBef>
                <a:spcPts val="538"/>
              </a:spcBef>
            </a:pPr>
            <a:r>
              <a:rPr lang="en-GB" sz="2000" smtClean="0">
                <a:solidFill>
                  <a:srgbClr val="FF0000"/>
                </a:solidFill>
                <a:ea typeface="Microsoft YaHei" pitchFamily="34" charset="-122"/>
              </a:rPr>
              <a:t>What have you got to lose?</a:t>
            </a:r>
          </a:p>
          <a:p>
            <a:pPr eaLnBrk="1" hangingPunct="1">
              <a:spcBef>
                <a:spcPts val="538"/>
              </a:spcBef>
            </a:pPr>
            <a:r>
              <a:rPr lang="en-GB" sz="2000" smtClean="0">
                <a:solidFill>
                  <a:srgbClr val="FF0000"/>
                </a:solidFill>
                <a:ea typeface="Microsoft YaHei" pitchFamily="34" charset="-122"/>
              </a:rPr>
              <a:t>The details will be finalised in the next few months. </a:t>
            </a:r>
          </a:p>
          <a:p>
            <a:pPr eaLnBrk="1" hangingPunct="1">
              <a:spcBef>
                <a:spcPts val="538"/>
              </a:spcBef>
            </a:pPr>
            <a:r>
              <a:rPr lang="en-GB" sz="2000" smtClean="0">
                <a:solidFill>
                  <a:srgbClr val="FF0000"/>
                </a:solidFill>
                <a:ea typeface="Microsoft YaHei" pitchFamily="34" charset="-122"/>
              </a:rPr>
              <a:t>Keep in touch with us.</a:t>
            </a:r>
          </a:p>
          <a:p>
            <a:pPr eaLnBrk="1" hangingPunct="1">
              <a:spcBef>
                <a:spcPts val="538"/>
              </a:spcBef>
            </a:pPr>
            <a:r>
              <a:rPr lang="en-GB" sz="2000" smtClean="0">
                <a:solidFill>
                  <a:srgbClr val="FF0000"/>
                </a:solidFill>
                <a:ea typeface="Microsoft YaHei" pitchFamily="34" charset="-122"/>
              </a:rPr>
              <a:t>You know it makes sense.</a:t>
            </a:r>
          </a:p>
          <a:p>
            <a:pPr eaLnBrk="1" hangingPunct="1">
              <a:spcBef>
                <a:spcPts val="538"/>
              </a:spcBef>
            </a:pPr>
            <a:endParaRPr lang="en-GB" sz="2000" smtClean="0">
              <a:solidFill>
                <a:srgbClr val="FF0000"/>
              </a:solidFill>
              <a:ea typeface="Microsoft YaHei" pitchFamily="34" charset="-122"/>
            </a:endParaRPr>
          </a:p>
        </p:txBody>
      </p:sp>
      <p:sp>
        <p:nvSpPr>
          <p:cNvPr id="83973" name="Text Box 3"/>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a:buFont typeface="Times New Roman" pitchFamily="18" charset="0"/>
              <a:buNone/>
            </a:pPr>
            <a:fld id="{D82B1628-1689-4E74-82EE-D7782EEFAD52}" type="slidenum">
              <a:rPr lang="en-GB" sz="1400" b="0" i="0">
                <a:solidFill>
                  <a:srgbClr val="000000"/>
                </a:solidFill>
                <a:latin typeface="Arial" charset="0"/>
              </a:rPr>
              <a:pPr>
                <a:buFont typeface="Times New Roman" pitchFamily="18" charset="0"/>
                <a:buNone/>
              </a:pPr>
              <a:t>56</a:t>
            </a:fld>
            <a:endParaRPr lang="en-GB" sz="1400" b="0" i="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51275" y="9378950"/>
            <a:ext cx="2946400" cy="493713"/>
          </a:xfrm>
          <a:prstGeom prst="rect">
            <a:avLst/>
          </a:prstGeom>
          <a:noFill/>
          <a:ln w="9525">
            <a:noFill/>
            <a:miter lim="800000"/>
            <a:headEnd/>
            <a:tailEnd/>
          </a:ln>
        </p:spPr>
        <p:txBody>
          <a:bodyPr anchor="b"/>
          <a:lstStyle/>
          <a:p>
            <a:pPr algn="r" eaLnBrk="0" hangingPunct="0"/>
            <a:fld id="{85B32C1E-003E-431F-AC9C-7EECA652E751}" type="slidenum">
              <a:rPr kumimoji="1" lang="es-ES_tradnl" sz="1200" b="0" i="0"/>
              <a:pPr algn="r" eaLnBrk="0" hangingPunct="0"/>
              <a:t>8</a:t>
            </a:fld>
            <a:endParaRPr kumimoji="1" lang="es-ES_tradnl" sz="1200" b="0" i="0"/>
          </a:p>
        </p:txBody>
      </p:sp>
      <p:sp>
        <p:nvSpPr>
          <p:cNvPr id="17410" name="Rectangle 2"/>
          <p:cNvSpPr>
            <a:spLocks noGrp="1" noRot="1" noChangeAspect="1" noChangeArrowheads="1" noTextEdit="1"/>
          </p:cNvSpPr>
          <p:nvPr>
            <p:ph type="sldImg"/>
          </p:nvPr>
        </p:nvSpPr>
        <p:spPr>
          <a:xfrm>
            <a:off x="930275" y="739775"/>
            <a:ext cx="4937125" cy="3703638"/>
          </a:xfrm>
          <a:ln/>
        </p:spPr>
      </p:sp>
      <p:sp>
        <p:nvSpPr>
          <p:cNvPr id="17411" name="Rectangle 3"/>
          <p:cNvSpPr>
            <a:spLocks noGrp="1" noChangeArrowheads="1"/>
          </p:cNvSpPr>
          <p:nvPr>
            <p:ph type="body" idx="1"/>
          </p:nvPr>
        </p:nvSpPr>
        <p:spPr>
          <a:xfrm>
            <a:off x="908050" y="4689475"/>
            <a:ext cx="4981575" cy="4443413"/>
          </a:xfrm>
          <a:noFill/>
          <a:ln w="9525"/>
        </p:spPr>
        <p:txBody>
          <a:bodyPr lIns="91440" tIns="45720" rIns="91440" bIns="45720"/>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xfrm>
            <a:off x="930275" y="739775"/>
            <a:ext cx="4938713" cy="3703638"/>
          </a:xfrm>
          <a:ln/>
        </p:spPr>
      </p:sp>
      <p:sp>
        <p:nvSpPr>
          <p:cNvPr id="87042" name="Notes Placeholder 2"/>
          <p:cNvSpPr>
            <a:spLocks noGrp="1"/>
          </p:cNvSpPr>
          <p:nvPr>
            <p:ph type="body" idx="1"/>
          </p:nvPr>
        </p:nvSpPr>
        <p:spPr>
          <a:xfrm>
            <a:off x="679450" y="4689475"/>
            <a:ext cx="5438775" cy="4443413"/>
          </a:xfrm>
          <a:noFill/>
          <a:ln w="9525"/>
        </p:spPr>
        <p:txBody>
          <a:bodyPr lIns="91440" tIns="45720" rIns="91440" bIns="45720"/>
          <a:lstStyle/>
          <a:p>
            <a:pPr eaLnBrk="1" hangingPunct="1"/>
            <a:r>
              <a:rPr lang="en-GB" smtClean="0"/>
              <a:t>Thank you very much for listening and goodbye!</a:t>
            </a:r>
          </a:p>
          <a:p>
            <a:pPr eaLnBrk="1" hangingPunct="1"/>
            <a:r>
              <a:rPr lang="en-GB" smtClean="0"/>
              <a:t>Try the veal.</a:t>
            </a:r>
          </a:p>
          <a:p>
            <a:pPr eaLnBrk="1" hangingPunct="1"/>
            <a:endParaRPr lang="en-GB" smtClean="0"/>
          </a:p>
        </p:txBody>
      </p:sp>
      <p:sp>
        <p:nvSpPr>
          <p:cNvPr id="87043"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anchor="b"/>
          <a:lstStyle/>
          <a:p>
            <a:pPr algn="r"/>
            <a:fld id="{2A341994-49FF-483A-A64C-364569C15435}" type="slidenum">
              <a:rPr lang="en-GB" sz="1200" b="0" i="0">
                <a:latin typeface="Arial" charset="0"/>
              </a:rPr>
              <a:pPr algn="r"/>
              <a:t>58</a:t>
            </a:fld>
            <a:endParaRPr lang="en-GB" sz="1200" b="0" i="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931863" y="741363"/>
            <a:ext cx="4933950" cy="3700462"/>
          </a:xfrm>
          <a:ln/>
        </p:spPr>
      </p:sp>
      <p:sp>
        <p:nvSpPr>
          <p:cNvPr id="90114" name="Rectangle 3"/>
          <p:cNvSpPr>
            <a:spLocks noGrp="1" noChangeArrowheads="1"/>
          </p:cNvSpPr>
          <p:nvPr>
            <p:ph type="body" idx="1"/>
          </p:nvPr>
        </p:nvSpPr>
        <p:spPr>
          <a:xfrm>
            <a:off x="679450" y="4689475"/>
            <a:ext cx="5438775" cy="4441825"/>
          </a:xfrm>
          <a:noFill/>
          <a:ln w="9525"/>
        </p:spPr>
        <p:txBody>
          <a:bodyPr/>
          <a:lstStyle/>
          <a:p>
            <a:pPr eaLnBrk="1" hangingPunct="1"/>
            <a:endParaRPr lang="fr-B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Grp="1" noRot="1" noChangeAspect="1" noChangeArrowheads="1" noTextEdit="1"/>
          </p:cNvSpPr>
          <p:nvPr>
            <p:ph type="sldImg"/>
          </p:nvPr>
        </p:nvSpPr>
        <p:spPr>
          <a:xfrm>
            <a:off x="931863" y="741363"/>
            <a:ext cx="4933950" cy="3700462"/>
          </a:xfrm>
          <a:ln/>
        </p:spPr>
      </p:sp>
      <p:sp>
        <p:nvSpPr>
          <p:cNvPr id="430082" name="Rectangle 3"/>
          <p:cNvSpPr>
            <a:spLocks noGrp="1" noChangeArrowheads="1"/>
          </p:cNvSpPr>
          <p:nvPr>
            <p:ph type="body" idx="1"/>
          </p:nvPr>
        </p:nvSpPr>
        <p:spPr>
          <a:xfrm>
            <a:off x="679450" y="4689475"/>
            <a:ext cx="5438775" cy="4441825"/>
          </a:xfrm>
          <a:noFill/>
          <a:ln w="9525"/>
        </p:spPr>
        <p:txBody>
          <a:bodyPr/>
          <a:lstStyle/>
          <a:p>
            <a:pPr eaLnBrk="1" hangingPunct="1">
              <a:lnSpc>
                <a:spcPct val="80000"/>
              </a:lnSpc>
            </a:pPr>
            <a:endParaRPr lang="fr-FR" sz="8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Grp="1" noRot="1" noChangeAspect="1" noChangeArrowheads="1" noTextEdit="1"/>
          </p:cNvSpPr>
          <p:nvPr>
            <p:ph type="sldImg"/>
          </p:nvPr>
        </p:nvSpPr>
        <p:spPr>
          <a:xfrm>
            <a:off x="931863" y="741363"/>
            <a:ext cx="4933950" cy="3700462"/>
          </a:xfrm>
          <a:ln/>
        </p:spPr>
      </p:sp>
      <p:sp>
        <p:nvSpPr>
          <p:cNvPr id="432130" name="Rectangle 3"/>
          <p:cNvSpPr>
            <a:spLocks noGrp="1" noChangeArrowheads="1"/>
          </p:cNvSpPr>
          <p:nvPr>
            <p:ph type="body" idx="1"/>
          </p:nvPr>
        </p:nvSpPr>
        <p:spPr>
          <a:xfrm>
            <a:off x="120650" y="4575175"/>
            <a:ext cx="6484938" cy="4441825"/>
          </a:xfrm>
          <a:noFill/>
          <a:ln w="9525"/>
        </p:spPr>
        <p:txBody>
          <a:bodyPr/>
          <a:lstStyle/>
          <a:p>
            <a:pPr eaLnBrk="1" hangingPunct="1"/>
            <a:r>
              <a:rPr lang="en-GB" smtClean="0"/>
              <a:t>The proposal of the European Commission for a Business Competitiveness and SMEs (BCSME) Programme will aim to encourage the competitiveness of European enterprises. With small and medium-size enterprises (SMEs) as its main target, the programme will support entrepreneurship, will provide better access to finance and will deliver business support services at the regional level.</a:t>
            </a:r>
          </a:p>
          <a:p>
            <a:pPr eaLnBrk="1" hangingPunct="1"/>
            <a:r>
              <a:rPr lang="en-GB" smtClean="0"/>
              <a:t>COSME will run from 2014 to 2020 with a foreseen budget of € 2.5 billion (€ 2.38 billion in current euros and € 2.7 billion in constant euros). </a:t>
            </a:r>
          </a:p>
          <a:p>
            <a:pPr eaLnBrk="1" hangingPunct="1"/>
            <a:endParaRPr lang="fr-BE" smtClean="0"/>
          </a:p>
          <a:p>
            <a:pPr eaLnBrk="1" hangingPunct="1"/>
            <a:r>
              <a:rPr lang="fr-BE" smtClean="0"/>
              <a:t>MAIN MESSAGE:</a:t>
            </a:r>
          </a:p>
          <a:p>
            <a:pPr eaLnBrk="1" hangingPunct="1"/>
            <a:r>
              <a:rPr lang="fr-BE" smtClean="0"/>
              <a:t>As Competitiveness means different things to different people, this Programme is addressing many different issues, which explain its complexity in spite of its limited budgetary size.</a:t>
            </a:r>
          </a:p>
          <a:p>
            <a:pPr eaLnBrk="1" hangingPunct="1"/>
            <a:endParaRPr lang="fr-BE" smtClean="0"/>
          </a:p>
          <a:p>
            <a:pPr eaLnBrk="1" hangingPunct="1"/>
            <a:r>
              <a:rPr lang="fr-BE" smtClean="0"/>
              <a:t>DEFENSIVE:</a:t>
            </a:r>
          </a:p>
          <a:p>
            <a:pPr eaLnBrk="1" hangingPunct="1"/>
            <a:r>
              <a:rPr lang="fr-BE" smtClean="0"/>
              <a:t>Standardisation exercise is financed by this programme (188 millions over 7 years) but is not comprised in the array of initiatives managed by it.</a:t>
            </a:r>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Grp="1" noRot="1" noChangeAspect="1" noChangeArrowheads="1" noTextEdit="1"/>
          </p:cNvSpPr>
          <p:nvPr>
            <p:ph type="sldImg"/>
          </p:nvPr>
        </p:nvSpPr>
        <p:spPr>
          <a:xfrm>
            <a:off x="931863" y="741363"/>
            <a:ext cx="4933950" cy="3700462"/>
          </a:xfrm>
          <a:ln/>
        </p:spPr>
      </p:sp>
      <p:sp>
        <p:nvSpPr>
          <p:cNvPr id="434178" name="Rectangle 3"/>
          <p:cNvSpPr>
            <a:spLocks noGrp="1" noChangeArrowheads="1"/>
          </p:cNvSpPr>
          <p:nvPr>
            <p:ph type="body" idx="1"/>
          </p:nvPr>
        </p:nvSpPr>
        <p:spPr>
          <a:xfrm>
            <a:off x="679450" y="4689475"/>
            <a:ext cx="5438775" cy="4441825"/>
          </a:xfrm>
          <a:noFill/>
          <a:ln w="9525"/>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p:cNvSpPr>
            <a:spLocks noGrp="1" noRot="1" noChangeAspect="1" noTextEdit="1"/>
          </p:cNvSpPr>
          <p:nvPr>
            <p:ph type="sldImg"/>
          </p:nvPr>
        </p:nvSpPr>
        <p:spPr>
          <a:xfrm>
            <a:off x="930275" y="739775"/>
            <a:ext cx="4938713" cy="3703638"/>
          </a:xfrm>
          <a:ln/>
        </p:spPr>
      </p:sp>
      <p:sp>
        <p:nvSpPr>
          <p:cNvPr id="439298" name="Notes Placeholder 2"/>
          <p:cNvSpPr>
            <a:spLocks noGrp="1"/>
          </p:cNvSpPr>
          <p:nvPr>
            <p:ph type="body" idx="1"/>
          </p:nvPr>
        </p:nvSpPr>
        <p:spPr>
          <a:xfrm>
            <a:off x="679450" y="4689475"/>
            <a:ext cx="5438775" cy="4443413"/>
          </a:xfrm>
          <a:noFill/>
          <a:ln w="9525"/>
        </p:spPr>
        <p:txBody>
          <a:bodyPr lIns="91440" tIns="45720" rIns="91440" bIns="45720"/>
          <a:lstStyle/>
          <a:p>
            <a:r>
              <a:rPr lang="fr-BE" smtClean="0"/>
              <a:t>This is the home page of the new more ergonomic and user-friendly Participant Portal.</a:t>
            </a:r>
            <a:br>
              <a:rPr lang="fr-BE" smtClean="0"/>
            </a:br>
            <a:r>
              <a:rPr lang="fr-BE" i="1" smtClean="0"/>
              <a:t>(It does not include yet H2020 information because we thought of going public with it well before the launch of the first H2020 calls, but we could update it with the H2020 information before the Cabinet meeting though)</a:t>
            </a:r>
            <a:endParaRPr lang="en-GB" i="1" smtClean="0"/>
          </a:p>
        </p:txBody>
      </p:sp>
      <p:sp>
        <p:nvSpPr>
          <p:cNvPr id="439299"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anchor="b"/>
          <a:lstStyle/>
          <a:p>
            <a:pPr algn="r"/>
            <a:fld id="{0FB92BB7-F543-42C7-A41F-1C157F310EB5}" type="slidenum">
              <a:rPr lang="en-GB" sz="1200" b="0" i="0">
                <a:latin typeface="Calibri" pitchFamily="34" charset="0"/>
              </a:rPr>
              <a:pPr algn="r"/>
              <a:t>67</a:t>
            </a:fld>
            <a:endParaRPr lang="en-GB" sz="1200" b="0" i="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Slide Image Placeholder 1"/>
          <p:cNvSpPr>
            <a:spLocks noGrp="1" noRot="1" noChangeAspect="1" noTextEdit="1"/>
          </p:cNvSpPr>
          <p:nvPr>
            <p:ph type="sldImg"/>
          </p:nvPr>
        </p:nvSpPr>
        <p:spPr>
          <a:xfrm>
            <a:off x="930275" y="739775"/>
            <a:ext cx="4938713" cy="3703638"/>
          </a:xfrm>
          <a:ln/>
        </p:spPr>
      </p:sp>
      <p:sp>
        <p:nvSpPr>
          <p:cNvPr id="441346" name="Notes Placeholder 2"/>
          <p:cNvSpPr>
            <a:spLocks noGrp="1"/>
          </p:cNvSpPr>
          <p:nvPr>
            <p:ph type="body" idx="1"/>
          </p:nvPr>
        </p:nvSpPr>
        <p:spPr>
          <a:xfrm>
            <a:off x="679450" y="4689475"/>
            <a:ext cx="5438775" cy="4443413"/>
          </a:xfrm>
          <a:noFill/>
          <a:ln w="9525"/>
        </p:spPr>
        <p:txBody>
          <a:bodyPr lIns="91440" tIns="45720" rIns="91440" bIns="45720"/>
          <a:lstStyle/>
          <a:p>
            <a:pPr eaLnBrk="1" hangingPunct="1">
              <a:spcBef>
                <a:spcPct val="0"/>
              </a:spcBef>
            </a:pPr>
            <a:r>
              <a:rPr lang="fr-BE" smtClean="0"/>
              <a:t>This is the </a:t>
            </a:r>
            <a:r>
              <a:rPr lang="fr-BE" b="1" smtClean="0"/>
              <a:t>Funding Opportunities </a:t>
            </a:r>
            <a:r>
              <a:rPr lang="fr-BE" smtClean="0"/>
              <a:t>landing page. The text gives a short overview of the information that a user can find in this section and some </a:t>
            </a:r>
            <a:r>
              <a:rPr lang="fr-BE" b="1" smtClean="0"/>
              <a:t>priority highlights </a:t>
            </a:r>
            <a:r>
              <a:rPr lang="fr-BE" smtClean="0"/>
              <a:t>of H2020.  When clicking, for instance, on the link "SME instrument" in the text, a user will access directly a specific page with all the related topics of open calls. </a:t>
            </a:r>
          </a:p>
          <a:p>
            <a:pPr eaLnBrk="1" hangingPunct="1">
              <a:spcBef>
                <a:spcPct val="0"/>
              </a:spcBef>
            </a:pPr>
            <a:r>
              <a:rPr lang="fr-BE" smtClean="0"/>
              <a:t>The left hand menu gives targeted entry points both for old and new users: the experienced user finds an opportunity to go directly to the </a:t>
            </a:r>
            <a:r>
              <a:rPr lang="fr-BE" b="1" smtClean="0"/>
              <a:t>calls</a:t>
            </a:r>
            <a:r>
              <a:rPr lang="fr-BE" smtClean="0"/>
              <a:t> of specific parts of H2020, and the new user can click on "Search topics" and </a:t>
            </a:r>
            <a:r>
              <a:rPr lang="fr-BE" b="1" smtClean="0"/>
              <a:t>search </a:t>
            </a:r>
            <a:r>
              <a:rPr lang="fr-BE" smtClean="0"/>
              <a:t>funding opportunities just with free </a:t>
            </a:r>
            <a:r>
              <a:rPr lang="fr-BE" b="1" smtClean="0"/>
              <a:t>keywords, without having to know the structure of the programme</a:t>
            </a:r>
            <a:r>
              <a:rPr lang="fr-BE" smtClean="0"/>
              <a:t>.</a:t>
            </a:r>
          </a:p>
        </p:txBody>
      </p:sp>
      <p:sp>
        <p:nvSpPr>
          <p:cNvPr id="441347"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anchor="b"/>
          <a:lstStyle/>
          <a:p>
            <a:pPr algn="r"/>
            <a:fld id="{4EA238B9-38A5-4DBA-A064-B64017E8EE38}" type="slidenum">
              <a:rPr lang="en-GB" sz="1200" b="0" i="0">
                <a:latin typeface="Calibri" pitchFamily="34" charset="0"/>
              </a:rPr>
              <a:pPr algn="r"/>
              <a:t>68</a:t>
            </a:fld>
            <a:endParaRPr lang="en-GB" sz="1200" b="0" i="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Slide Image Placeholder 1"/>
          <p:cNvSpPr>
            <a:spLocks noGrp="1" noRot="1" noChangeAspect="1" noTextEdit="1"/>
          </p:cNvSpPr>
          <p:nvPr>
            <p:ph type="sldImg"/>
          </p:nvPr>
        </p:nvSpPr>
        <p:spPr>
          <a:xfrm>
            <a:off x="930275" y="739775"/>
            <a:ext cx="4938713" cy="3703638"/>
          </a:xfrm>
          <a:ln/>
        </p:spPr>
      </p:sp>
      <p:sp>
        <p:nvSpPr>
          <p:cNvPr id="443394" name="Notes Placeholder 2"/>
          <p:cNvSpPr>
            <a:spLocks noGrp="1"/>
          </p:cNvSpPr>
          <p:nvPr>
            <p:ph type="body" idx="1"/>
          </p:nvPr>
        </p:nvSpPr>
        <p:spPr>
          <a:xfrm>
            <a:off x="679450" y="4689475"/>
            <a:ext cx="5438775" cy="4443413"/>
          </a:xfrm>
          <a:noFill/>
          <a:ln w="9525"/>
        </p:spPr>
        <p:txBody>
          <a:bodyPr lIns="91440" tIns="45720" rIns="91440" bIns="45720"/>
          <a:lstStyle/>
          <a:p>
            <a:r>
              <a:rPr lang="en-GB" smtClean="0"/>
              <a:t>This is the H2020 Calls page. The Calls are presented as clickable "cards" that lead to the call details. When landing on the page the user will see all the open calls in the order of their publishing dates, but he or she has also the possibility to see forthcoming and open calls when filtering accordingly. The user can also filter calls by programmes and themes.</a:t>
            </a:r>
          </a:p>
        </p:txBody>
      </p:sp>
      <p:sp>
        <p:nvSpPr>
          <p:cNvPr id="443395"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anchor="b"/>
          <a:lstStyle/>
          <a:p>
            <a:pPr algn="r"/>
            <a:fld id="{C227520F-7285-4273-99E4-854E27A2C920}" type="slidenum">
              <a:rPr lang="en-GB" sz="1200" b="0" i="0">
                <a:latin typeface="Calibri" pitchFamily="34" charset="0"/>
              </a:rPr>
              <a:pPr algn="r"/>
              <a:t>69</a:t>
            </a:fld>
            <a:endParaRPr lang="en-GB" sz="1200" b="0" i="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Slide Image Placeholder 1"/>
          <p:cNvSpPr>
            <a:spLocks noGrp="1" noRot="1" noChangeAspect="1" noTextEdit="1"/>
          </p:cNvSpPr>
          <p:nvPr>
            <p:ph type="sldImg"/>
          </p:nvPr>
        </p:nvSpPr>
        <p:spPr>
          <a:xfrm>
            <a:off x="930275" y="739775"/>
            <a:ext cx="4938713" cy="3703638"/>
          </a:xfrm>
          <a:ln/>
        </p:spPr>
      </p:sp>
      <p:sp>
        <p:nvSpPr>
          <p:cNvPr id="445442" name="Notes Placeholder 2"/>
          <p:cNvSpPr>
            <a:spLocks noGrp="1"/>
          </p:cNvSpPr>
          <p:nvPr>
            <p:ph type="body" idx="1"/>
          </p:nvPr>
        </p:nvSpPr>
        <p:spPr>
          <a:xfrm>
            <a:off x="679450" y="4689475"/>
            <a:ext cx="5438775" cy="4443413"/>
          </a:xfrm>
          <a:noFill/>
          <a:ln w="9525"/>
        </p:spPr>
        <p:txBody>
          <a:bodyPr lIns="91440" tIns="45720" rIns="91440" bIns="45720"/>
          <a:lstStyle/>
          <a:p>
            <a:r>
              <a:rPr lang="fr-BE" smtClean="0"/>
              <a:t>This is the page for newcomers that allows searching for call topics by </a:t>
            </a:r>
            <a:r>
              <a:rPr lang="fr-BE" b="1" smtClean="0"/>
              <a:t>free keywords without having to know the structure of the programme</a:t>
            </a:r>
            <a:r>
              <a:rPr lang="fr-BE" smtClean="0"/>
              <a:t>. In addition, the users can also access topics with </a:t>
            </a:r>
            <a:r>
              <a:rPr lang="fr-BE" b="1" smtClean="0"/>
              <a:t>predefined horizontal priorities</a:t>
            </a:r>
            <a:r>
              <a:rPr lang="fr-BE" smtClean="0"/>
              <a:t> for easy access to all topics involving the SME instrument, international cooperation opportunities, gender issues, etc. Each item will have a "tool tip" that explains it shortly, e.g. KETs including </a:t>
            </a:r>
            <a:r>
              <a:rPr lang="en-GB" smtClean="0"/>
              <a:t>advanced manufacturing technologies, photonics, nanotechnologies, advanced materials, micro/nanoelectronics, and biotechnology.</a:t>
            </a:r>
            <a:r>
              <a:rPr lang="fr-BE" smtClean="0"/>
              <a:t> </a:t>
            </a:r>
            <a:endParaRPr lang="en-GB" smtClean="0"/>
          </a:p>
        </p:txBody>
      </p:sp>
      <p:sp>
        <p:nvSpPr>
          <p:cNvPr id="445443"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anchor="b"/>
          <a:lstStyle/>
          <a:p>
            <a:pPr algn="r"/>
            <a:fld id="{7901FEE3-5AF4-4E0D-9D7E-8B39E8224FB2}" type="slidenum">
              <a:rPr lang="en-GB" sz="1200" b="0" i="0">
                <a:latin typeface="Calibri" pitchFamily="34" charset="0"/>
              </a:rPr>
              <a:pPr algn="r"/>
              <a:t>70</a:t>
            </a:fld>
            <a:endParaRPr lang="en-GB" sz="1200" b="0" i="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xfrm>
            <a:off x="931863" y="739775"/>
            <a:ext cx="4935537" cy="3702050"/>
          </a:xfrm>
          <a:ln/>
        </p:spPr>
      </p:sp>
      <p:sp>
        <p:nvSpPr>
          <p:cNvPr id="46082" name="Notes Placeholder 2"/>
          <p:cNvSpPr>
            <a:spLocks noGrp="1"/>
          </p:cNvSpPr>
          <p:nvPr>
            <p:ph type="body" idx="1"/>
          </p:nvPr>
        </p:nvSpPr>
        <p:spPr>
          <a:xfrm>
            <a:off x="679450" y="4687888"/>
            <a:ext cx="5438775" cy="4759325"/>
          </a:xfrm>
          <a:noFill/>
          <a:ln w="9525"/>
        </p:spPr>
        <p:txBody>
          <a:bodyPr lIns="91137" tIns="45569" rIns="91137" bIns="45569"/>
          <a:lstStyle/>
          <a:p>
            <a:pPr eaLnBrk="1" hangingPunct="1"/>
            <a:endParaRPr lang="es-ES" smtClean="0"/>
          </a:p>
        </p:txBody>
      </p:sp>
      <p:sp>
        <p:nvSpPr>
          <p:cNvPr id="46083"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8F9BB950-48FB-4289-A05A-C327FBC3A21E}" type="slidenum">
              <a:rPr lang="en-GB" sz="1200" b="0" i="0">
                <a:latin typeface="Arial" charset="0"/>
                <a:ea typeface="MS PGothic" pitchFamily="34" charset="-128"/>
              </a:rPr>
              <a:pPr algn="r" defTabSz="909638"/>
              <a:t>35</a:t>
            </a:fld>
            <a:endParaRPr lang="en-GB" sz="1200" b="0" i="0">
              <a:latin typeface="Arial"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noTextEdit="1"/>
          </p:cNvSpPr>
          <p:nvPr>
            <p:ph type="sldImg"/>
          </p:nvPr>
        </p:nvSpPr>
        <p:spPr>
          <a:xfrm>
            <a:off x="933450" y="739775"/>
            <a:ext cx="4935538" cy="3702050"/>
          </a:xfrm>
          <a:ln/>
        </p:spPr>
      </p:sp>
      <p:sp>
        <p:nvSpPr>
          <p:cNvPr id="48130" name="Notizenplatzhalter 2"/>
          <p:cNvSpPr>
            <a:spLocks noGrp="1"/>
          </p:cNvSpPr>
          <p:nvPr>
            <p:ph type="body" idx="1"/>
          </p:nvPr>
        </p:nvSpPr>
        <p:spPr>
          <a:xfrm>
            <a:off x="679450" y="4687888"/>
            <a:ext cx="5438775" cy="4445000"/>
          </a:xfrm>
          <a:noFill/>
          <a:ln w="9525"/>
        </p:spPr>
        <p:txBody>
          <a:bodyPr lIns="91140" tIns="45571" rIns="91140" bIns="45571"/>
          <a:lstStyle/>
          <a:p>
            <a:pPr eaLnBrk="1" hangingPunct="1"/>
            <a:endParaRPr lang="es-ES" smtClean="0">
              <a:latin typeface="Calibri" pitchFamily="34" charset="0"/>
            </a:endParaRPr>
          </a:p>
        </p:txBody>
      </p:sp>
      <p:sp>
        <p:nvSpPr>
          <p:cNvPr id="48131" name="Foliennummernplatzhalter 3"/>
          <p:cNvSpPr txBox="1">
            <a:spLocks noGrp="1"/>
          </p:cNvSpPr>
          <p:nvPr/>
        </p:nvSpPr>
        <p:spPr bwMode="auto">
          <a:xfrm>
            <a:off x="3851275" y="9377363"/>
            <a:ext cx="2944813" cy="493712"/>
          </a:xfrm>
          <a:prstGeom prst="rect">
            <a:avLst/>
          </a:prstGeom>
          <a:noFill/>
          <a:ln w="9525">
            <a:noFill/>
            <a:miter lim="800000"/>
            <a:headEnd/>
            <a:tailEnd/>
          </a:ln>
        </p:spPr>
        <p:txBody>
          <a:bodyPr lIns="91140" tIns="45571" rIns="91140" bIns="45571" anchor="b"/>
          <a:lstStyle/>
          <a:p>
            <a:pPr algn="r" defTabSz="908050"/>
            <a:fld id="{446BB9C4-C864-4699-BE65-C3D60841AFE2}" type="slidenum">
              <a:rPr lang="en-US" sz="1200" i="0">
                <a:latin typeface="Arial" charset="0"/>
                <a:ea typeface="MS PGothic" pitchFamily="34" charset="-128"/>
              </a:rPr>
              <a:pPr algn="r" defTabSz="908050"/>
              <a:t>36</a:t>
            </a:fld>
            <a:endParaRPr lang="en-US" sz="1200" i="0">
              <a:latin typeface="Arial"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931863" y="739775"/>
            <a:ext cx="4935537" cy="3702050"/>
          </a:xfrm>
          <a:ln/>
        </p:spPr>
      </p:sp>
      <p:sp>
        <p:nvSpPr>
          <p:cNvPr id="50178" name="Notes Placeholder 2"/>
          <p:cNvSpPr>
            <a:spLocks noGrp="1"/>
          </p:cNvSpPr>
          <p:nvPr>
            <p:ph type="body" idx="1"/>
          </p:nvPr>
        </p:nvSpPr>
        <p:spPr>
          <a:xfrm>
            <a:off x="679450" y="4687888"/>
            <a:ext cx="5438775" cy="4445000"/>
          </a:xfrm>
          <a:noFill/>
          <a:ln w="9525"/>
        </p:spPr>
        <p:txBody>
          <a:bodyPr lIns="91137" tIns="45569" rIns="91137" bIns="45569"/>
          <a:lstStyle/>
          <a:p>
            <a:pPr eaLnBrk="1" hangingPunct="1"/>
            <a:endParaRPr lang="en-US" smtClean="0"/>
          </a:p>
          <a:p>
            <a:pPr eaLnBrk="1" hangingPunct="1"/>
            <a:endParaRPr lang="en-US" smtClean="0"/>
          </a:p>
          <a:p>
            <a:pPr eaLnBrk="1" hangingPunct="1"/>
            <a:endParaRPr lang="en-US" sz="2000" smtClean="0"/>
          </a:p>
        </p:txBody>
      </p:sp>
      <p:sp>
        <p:nvSpPr>
          <p:cNvPr id="50179"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30FFB476-B597-45C7-B01C-93A09B6DFF7D}" type="slidenum">
              <a:rPr lang="en-GB" sz="1200" b="0" i="0">
                <a:latin typeface="Arial" charset="0"/>
                <a:ea typeface="MS PGothic" pitchFamily="34" charset="-128"/>
              </a:rPr>
              <a:pPr algn="r" defTabSz="909638"/>
              <a:t>37</a:t>
            </a:fld>
            <a:endParaRPr lang="en-GB" sz="1200" b="0" i="0">
              <a:latin typeface="Arial"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noTextEdit="1"/>
          </p:cNvSpPr>
          <p:nvPr>
            <p:ph type="sldImg"/>
          </p:nvPr>
        </p:nvSpPr>
        <p:spPr>
          <a:xfrm>
            <a:off x="930275" y="738188"/>
            <a:ext cx="4940300" cy="3705225"/>
          </a:xfrm>
          <a:ln/>
        </p:spPr>
      </p:sp>
      <p:sp>
        <p:nvSpPr>
          <p:cNvPr id="52226" name="Notizenplatzhalter 2"/>
          <p:cNvSpPr>
            <a:spLocks noGrp="1"/>
          </p:cNvSpPr>
          <p:nvPr>
            <p:ph type="body" idx="1"/>
          </p:nvPr>
        </p:nvSpPr>
        <p:spPr>
          <a:xfrm>
            <a:off x="906463" y="4689475"/>
            <a:ext cx="4979987" cy="4437063"/>
          </a:xfrm>
          <a:noFill/>
          <a:ln w="9525"/>
        </p:spPr>
        <p:txBody>
          <a:bodyPr lIns="92266" tIns="46133" rIns="92266" bIns="46133"/>
          <a:lstStyle/>
          <a:p>
            <a:pPr eaLnBrk="1" hangingPunct="1">
              <a:buFontTx/>
              <a:buChar char="•"/>
            </a:pPr>
            <a:r>
              <a:rPr lang="de-DE" smtClean="0"/>
              <a:t> emerging or </a:t>
            </a:r>
            <a:r>
              <a:rPr lang="de-DE" smtClean="0">
                <a:latin typeface="Calibri" pitchFamily="34" charset="0"/>
              </a:rPr>
              <a:t>established firms. typical bottlnecks </a:t>
            </a:r>
          </a:p>
          <a:p>
            <a:pPr eaLnBrk="1" hangingPunct="1">
              <a:buFontTx/>
              <a:buChar char="•"/>
            </a:pPr>
            <a:r>
              <a:rPr lang="de-DE" smtClean="0">
                <a:latin typeface="Calibri" pitchFamily="34" charset="0"/>
              </a:rPr>
              <a:t> </a:t>
            </a:r>
            <a:r>
              <a:rPr lang="en-GB" smtClean="0">
                <a:latin typeface="Calibri" pitchFamily="34" charset="0"/>
              </a:rPr>
              <a:t>key challenges </a:t>
            </a:r>
            <a:r>
              <a:rPr lang="de-DE" smtClean="0">
                <a:latin typeface="Calibri" pitchFamily="34" charset="0"/>
              </a:rPr>
              <a:t>in </a:t>
            </a:r>
            <a:r>
              <a:rPr lang="en-GB" smtClean="0">
                <a:latin typeface="Calibri" pitchFamily="34" charset="0"/>
              </a:rPr>
              <a:t>emerging firms: </a:t>
            </a:r>
          </a:p>
          <a:p>
            <a:pPr lvl="1" eaLnBrk="1" hangingPunct="1">
              <a:buFontTx/>
              <a:buChar char="•"/>
            </a:pPr>
            <a:r>
              <a:rPr lang="en-GB" smtClean="0">
                <a:latin typeface="Calibri" pitchFamily="34" charset="0"/>
              </a:rPr>
              <a:t> SEED stage with main focus on product/service innovation and UPSCALING stage with main focus of collaborative projects on industrialisation and distribution. </a:t>
            </a:r>
          </a:p>
          <a:p>
            <a:pPr lvl="1" eaLnBrk="1" hangingPunct="1">
              <a:buFontTx/>
              <a:buChar char="•"/>
            </a:pPr>
            <a:r>
              <a:rPr lang="en-GB" smtClean="0">
                <a:latin typeface="Calibri" pitchFamily="34" charset="0"/>
              </a:rPr>
              <a:t>Additional support options should target the financing and competence gap</a:t>
            </a:r>
          </a:p>
          <a:p>
            <a:pPr eaLnBrk="1" hangingPunct="1">
              <a:buFontTx/>
              <a:buChar char="•"/>
            </a:pPr>
            <a:r>
              <a:rPr lang="en-GB" smtClean="0">
                <a:latin typeface="Calibri" pitchFamily="34" charset="0"/>
              </a:rPr>
              <a:t> key challenges in established firms: </a:t>
            </a:r>
          </a:p>
          <a:p>
            <a:pPr lvl="1" eaLnBrk="1" hangingPunct="1">
              <a:buFontTx/>
              <a:buChar char="•"/>
            </a:pPr>
            <a:r>
              <a:rPr lang="en-GB" smtClean="0">
                <a:latin typeface="Calibri" pitchFamily="34" charset="0"/>
              </a:rPr>
              <a:t> RENEWAL stage with focus of collaborative projects on product / process innovation. </a:t>
            </a:r>
          </a:p>
          <a:p>
            <a:pPr lvl="1" eaLnBrk="1" hangingPunct="1">
              <a:buFontTx/>
              <a:buChar char="•"/>
            </a:pPr>
            <a:r>
              <a:rPr lang="en-GB" smtClean="0">
                <a:latin typeface="Calibri" pitchFamily="34" charset="0"/>
              </a:rPr>
              <a:t> Additional support options should target the competence gap. </a:t>
            </a:r>
          </a:p>
          <a:p>
            <a:pPr eaLnBrk="1" hangingPunct="1">
              <a:buFontTx/>
              <a:buChar char="•"/>
            </a:pPr>
            <a:r>
              <a:rPr lang="en-GB" smtClean="0">
                <a:latin typeface="Calibri" pitchFamily="34" charset="0"/>
              </a:rPr>
              <a:t> it should be along these kind of real life business challenges and key transitions that the EU should position its support programmes. why not programmes that are particularly funding projects addressing one or more of these challenges?</a:t>
            </a:r>
          </a:p>
        </p:txBody>
      </p:sp>
      <p:sp>
        <p:nvSpPr>
          <p:cNvPr id="52227" name="Foliennummernplatzhalter 3"/>
          <p:cNvSpPr txBox="1">
            <a:spLocks noGrp="1"/>
          </p:cNvSpPr>
          <p:nvPr/>
        </p:nvSpPr>
        <p:spPr bwMode="auto">
          <a:xfrm>
            <a:off x="3851275" y="9377363"/>
            <a:ext cx="2944813" cy="493712"/>
          </a:xfrm>
          <a:prstGeom prst="rect">
            <a:avLst/>
          </a:prstGeom>
          <a:noFill/>
          <a:ln w="9525">
            <a:noFill/>
            <a:miter lim="800000"/>
            <a:headEnd/>
            <a:tailEnd/>
          </a:ln>
        </p:spPr>
        <p:txBody>
          <a:bodyPr lIns="92266" tIns="46133" rIns="92266" bIns="46133" anchor="b"/>
          <a:lstStyle/>
          <a:p>
            <a:pPr algn="r" defTabSz="920750" eaLnBrk="0" hangingPunct="0">
              <a:buClr>
                <a:srgbClr val="000000"/>
              </a:buClr>
              <a:buSzPct val="100000"/>
              <a:buFont typeface="Times New Roman" pitchFamily="18" charset="0"/>
              <a:buNone/>
            </a:pPr>
            <a:fld id="{616C37E5-F3B0-48AF-857D-EF7F5D511761}" type="slidenum">
              <a:rPr lang="en-US" sz="1200" i="0">
                <a:latin typeface="Arial" charset="0"/>
              </a:rPr>
              <a:pPr algn="r" defTabSz="920750" eaLnBrk="0" hangingPunct="0">
                <a:buClr>
                  <a:srgbClr val="000000"/>
                </a:buClr>
                <a:buSzPct val="100000"/>
                <a:buFont typeface="Times New Roman" pitchFamily="18" charset="0"/>
                <a:buNone/>
              </a:pPr>
              <a:t>38</a:t>
            </a:fld>
            <a:endParaRPr lang="en-US" sz="1200" i="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noTextEdit="1"/>
          </p:cNvSpPr>
          <p:nvPr>
            <p:ph type="sldImg"/>
          </p:nvPr>
        </p:nvSpPr>
        <p:spPr>
          <a:xfrm>
            <a:off x="931863" y="741363"/>
            <a:ext cx="4926012" cy="3694112"/>
          </a:xfrm>
          <a:ln/>
        </p:spPr>
      </p:sp>
      <p:sp>
        <p:nvSpPr>
          <p:cNvPr id="54274" name="Rectangle 3"/>
          <p:cNvSpPr>
            <a:spLocks noGrp="1" noChangeArrowheads="1"/>
          </p:cNvSpPr>
          <p:nvPr>
            <p:ph type="body" idx="1"/>
          </p:nvPr>
        </p:nvSpPr>
        <p:spPr>
          <a:xfrm>
            <a:off x="906463" y="4689475"/>
            <a:ext cx="4979987" cy="4437063"/>
          </a:xfrm>
          <a:noFill/>
          <a:ln w="9525"/>
        </p:spPr>
        <p:txBody>
          <a:bodyPr lIns="92811" tIns="46221" rIns="92811" bIns="46221"/>
          <a:lstStyle/>
          <a:p>
            <a:pPr marL="180975" indent="-180975" defTabSz="449263"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xfrm>
            <a:off x="931863" y="739775"/>
            <a:ext cx="4935537" cy="3702050"/>
          </a:xfrm>
          <a:ln/>
        </p:spPr>
      </p:sp>
      <p:sp>
        <p:nvSpPr>
          <p:cNvPr id="57346" name="Notes Placeholder 2"/>
          <p:cNvSpPr>
            <a:spLocks noGrp="1"/>
          </p:cNvSpPr>
          <p:nvPr>
            <p:ph type="body" idx="1"/>
          </p:nvPr>
        </p:nvSpPr>
        <p:spPr>
          <a:xfrm>
            <a:off x="679450" y="4687888"/>
            <a:ext cx="5438775" cy="4445000"/>
          </a:xfrm>
          <a:noFill/>
          <a:ln w="9525"/>
        </p:spPr>
        <p:txBody>
          <a:bodyPr lIns="91137" tIns="45569" rIns="91137" bIns="45569"/>
          <a:lstStyle/>
          <a:p>
            <a:pPr eaLnBrk="1" hangingPunct="1"/>
            <a:endParaRPr lang="es-ES" smtClean="0"/>
          </a:p>
        </p:txBody>
      </p:sp>
      <p:sp>
        <p:nvSpPr>
          <p:cNvPr id="57347"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2599FDB0-DA37-4D99-9F06-D8D9512049B8}" type="slidenum">
              <a:rPr lang="en-GB" sz="1200" b="0" i="0">
                <a:latin typeface="Arial" charset="0"/>
                <a:ea typeface="MS PGothic" pitchFamily="34" charset="-128"/>
              </a:rPr>
              <a:pPr algn="r" defTabSz="909638"/>
              <a:t>41</a:t>
            </a:fld>
            <a:endParaRPr lang="en-GB" sz="1200" b="0" i="0">
              <a:latin typeface="Arial"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xfrm>
            <a:off x="931863" y="739775"/>
            <a:ext cx="4935537" cy="3702050"/>
          </a:xfrm>
          <a:ln/>
        </p:spPr>
      </p:sp>
      <p:sp>
        <p:nvSpPr>
          <p:cNvPr id="59394" name="Notes Placeholder 2"/>
          <p:cNvSpPr>
            <a:spLocks noGrp="1"/>
          </p:cNvSpPr>
          <p:nvPr>
            <p:ph type="body" idx="1"/>
          </p:nvPr>
        </p:nvSpPr>
        <p:spPr>
          <a:xfrm>
            <a:off x="679450" y="4687888"/>
            <a:ext cx="5438775" cy="4445000"/>
          </a:xfrm>
          <a:noFill/>
          <a:ln w="9525"/>
        </p:spPr>
        <p:txBody>
          <a:bodyPr lIns="91137" tIns="45569" rIns="91137" bIns="45569"/>
          <a:lstStyle/>
          <a:p>
            <a:pPr eaLnBrk="1" hangingPunct="1"/>
            <a:endParaRPr lang="es-ES" sz="2400" smtClean="0"/>
          </a:p>
        </p:txBody>
      </p:sp>
      <p:sp>
        <p:nvSpPr>
          <p:cNvPr id="59395" name="Slide Number Placeholder 3"/>
          <p:cNvSpPr txBox="1">
            <a:spLocks noGrp="1"/>
          </p:cNvSpPr>
          <p:nvPr/>
        </p:nvSpPr>
        <p:spPr bwMode="auto">
          <a:xfrm>
            <a:off x="3849688" y="9377363"/>
            <a:ext cx="2946400" cy="493712"/>
          </a:xfrm>
          <a:prstGeom prst="rect">
            <a:avLst/>
          </a:prstGeom>
          <a:noFill/>
          <a:ln w="9525">
            <a:noFill/>
            <a:miter lim="800000"/>
            <a:headEnd/>
            <a:tailEnd/>
          </a:ln>
        </p:spPr>
        <p:txBody>
          <a:bodyPr lIns="91137" tIns="45569" rIns="91137" bIns="45569" anchor="b"/>
          <a:lstStyle/>
          <a:p>
            <a:pPr algn="r" defTabSz="909638"/>
            <a:fld id="{81CECCD9-76C9-403E-A148-132114469F40}" type="slidenum">
              <a:rPr lang="en-GB" sz="1200" b="0" i="0">
                <a:latin typeface="Arial" charset="0"/>
                <a:ea typeface="MS PGothic" pitchFamily="34" charset="-128"/>
              </a:rPr>
              <a:pPr algn="r" defTabSz="909638"/>
              <a:t>42</a:t>
            </a:fld>
            <a:endParaRPr lang="en-GB" sz="1200" b="0" i="0">
              <a:latin typeface="Arial"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911A50"/>
        </a:solidFill>
        <a:effectLst/>
      </p:bgPr>
    </p:bg>
    <p:spTree>
      <p:nvGrpSpPr>
        <p:cNvPr id="1" name=""/>
        <p:cNvGrpSpPr/>
        <p:nvPr/>
      </p:nvGrpSpPr>
      <p:grpSpPr>
        <a:xfrm>
          <a:off x="0" y="0"/>
          <a:ext cx="0" cy="0"/>
          <a:chOff x="0" y="0"/>
          <a:chExt cx="0" cy="0"/>
        </a:xfrm>
      </p:grpSpPr>
      <p:sp>
        <p:nvSpPr>
          <p:cNvPr id="4" name="Line 11"/>
          <p:cNvSpPr>
            <a:spLocks noChangeShapeType="1"/>
          </p:cNvSpPr>
          <p:nvPr/>
        </p:nvSpPr>
        <p:spPr bwMode="auto">
          <a:xfrm>
            <a:off x="307975" y="762000"/>
            <a:ext cx="8528050" cy="0"/>
          </a:xfrm>
          <a:prstGeom prst="line">
            <a:avLst/>
          </a:prstGeom>
          <a:noFill/>
          <a:ln w="6350">
            <a:solidFill>
              <a:srgbClr val="921A50"/>
            </a:solidFill>
            <a:round/>
            <a:headEnd/>
            <a:tailEnd/>
          </a:ln>
          <a:effectLst/>
        </p:spPr>
        <p:txBody>
          <a:bodyPr/>
          <a:lstStyle/>
          <a:p>
            <a:pPr>
              <a:defRPr/>
            </a:pPr>
            <a:endParaRPr lang="es-ES" i="0"/>
          </a:p>
        </p:txBody>
      </p:sp>
      <p:pic>
        <p:nvPicPr>
          <p:cNvPr id="5" name="Picture 12" descr="09-Institucional-cs-inv"/>
          <p:cNvPicPr>
            <a:picLocks noChangeAspect="1" noChangeArrowheads="1"/>
          </p:cNvPicPr>
          <p:nvPr/>
        </p:nvPicPr>
        <p:blipFill>
          <a:blip r:embed="rId2"/>
          <a:srcRect/>
          <a:stretch>
            <a:fillRect/>
          </a:stretch>
        </p:blipFill>
        <p:spPr bwMode="auto">
          <a:xfrm>
            <a:off x="2459038" y="5830888"/>
            <a:ext cx="4198937" cy="839787"/>
          </a:xfrm>
          <a:prstGeom prst="rect">
            <a:avLst/>
          </a:prstGeom>
          <a:noFill/>
          <a:ln w="9525">
            <a:noFill/>
            <a:miter lim="800000"/>
            <a:headEnd/>
            <a:tailEnd/>
          </a:ln>
        </p:spPr>
      </p:pic>
      <p:sp>
        <p:nvSpPr>
          <p:cNvPr id="35844" name="Rectangle 2"/>
          <p:cNvSpPr>
            <a:spLocks noGrp="1" noChangeArrowheads="1"/>
          </p:cNvSpPr>
          <p:nvPr>
            <p:ph type="ctrTitle"/>
          </p:nvPr>
        </p:nvSpPr>
        <p:spPr>
          <a:xfrm>
            <a:off x="685800" y="2130425"/>
            <a:ext cx="7772400" cy="1470025"/>
          </a:xfrm>
          <a:ln algn="ctr"/>
        </p:spPr>
        <p:txBody>
          <a:bodyPr/>
          <a:lstStyle>
            <a:lvl1pPr algn="ctr">
              <a:defRPr sz="3600" smtClean="0">
                <a:solidFill>
                  <a:srgbClr val="F8F8F8"/>
                </a:solidFill>
                <a:latin typeface="Trebuchet MS" pitchFamily="34" charset="0"/>
              </a:defRPr>
            </a:lvl1pPr>
          </a:lstStyle>
          <a:p>
            <a:r>
              <a:rPr lang="es-ES" smtClean="0"/>
              <a:t>Haga clic para cambiar el estilo de título	</a:t>
            </a:r>
          </a:p>
        </p:txBody>
      </p:sp>
      <p:sp>
        <p:nvSpPr>
          <p:cNvPr id="35845" name="Rectangle 3"/>
          <p:cNvSpPr>
            <a:spLocks noGrp="1" noChangeArrowheads="1"/>
          </p:cNvSpPr>
          <p:nvPr>
            <p:ph type="subTitle" idx="1"/>
          </p:nvPr>
        </p:nvSpPr>
        <p:spPr>
          <a:xfrm>
            <a:off x="1371600" y="3886200"/>
            <a:ext cx="6400800" cy="1752600"/>
          </a:xfrm>
        </p:spPr>
        <p:txBody>
          <a:bodyPr/>
          <a:lstStyle>
            <a:lvl1pPr marL="0" indent="0" algn="ctr">
              <a:buFontTx/>
              <a:buNone/>
              <a:defRPr sz="3200" smtClean="0">
                <a:solidFill>
                  <a:schemeClr val="bg1"/>
                </a:solidFill>
                <a:latin typeface="Trebuchet MS" pitchFamily="34" charset="0"/>
              </a:defRPr>
            </a:lvl1pPr>
          </a:lstStyle>
          <a:p>
            <a:r>
              <a:rPr lang="es-ES" smtClean="0"/>
              <a:t>Haga clic para modificar el estilo de subtítulo del patrón</a:t>
            </a:r>
          </a:p>
        </p:txBody>
      </p:sp>
    </p:spTree>
  </p:cSld>
  <p:clrMapOvr>
    <a:masterClrMapping/>
  </p:clrMapOvr>
  <p:transition>
    <p:fade thruBlk="1"/>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Line 11"/>
          <p:cNvSpPr>
            <a:spLocks noChangeShapeType="1"/>
          </p:cNvSpPr>
          <p:nvPr/>
        </p:nvSpPr>
        <p:spPr bwMode="auto">
          <a:xfrm>
            <a:off x="307975" y="762000"/>
            <a:ext cx="8528050" cy="0"/>
          </a:xfrm>
          <a:prstGeom prst="line">
            <a:avLst/>
          </a:prstGeom>
          <a:noFill/>
          <a:ln w="6350">
            <a:solidFill>
              <a:srgbClr val="921A50"/>
            </a:solidFill>
            <a:round/>
            <a:headEnd/>
            <a:tailEnd/>
          </a:ln>
          <a:effectLst/>
        </p:spPr>
        <p:txBody>
          <a:bodyPr/>
          <a:lstStyle/>
          <a:p>
            <a:pPr>
              <a:defRPr/>
            </a:pPr>
            <a:endParaRPr lang="es-ES" i="0"/>
          </a:p>
        </p:txBody>
      </p:sp>
      <p:pic>
        <p:nvPicPr>
          <p:cNvPr id="6" name="Picture 7" descr="062-Parentesis IVACEbasic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32600" y="6424613"/>
            <a:ext cx="1722438" cy="344487"/>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4 Marcador de número de diapositiva"/>
          <p:cNvSpPr>
            <a:spLocks noGrp="1"/>
          </p:cNvSpPr>
          <p:nvPr>
            <p:ph type="sldNum" sz="quarter" idx="10"/>
          </p:nvPr>
        </p:nvSpPr>
        <p:spPr/>
        <p:txBody>
          <a:bodyPr/>
          <a:lstStyle>
            <a:lvl1pPr>
              <a:defRPr/>
            </a:lvl1pPr>
          </a:lstStyle>
          <a:p>
            <a:pPr>
              <a:defRPr/>
            </a:pPr>
            <a:fld id="{05C454BC-CF3D-4F84-9A11-04771C11F184}" type="slidenum">
              <a:rPr lang="en-US"/>
              <a:pPr>
                <a:defRPr/>
              </a:pPr>
              <a:t>‹Nº›</a:t>
            </a:fld>
            <a:endParaRPr lang="en-US">
              <a:latin typeface="Times New Roman" pitchFamily="18" charset="0"/>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163513"/>
            <a:ext cx="7961313" cy="455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1027" name="Rectangle 3"/>
          <p:cNvSpPr>
            <a:spLocks noGrp="1" noChangeArrowheads="1"/>
          </p:cNvSpPr>
          <p:nvPr>
            <p:ph type="body" idx="1"/>
          </p:nvPr>
        </p:nvSpPr>
        <p:spPr bwMode="auto">
          <a:xfrm>
            <a:off x="760413" y="1357313"/>
            <a:ext cx="7772400" cy="421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8" name="4 Marcador de número de diapositiva"/>
          <p:cNvSpPr>
            <a:spLocks noGrp="1"/>
          </p:cNvSpPr>
          <p:nvPr>
            <p:ph type="sldNum" sz="quarter" idx="4"/>
          </p:nvPr>
        </p:nvSpPr>
        <p:spPr bwMode="auto">
          <a:xfrm>
            <a:off x="8651875" y="6475413"/>
            <a:ext cx="415925"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800" i="0">
                <a:solidFill>
                  <a:srgbClr val="49545A"/>
                </a:solidFill>
                <a:latin typeface="Verdana" pitchFamily="34" charset="0"/>
                <a:cs typeface="Arial" pitchFamily="34" charset="0"/>
              </a:defRPr>
            </a:lvl1pPr>
          </a:lstStyle>
          <a:p>
            <a:pPr>
              <a:defRPr/>
            </a:pPr>
            <a:fld id="{A69FBDE9-E0B8-41C3-920B-677ED66800E6}"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ransition>
    <p:fade thruBlk="1"/>
  </p:transition>
  <p:hf hdr="0" ftr="0" dt="0"/>
  <p:txStyles>
    <p:titleStyle>
      <a:lvl1pPr algn="l" rtl="0" eaLnBrk="0" fontAlgn="base" hangingPunct="0">
        <a:spcBef>
          <a:spcPct val="0"/>
        </a:spcBef>
        <a:spcAft>
          <a:spcPct val="0"/>
        </a:spcAft>
        <a:defRPr sz="2800" b="1">
          <a:solidFill>
            <a:srgbClr val="921A50"/>
          </a:solidFill>
          <a:latin typeface="Arial" charset="0"/>
          <a:ea typeface="+mj-ea"/>
          <a:cs typeface="+mj-cs"/>
        </a:defRPr>
      </a:lvl1pPr>
      <a:lvl2pPr algn="l" rtl="0" eaLnBrk="0" fontAlgn="base" hangingPunct="0">
        <a:spcBef>
          <a:spcPct val="0"/>
        </a:spcBef>
        <a:spcAft>
          <a:spcPct val="0"/>
        </a:spcAft>
        <a:defRPr sz="2800" b="1">
          <a:solidFill>
            <a:srgbClr val="921A50"/>
          </a:solidFill>
          <a:latin typeface="Arial" charset="0"/>
        </a:defRPr>
      </a:lvl2pPr>
      <a:lvl3pPr algn="l" rtl="0" eaLnBrk="0" fontAlgn="base" hangingPunct="0">
        <a:spcBef>
          <a:spcPct val="0"/>
        </a:spcBef>
        <a:spcAft>
          <a:spcPct val="0"/>
        </a:spcAft>
        <a:defRPr sz="2800" b="1">
          <a:solidFill>
            <a:srgbClr val="921A50"/>
          </a:solidFill>
          <a:latin typeface="Arial" charset="0"/>
        </a:defRPr>
      </a:lvl3pPr>
      <a:lvl4pPr algn="l" rtl="0" eaLnBrk="0" fontAlgn="base" hangingPunct="0">
        <a:spcBef>
          <a:spcPct val="0"/>
        </a:spcBef>
        <a:spcAft>
          <a:spcPct val="0"/>
        </a:spcAft>
        <a:defRPr sz="2800" b="1">
          <a:solidFill>
            <a:srgbClr val="921A50"/>
          </a:solidFill>
          <a:latin typeface="Arial" charset="0"/>
        </a:defRPr>
      </a:lvl4pPr>
      <a:lvl5pPr algn="l" rtl="0" eaLnBrk="0" fontAlgn="base" hangingPunct="0">
        <a:spcBef>
          <a:spcPct val="0"/>
        </a:spcBef>
        <a:spcAft>
          <a:spcPct val="0"/>
        </a:spcAft>
        <a:defRPr sz="2800" b="1">
          <a:solidFill>
            <a:srgbClr val="921A50"/>
          </a:solidFill>
          <a:latin typeface="Arial" charset="0"/>
        </a:defRPr>
      </a:lvl5pPr>
      <a:lvl6pPr marL="457200" algn="ctr" rtl="0" eaLnBrk="0" fontAlgn="base" hangingPunct="0">
        <a:spcBef>
          <a:spcPct val="0"/>
        </a:spcBef>
        <a:spcAft>
          <a:spcPct val="0"/>
        </a:spcAft>
        <a:defRPr sz="2400" b="1">
          <a:solidFill>
            <a:schemeClr val="bg1"/>
          </a:solidFill>
          <a:latin typeface="Verdana" pitchFamily="34" charset="0"/>
        </a:defRPr>
      </a:lvl6pPr>
      <a:lvl7pPr marL="914400" algn="ctr" rtl="0" eaLnBrk="0" fontAlgn="base" hangingPunct="0">
        <a:spcBef>
          <a:spcPct val="0"/>
        </a:spcBef>
        <a:spcAft>
          <a:spcPct val="0"/>
        </a:spcAft>
        <a:defRPr sz="2400" b="1">
          <a:solidFill>
            <a:schemeClr val="bg1"/>
          </a:solidFill>
          <a:latin typeface="Verdana" pitchFamily="34" charset="0"/>
        </a:defRPr>
      </a:lvl7pPr>
      <a:lvl8pPr marL="1371600" algn="ctr" rtl="0" eaLnBrk="0" fontAlgn="base" hangingPunct="0">
        <a:spcBef>
          <a:spcPct val="0"/>
        </a:spcBef>
        <a:spcAft>
          <a:spcPct val="0"/>
        </a:spcAft>
        <a:defRPr sz="2400" b="1">
          <a:solidFill>
            <a:schemeClr val="bg1"/>
          </a:solidFill>
          <a:latin typeface="Verdana" pitchFamily="34" charset="0"/>
        </a:defRPr>
      </a:lvl8pPr>
      <a:lvl9pPr marL="1828800" algn="ctr" rtl="0" eaLnBrk="0" fontAlgn="base" hangingPunct="0">
        <a:spcBef>
          <a:spcPct val="0"/>
        </a:spcBef>
        <a:spcAft>
          <a:spcPct val="0"/>
        </a:spcAft>
        <a:defRPr sz="24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000">
          <a:solidFill>
            <a:srgbClr val="1C1C1C"/>
          </a:solidFill>
          <a:latin typeface="Arial" charset="0"/>
          <a:ea typeface="+mn-ea"/>
          <a:cs typeface="+mn-cs"/>
        </a:defRPr>
      </a:lvl1pPr>
      <a:lvl2pPr marL="742950" indent="-285750" algn="l" rtl="0" eaLnBrk="0" fontAlgn="base" hangingPunct="0">
        <a:spcBef>
          <a:spcPct val="20000"/>
        </a:spcBef>
        <a:spcAft>
          <a:spcPct val="0"/>
        </a:spcAft>
        <a:buChar char="•"/>
        <a:defRPr sz="2000">
          <a:solidFill>
            <a:srgbClr val="1C1C1C"/>
          </a:solidFill>
          <a:latin typeface="Arial" charset="0"/>
        </a:defRPr>
      </a:lvl2pPr>
      <a:lvl3pPr marL="1143000" indent="-228600" algn="l" rtl="0" eaLnBrk="0" fontAlgn="base" hangingPunct="0">
        <a:spcBef>
          <a:spcPct val="20000"/>
        </a:spcBef>
        <a:spcAft>
          <a:spcPct val="0"/>
        </a:spcAft>
        <a:buChar char="–"/>
        <a:defRPr sz="2000">
          <a:solidFill>
            <a:srgbClr val="1C1C1C"/>
          </a:solidFill>
          <a:latin typeface="Arial" charset="0"/>
        </a:defRPr>
      </a:lvl3pPr>
      <a:lvl4pPr marL="1600200" indent="-228600" algn="l" rtl="0" eaLnBrk="0" fontAlgn="base" hangingPunct="0">
        <a:spcBef>
          <a:spcPct val="20000"/>
        </a:spcBef>
        <a:spcAft>
          <a:spcPct val="0"/>
        </a:spcAft>
        <a:buChar char="–"/>
        <a:defRPr sz="2000">
          <a:solidFill>
            <a:srgbClr val="1C1C1C"/>
          </a:solidFill>
          <a:latin typeface="Arial" charset="0"/>
        </a:defRPr>
      </a:lvl4pPr>
      <a:lvl5pPr marL="2057400" indent="-228600" algn="l" rtl="0" eaLnBrk="0" fontAlgn="base" hangingPunct="0">
        <a:spcBef>
          <a:spcPct val="20000"/>
        </a:spcBef>
        <a:spcAft>
          <a:spcPct val="0"/>
        </a:spcAft>
        <a:buChar char="»"/>
        <a:defRPr sz="2000">
          <a:solidFill>
            <a:srgbClr val="1C1C1C"/>
          </a:solidFill>
          <a:latin typeface="Arial" charset="0"/>
        </a:defRPr>
      </a:lvl5pPr>
      <a:lvl6pPr marL="2514600" indent="-228600" algn="l" rtl="0" eaLnBrk="0" fontAlgn="base" hangingPunct="0">
        <a:spcBef>
          <a:spcPct val="20000"/>
        </a:spcBef>
        <a:spcAft>
          <a:spcPct val="0"/>
        </a:spcAft>
        <a:buChar char="»"/>
        <a:defRPr sz="2400">
          <a:solidFill>
            <a:schemeClr val="bg1"/>
          </a:solidFill>
          <a:latin typeface="+mn-lt"/>
        </a:defRPr>
      </a:lvl6pPr>
      <a:lvl7pPr marL="2971800" indent="-228600" algn="l" rtl="0" eaLnBrk="0" fontAlgn="base" hangingPunct="0">
        <a:spcBef>
          <a:spcPct val="20000"/>
        </a:spcBef>
        <a:spcAft>
          <a:spcPct val="0"/>
        </a:spcAft>
        <a:buChar char="»"/>
        <a:defRPr sz="2400">
          <a:solidFill>
            <a:schemeClr val="bg1"/>
          </a:solidFill>
          <a:latin typeface="+mn-lt"/>
        </a:defRPr>
      </a:lvl7pPr>
      <a:lvl8pPr marL="3429000" indent="-228600" algn="l" rtl="0" eaLnBrk="0" fontAlgn="base" hangingPunct="0">
        <a:spcBef>
          <a:spcPct val="20000"/>
        </a:spcBef>
        <a:spcAft>
          <a:spcPct val="0"/>
        </a:spcAft>
        <a:buChar char="»"/>
        <a:defRPr sz="2400">
          <a:solidFill>
            <a:schemeClr val="bg1"/>
          </a:solidFill>
          <a:latin typeface="+mn-lt"/>
        </a:defRPr>
      </a:lvl8pPr>
      <a:lvl9pPr marL="3886200" indent="-228600" algn="l" rtl="0" eaLnBrk="0" fontAlgn="base" hangingPunct="0">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4.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5.xml"/><Relationship Id="rId4" Type="http://schemas.openxmlformats.org/officeDocument/2006/relationships/slide" Target="slide7.xml"/></Relationships>
</file>

<file path=ppt/slides/_rels/slide6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5.png"/><Relationship Id="rId7"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5.png"/><Relationship Id="rId7"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7.xml"/><Relationship Id="rId4" Type="http://schemas.openxmlformats.org/officeDocument/2006/relationships/slide" Target="slide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544513" y="927100"/>
            <a:ext cx="7772400" cy="1470025"/>
          </a:xfrm>
        </p:spPr>
        <p:txBody>
          <a:bodyPr/>
          <a:lstStyle/>
          <a:p>
            <a:pPr>
              <a:defRPr/>
            </a:pPr>
            <a:r>
              <a:rPr lang="es-ES_tradnl" sz="4400" dirty="0">
                <a:effectLst>
                  <a:outerShdw blurRad="38100" dist="38100" dir="2700000" algn="tl">
                    <a:srgbClr val="000000"/>
                  </a:outerShdw>
                </a:effectLst>
                <a:latin typeface="Georgia" pitchFamily="18" charset="0"/>
              </a:rPr>
              <a:t>Cómo participar en Horizonte 2020</a:t>
            </a:r>
          </a:p>
        </p:txBody>
      </p:sp>
      <p:sp>
        <p:nvSpPr>
          <p:cNvPr id="6146" name="Rectangle 3"/>
          <p:cNvSpPr>
            <a:spLocks noGrp="1" noChangeArrowheads="1"/>
          </p:cNvSpPr>
          <p:nvPr>
            <p:ph type="subTitle" idx="1"/>
          </p:nvPr>
        </p:nvSpPr>
        <p:spPr/>
        <p:txBody>
          <a:bodyPr/>
          <a:lstStyle/>
          <a:p>
            <a:endParaRPr lang="es-ES"/>
          </a:p>
          <a:p>
            <a:endParaRPr lang="es-ES"/>
          </a:p>
        </p:txBody>
      </p:sp>
      <p:sp>
        <p:nvSpPr>
          <p:cNvPr id="6147" name="5 Subtítulo"/>
          <p:cNvSpPr>
            <a:spLocks/>
          </p:cNvSpPr>
          <p:nvPr/>
        </p:nvSpPr>
        <p:spPr bwMode="auto">
          <a:xfrm>
            <a:off x="1371600" y="2819400"/>
            <a:ext cx="6400800" cy="2841625"/>
          </a:xfrm>
          <a:prstGeom prst="rect">
            <a:avLst/>
          </a:prstGeom>
          <a:noFill/>
          <a:ln w="9525">
            <a:noFill/>
            <a:miter lim="800000"/>
            <a:headEnd/>
            <a:tailEnd/>
          </a:ln>
        </p:spPr>
        <p:txBody>
          <a:bodyPr/>
          <a:lstStyle/>
          <a:p>
            <a:pPr algn="ctr" eaLnBrk="0" hangingPunct="0">
              <a:spcBef>
                <a:spcPct val="20000"/>
              </a:spcBef>
            </a:pPr>
            <a:r>
              <a:rPr lang="es-ES" sz="2000" i="0">
                <a:solidFill>
                  <a:schemeClr val="bg1"/>
                </a:solidFill>
                <a:latin typeface="Trebuchet MS" pitchFamily="34" charset="0"/>
              </a:rPr>
              <a:t>Carmen Marcos Méndez</a:t>
            </a:r>
          </a:p>
          <a:p>
            <a:pPr algn="ctr" eaLnBrk="0" hangingPunct="0">
              <a:spcBef>
                <a:spcPct val="20000"/>
              </a:spcBef>
            </a:pPr>
            <a:r>
              <a:rPr lang="es-ES" sz="2000" i="0">
                <a:solidFill>
                  <a:schemeClr val="bg1"/>
                </a:solidFill>
                <a:latin typeface="Trebuchet MS" pitchFamily="34" charset="0"/>
              </a:rPr>
              <a:t>IVACE</a:t>
            </a:r>
          </a:p>
          <a:p>
            <a:pPr algn="ctr" eaLnBrk="0" hangingPunct="0">
              <a:spcBef>
                <a:spcPct val="20000"/>
              </a:spcBef>
            </a:pPr>
            <a:endParaRPr lang="es-ES" sz="2000" i="0">
              <a:solidFill>
                <a:schemeClr val="bg1"/>
              </a:solidFill>
              <a:latin typeface="Trebuchet MS" pitchFamily="34" charset="0"/>
            </a:endParaRPr>
          </a:p>
          <a:p>
            <a:pPr algn="ctr" eaLnBrk="0" hangingPunct="0">
              <a:spcBef>
                <a:spcPct val="20000"/>
              </a:spcBef>
            </a:pPr>
            <a:endParaRPr lang="es-ES" sz="1800" i="0">
              <a:solidFill>
                <a:schemeClr val="bg1"/>
              </a:solidFill>
              <a:latin typeface="Trebuchet MS" pitchFamily="34" charset="0"/>
            </a:endParaRPr>
          </a:p>
          <a:p>
            <a:pPr algn="ctr" eaLnBrk="0" hangingPunct="0">
              <a:spcBef>
                <a:spcPct val="20000"/>
              </a:spcBef>
            </a:pPr>
            <a:endParaRPr lang="es-ES" sz="1800" i="0">
              <a:solidFill>
                <a:schemeClr val="bg1"/>
              </a:solidFill>
              <a:latin typeface="Trebuchet MS" pitchFamily="34" charset="0"/>
            </a:endParaRPr>
          </a:p>
          <a:p>
            <a:pPr algn="ctr" eaLnBrk="0" hangingPunct="0">
              <a:spcBef>
                <a:spcPct val="20000"/>
              </a:spcBef>
            </a:pPr>
            <a:endParaRPr lang="es-ES" sz="1800" i="0">
              <a:solidFill>
                <a:schemeClr val="bg1"/>
              </a:solidFill>
              <a:latin typeface="Trebuchet MS" pitchFamily="34" charset="0"/>
            </a:endParaRPr>
          </a:p>
          <a:p>
            <a:pPr algn="ctr" eaLnBrk="0" hangingPunct="0">
              <a:spcBef>
                <a:spcPct val="20000"/>
              </a:spcBef>
            </a:pPr>
            <a:endParaRPr lang="es-ES" sz="1800" i="0">
              <a:solidFill>
                <a:schemeClr val="bg1"/>
              </a:solidFill>
              <a:latin typeface="Trebuchet MS" pitchFamily="34" charset="0"/>
            </a:endParaRPr>
          </a:p>
          <a:p>
            <a:pPr algn="ctr" eaLnBrk="0" hangingPunct="0">
              <a:spcBef>
                <a:spcPct val="20000"/>
              </a:spcBef>
            </a:pPr>
            <a:r>
              <a:rPr lang="es-ES" sz="2000" i="0">
                <a:solidFill>
                  <a:schemeClr val="bg1"/>
                </a:solidFill>
                <a:latin typeface="Trebuchet MS" pitchFamily="34" charset="0"/>
              </a:rPr>
              <a:t>Instituto Alicantino de la Familia, 18/11/2013</a:t>
            </a:r>
          </a:p>
          <a:p>
            <a:pPr algn="ctr" eaLnBrk="0" hangingPunct="0">
              <a:spcBef>
                <a:spcPct val="20000"/>
              </a:spcBef>
            </a:pPr>
            <a:r>
              <a:rPr lang="es-ES" sz="2000" i="0">
                <a:solidFill>
                  <a:schemeClr val="bg1"/>
                </a:solidFill>
                <a:latin typeface="Trebuchet MS" pitchFamily="34" charset="0"/>
              </a:rPr>
              <a:t>Diputación de Alicante</a:t>
            </a:r>
          </a:p>
          <a:p>
            <a:pPr algn="ctr" eaLnBrk="0" hangingPunct="0">
              <a:spcBef>
                <a:spcPct val="20000"/>
              </a:spcBef>
            </a:pPr>
            <a:endParaRPr lang="es-ES" i="0">
              <a:solidFill>
                <a:schemeClr val="tx2"/>
              </a:solidFill>
              <a:latin typeface="Trebuchet MS" pitchFamily="34" charset="0"/>
            </a:endParaRPr>
          </a:p>
          <a:p>
            <a:pPr algn="ctr" eaLnBrk="0" hangingPunct="0">
              <a:spcBef>
                <a:spcPct val="20000"/>
              </a:spcBef>
            </a:pPr>
            <a:endParaRPr lang="es-ES" sz="1800" i="0">
              <a:solidFill>
                <a:schemeClr val="tx2"/>
              </a:solidFill>
              <a:latin typeface="Trebuchet MS" pitchFamily="34" charset="0"/>
            </a:endParaRPr>
          </a:p>
          <a:p>
            <a:pPr algn="ctr" eaLnBrk="0" hangingPunct="0">
              <a:spcBef>
                <a:spcPct val="20000"/>
              </a:spcBef>
            </a:pPr>
            <a:endParaRPr lang="es-ES" sz="1800" i="0">
              <a:solidFill>
                <a:schemeClr val="tx2"/>
              </a:solidFill>
              <a:latin typeface="Trebuchet MS"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4 Marcador de número de diapositiva"/>
          <p:cNvSpPr>
            <a:spLocks noGrp="1"/>
          </p:cNvSpPr>
          <p:nvPr>
            <p:ph type="sldNum" sz="quarter" idx="10"/>
          </p:nvPr>
        </p:nvSpPr>
        <p:spPr>
          <a:noFill/>
        </p:spPr>
        <p:txBody>
          <a:bodyPr/>
          <a:lstStyle/>
          <a:p>
            <a:fld id="{FE456390-8CC1-4D6D-9E7F-302D96BEDCEF}" type="slidenum">
              <a:rPr lang="en-US" smtClean="0">
                <a:cs typeface="Arial" charset="0"/>
              </a:rPr>
              <a:pPr/>
              <a:t>10</a:t>
            </a:fld>
            <a:endParaRPr lang="en-US" smtClean="0">
              <a:latin typeface="Times New Roman" pitchFamily="18" charset="0"/>
              <a:cs typeface="Arial" charset="0"/>
            </a:endParaRPr>
          </a:p>
        </p:txBody>
      </p:sp>
      <p:sp>
        <p:nvSpPr>
          <p:cNvPr id="19458" name="Rectangle 24"/>
          <p:cNvSpPr>
            <a:spLocks noGrp="1" noChangeArrowheads="1"/>
          </p:cNvSpPr>
          <p:nvPr>
            <p:ph type="title" idx="4294967295"/>
          </p:nvPr>
        </p:nvSpPr>
        <p:spPr/>
        <p:txBody>
          <a:bodyPr/>
          <a:lstStyle/>
          <a:p>
            <a:r>
              <a:rPr lang="es-ES" sz="3200" smtClean="0">
                <a:latin typeface="Georgia" pitchFamily="18" charset="0"/>
              </a:rPr>
              <a:t>Liderazgo Industrial: 22%</a:t>
            </a:r>
          </a:p>
        </p:txBody>
      </p:sp>
      <p:graphicFrame>
        <p:nvGraphicFramePr>
          <p:cNvPr id="209946" name="Group 26"/>
          <p:cNvGraphicFramePr>
            <a:graphicFrameLocks noGrp="1"/>
          </p:cNvGraphicFramePr>
          <p:nvPr>
            <p:ph idx="4294967295"/>
          </p:nvPr>
        </p:nvGraphicFramePr>
        <p:xfrm>
          <a:off x="760413" y="1357313"/>
          <a:ext cx="7772400" cy="4625975"/>
        </p:xfrm>
        <a:graphic>
          <a:graphicData uri="http://schemas.openxmlformats.org/drawingml/2006/table">
            <a:tbl>
              <a:tblPr/>
              <a:tblGrid>
                <a:gridCol w="3886200"/>
                <a:gridCol w="3886200"/>
              </a:tblGrid>
              <a:tr h="6080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Georgia" pitchFamily="18" charset="0"/>
                        </a:rPr>
                        <a:t>TEMÁTICA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Georgia" pitchFamily="18" charset="0"/>
                        </a:rPr>
                        <a:t>PRESUPUESTO PROVISIONAL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Georgia" pitchFamily="18" charset="0"/>
                        </a:rPr>
                        <a:t>Precios constantes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90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LIDERAZGO EN TECNOLOGÍAS FACILITADORAS E INDUSTRIALES (LEITS - TIC, Nanotecnologías, Materiales, Biotecnología, Fabricación, Espacio y la combinación de ambas)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13.095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04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ACCESO A LA FINANCIACIÓN DE RIESGO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1C1C1C"/>
                          </a:solidFill>
                          <a:effectLst/>
                          <a:latin typeface="Georgia" pitchFamily="18" charset="0"/>
                        </a:rPr>
                        <a:t>2.842 M€</a:t>
                      </a:r>
                      <a:endParaRPr kumimoji="0" lang="es-ES" sz="1800" b="0" i="0" u="none" strike="noStrike" cap="none" normalizeH="0" baseline="0" smtClean="0">
                        <a:ln>
                          <a:noFill/>
                        </a:ln>
                        <a:solidFill>
                          <a:srgbClr val="1C1C1C"/>
                        </a:solidFill>
                        <a:effectLst/>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09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Georgia" pitchFamily="18" charset="0"/>
                        </a:rPr>
                        <a:t>INNOVACIÓN EN PYMES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1C1C1C"/>
                          </a:solidFill>
                          <a:effectLst/>
                          <a:latin typeface="Georgia" pitchFamily="18" charset="0"/>
                        </a:rPr>
                        <a:t>616  M€ + 20% (presupuesto Retos Sociales + LEIT)</a:t>
                      </a:r>
                      <a:endParaRPr kumimoji="0" lang="es-ES" sz="1800" b="0" i="0" u="none" strike="noStrike" cap="none" normalizeH="0" baseline="0" smtClean="0">
                        <a:ln>
                          <a:noFill/>
                        </a:ln>
                        <a:solidFill>
                          <a:srgbClr val="1C1C1C"/>
                        </a:solidFill>
                        <a:effectLst/>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03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Georgia" pitchFamily="18" charset="0"/>
                        </a:rPr>
                        <a:t>TOTAL LIDERAZGO INDUSTRIAL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Georgia" pitchFamily="18" charset="0"/>
                        </a:rPr>
                        <a:t>17.015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4 Marcador de número de diapositiva"/>
          <p:cNvSpPr>
            <a:spLocks noGrp="1"/>
          </p:cNvSpPr>
          <p:nvPr>
            <p:ph type="sldNum" sz="quarter" idx="10"/>
          </p:nvPr>
        </p:nvSpPr>
        <p:spPr>
          <a:noFill/>
        </p:spPr>
        <p:txBody>
          <a:bodyPr/>
          <a:lstStyle/>
          <a:p>
            <a:fld id="{043B0146-B7D9-4535-9EA0-E5D3B279FCB6}" type="slidenum">
              <a:rPr lang="en-US" smtClean="0">
                <a:cs typeface="Arial" charset="0"/>
              </a:rPr>
              <a:pPr/>
              <a:t>11</a:t>
            </a:fld>
            <a:endParaRPr lang="en-US" smtClean="0">
              <a:latin typeface="Times New Roman" pitchFamily="18" charset="0"/>
              <a:cs typeface="Arial" charset="0"/>
            </a:endParaRPr>
          </a:p>
        </p:txBody>
      </p:sp>
      <p:sp>
        <p:nvSpPr>
          <p:cNvPr id="20482" name="Rectangle 3"/>
          <p:cNvSpPr>
            <a:spLocks noGrp="1" noChangeArrowheads="1"/>
          </p:cNvSpPr>
          <p:nvPr>
            <p:ph type="body" idx="4294967295"/>
          </p:nvPr>
        </p:nvSpPr>
        <p:spPr/>
        <p:txBody>
          <a:bodyPr/>
          <a:lstStyle/>
          <a:p>
            <a:pPr>
              <a:buFontTx/>
              <a:buNone/>
            </a:pPr>
            <a:r>
              <a:rPr lang="es-ES" smtClean="0">
                <a:latin typeface="Trebuchet MS" pitchFamily="34" charset="0"/>
              </a:rPr>
              <a:t>	</a:t>
            </a:r>
            <a:r>
              <a:rPr lang="es-ES" sz="2800" smtClean="0">
                <a:latin typeface="Georgia" pitchFamily="18" charset="0"/>
              </a:rPr>
              <a:t>Esta parte responde directamente a los retos sociales de la estrategia Europa 2020 y  estimular los esfuerzos de investigación e innovación necesarios para alcanzar los objetivos políticos de la Unión. </a:t>
            </a:r>
          </a:p>
        </p:txBody>
      </p:sp>
      <p:sp>
        <p:nvSpPr>
          <p:cNvPr id="20483" name="Rectangle 7"/>
          <p:cNvSpPr>
            <a:spLocks noGrp="1" noChangeArrowheads="1"/>
          </p:cNvSpPr>
          <p:nvPr>
            <p:ph type="title" idx="4294967295"/>
          </p:nvPr>
        </p:nvSpPr>
        <p:spPr/>
        <p:txBody>
          <a:bodyPr/>
          <a:lstStyle/>
          <a:p>
            <a:r>
              <a:rPr lang="es-ES" sz="3200" smtClean="0">
                <a:latin typeface="Georgia" pitchFamily="18" charset="0"/>
              </a:rPr>
              <a:t>Retos Sociales :38%</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4 Marcador de número de diapositiva"/>
          <p:cNvSpPr>
            <a:spLocks noGrp="1"/>
          </p:cNvSpPr>
          <p:nvPr>
            <p:ph type="sldNum" sz="quarter" idx="10"/>
          </p:nvPr>
        </p:nvSpPr>
        <p:spPr>
          <a:noFill/>
        </p:spPr>
        <p:txBody>
          <a:bodyPr/>
          <a:lstStyle/>
          <a:p>
            <a:fld id="{A94E03E6-435E-4BD1-AB6F-83EF66E8B1FB}" type="slidenum">
              <a:rPr lang="en-US" smtClean="0">
                <a:cs typeface="Arial" charset="0"/>
              </a:rPr>
              <a:pPr/>
              <a:t>12</a:t>
            </a:fld>
            <a:endParaRPr lang="en-US" smtClean="0">
              <a:latin typeface="Times New Roman" pitchFamily="18" charset="0"/>
              <a:cs typeface="Arial" charset="0"/>
            </a:endParaRPr>
          </a:p>
        </p:txBody>
      </p:sp>
      <p:sp>
        <p:nvSpPr>
          <p:cNvPr id="21506" name="Rectangle 3"/>
          <p:cNvSpPr>
            <a:spLocks noGrp="1" noChangeArrowheads="1"/>
          </p:cNvSpPr>
          <p:nvPr>
            <p:ph type="body" idx="4294967295"/>
          </p:nvPr>
        </p:nvSpPr>
        <p:spPr>
          <a:xfrm>
            <a:off x="696913" y="823913"/>
            <a:ext cx="7772400" cy="5651500"/>
          </a:xfrm>
        </p:spPr>
        <p:txBody>
          <a:bodyPr/>
          <a:lstStyle/>
          <a:p>
            <a:endParaRPr lang="es-ES" sz="2800" smtClean="0">
              <a:solidFill>
                <a:schemeClr val="tx1"/>
              </a:solidFill>
              <a:latin typeface="Georgia" pitchFamily="18" charset="0"/>
            </a:endParaRPr>
          </a:p>
          <a:p>
            <a:r>
              <a:rPr lang="es-ES" sz="2800" smtClean="0">
                <a:solidFill>
                  <a:schemeClr val="tx1"/>
                </a:solidFill>
                <a:latin typeface="Georgia" pitchFamily="18" charset="0"/>
              </a:rPr>
              <a:t>Salud, cambio demográfico y bienestar</a:t>
            </a:r>
          </a:p>
          <a:p>
            <a:r>
              <a:rPr lang="es-ES" sz="2800" smtClean="0">
                <a:solidFill>
                  <a:schemeClr val="tx1"/>
                </a:solidFill>
                <a:latin typeface="Georgia" pitchFamily="18" charset="0"/>
              </a:rPr>
              <a:t>Seguridad alimentaria, agricultura sostenible </a:t>
            </a:r>
          </a:p>
          <a:p>
            <a:r>
              <a:rPr lang="es-ES" sz="2800" smtClean="0">
                <a:solidFill>
                  <a:schemeClr val="tx1"/>
                </a:solidFill>
                <a:latin typeface="Georgia" pitchFamily="18" charset="0"/>
              </a:rPr>
              <a:t>Investigación marina y marítima y bioeconomía</a:t>
            </a:r>
          </a:p>
          <a:p>
            <a:r>
              <a:rPr lang="es-ES" sz="2800" smtClean="0">
                <a:solidFill>
                  <a:schemeClr val="tx1"/>
                </a:solidFill>
                <a:latin typeface="Georgia" pitchFamily="18" charset="0"/>
              </a:rPr>
              <a:t>Energía segura, limpia y eficiente</a:t>
            </a:r>
          </a:p>
          <a:p>
            <a:r>
              <a:rPr lang="es-ES" sz="2800" smtClean="0">
                <a:solidFill>
                  <a:schemeClr val="tx1"/>
                </a:solidFill>
                <a:latin typeface="Georgia" pitchFamily="18" charset="0"/>
              </a:rPr>
              <a:t>Transporte inteligente, ecológico e integrado</a:t>
            </a:r>
          </a:p>
          <a:p>
            <a:r>
              <a:rPr lang="es-ES" sz="2800" smtClean="0">
                <a:solidFill>
                  <a:schemeClr val="tx1"/>
                </a:solidFill>
                <a:latin typeface="Georgia" pitchFamily="18" charset="0"/>
              </a:rPr>
              <a:t>Acción por el clima, eficiencia de los recursos</a:t>
            </a:r>
          </a:p>
          <a:p>
            <a:r>
              <a:rPr lang="es-ES" sz="2800" smtClean="0">
                <a:solidFill>
                  <a:schemeClr val="tx1"/>
                </a:solidFill>
                <a:latin typeface="Georgia" pitchFamily="18" charset="0"/>
              </a:rPr>
              <a:t>Sociedades inclusivas, innovadoras y seguras</a:t>
            </a:r>
          </a:p>
        </p:txBody>
      </p:sp>
      <p:sp>
        <p:nvSpPr>
          <p:cNvPr id="21507" name="Rectangle 5"/>
          <p:cNvSpPr>
            <a:spLocks noGrp="1" noChangeArrowheads="1"/>
          </p:cNvSpPr>
          <p:nvPr>
            <p:ph type="title" idx="4294967295"/>
          </p:nvPr>
        </p:nvSpPr>
        <p:spPr/>
        <p:txBody>
          <a:bodyPr/>
          <a:lstStyle/>
          <a:p>
            <a:r>
              <a:rPr lang="es-ES" smtClean="0">
                <a:latin typeface="Trebuchet MS" pitchFamily="34" charset="0"/>
              </a:rPr>
              <a:t>Retos Sociales </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4 Marcador de número de diapositiva"/>
          <p:cNvSpPr>
            <a:spLocks noGrp="1"/>
          </p:cNvSpPr>
          <p:nvPr>
            <p:ph type="sldNum" sz="quarter" idx="10"/>
          </p:nvPr>
        </p:nvSpPr>
        <p:spPr>
          <a:noFill/>
        </p:spPr>
        <p:txBody>
          <a:bodyPr/>
          <a:lstStyle/>
          <a:p>
            <a:fld id="{7D0BE58A-205C-4FFA-BC8B-D887BD1DA9DE}" type="slidenum">
              <a:rPr lang="en-US" smtClean="0">
                <a:cs typeface="Arial" charset="0"/>
              </a:rPr>
              <a:pPr/>
              <a:t>13</a:t>
            </a:fld>
            <a:endParaRPr lang="en-US" smtClean="0">
              <a:latin typeface="Times New Roman" pitchFamily="18" charset="0"/>
              <a:cs typeface="Arial" charset="0"/>
            </a:endParaRPr>
          </a:p>
        </p:txBody>
      </p:sp>
      <p:sp>
        <p:nvSpPr>
          <p:cNvPr id="22530" name="Rectangle 36"/>
          <p:cNvSpPr>
            <a:spLocks noGrp="1" noChangeArrowheads="1"/>
          </p:cNvSpPr>
          <p:nvPr>
            <p:ph type="title" idx="4294967295"/>
          </p:nvPr>
        </p:nvSpPr>
        <p:spPr/>
        <p:txBody>
          <a:bodyPr/>
          <a:lstStyle/>
          <a:p>
            <a:r>
              <a:rPr lang="es-ES" sz="3200" smtClean="0">
                <a:latin typeface="Georgia" pitchFamily="18" charset="0"/>
              </a:rPr>
              <a:t>Retos Sociales :38%</a:t>
            </a:r>
          </a:p>
        </p:txBody>
      </p:sp>
      <p:graphicFrame>
        <p:nvGraphicFramePr>
          <p:cNvPr id="215080" name="Group 40"/>
          <p:cNvGraphicFramePr>
            <a:graphicFrameLocks noGrp="1"/>
          </p:cNvGraphicFramePr>
          <p:nvPr>
            <p:ph idx="4294967295"/>
          </p:nvPr>
        </p:nvGraphicFramePr>
        <p:xfrm>
          <a:off x="760413" y="992188"/>
          <a:ext cx="7772400" cy="5548312"/>
        </p:xfrm>
        <a:graphic>
          <a:graphicData uri="http://schemas.openxmlformats.org/drawingml/2006/table">
            <a:tbl>
              <a:tblPr/>
              <a:tblGrid>
                <a:gridCol w="4540250"/>
                <a:gridCol w="3232150"/>
              </a:tblGrid>
              <a:tr h="1057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Georgia" pitchFamily="18" charset="0"/>
                        </a:rPr>
                        <a:t>TEMÁTICA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Georgia" pitchFamily="18" charset="0"/>
                        </a:rPr>
                        <a:t>PRESUPUESTO PROVISIONAL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Georgia" pitchFamily="18" charset="0"/>
                        </a:rPr>
                        <a:t>Precios constantes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35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Georgia" pitchFamily="18" charset="0"/>
                        </a:rPr>
                        <a:t>Salud, cambio demográfico y bienestar</a:t>
                      </a:r>
                      <a:endParaRPr kumimoji="0" lang="es-ES" sz="1800" b="0" i="0" u="none" strike="noStrike" cap="none" normalizeH="0" baseline="0" smtClean="0">
                        <a:ln>
                          <a:noFill/>
                        </a:ln>
                        <a:solidFill>
                          <a:srgbClr val="000000"/>
                        </a:solidFill>
                        <a:effectLst/>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7.472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223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Georgia" pitchFamily="18" charset="0"/>
                        </a:rPr>
                        <a:t>Seguridad alimentaria, agricultura sostenible, investigación marina y marítima y bioeconomía</a:t>
                      </a:r>
                      <a:endParaRPr kumimoji="0" lang="es-ES" sz="1800" b="0" i="0" u="none" strike="noStrike" cap="none" normalizeH="0" baseline="0" smtClean="0">
                        <a:ln>
                          <a:noFill/>
                        </a:ln>
                        <a:solidFill>
                          <a:srgbClr val="000000"/>
                        </a:solidFill>
                        <a:effectLst/>
                        <a:latin typeface="Georg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rgbClr val="000000"/>
                        </a:solidFill>
                        <a:effectLst/>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1C1C1C"/>
                          </a:solidFill>
                          <a:effectLst/>
                          <a:latin typeface="Georgia" pitchFamily="18" charset="0"/>
                        </a:rPr>
                        <a:t>3.851</a:t>
                      </a:r>
                      <a:endParaRPr kumimoji="0" lang="es-ES" sz="1800" b="0" i="0" u="none" strike="noStrike" cap="none" normalizeH="0" baseline="0" smtClean="0">
                        <a:ln>
                          <a:noFill/>
                        </a:ln>
                        <a:solidFill>
                          <a:srgbClr val="1C1C1C"/>
                        </a:solidFill>
                        <a:effectLst/>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Georgia" pitchFamily="18" charset="0"/>
                        </a:rPr>
                        <a:t>Energía segura, limpia y eficiente </a:t>
                      </a:r>
                      <a:endParaRPr kumimoji="0" lang="es-ES" sz="1800" b="0" i="0" u="none" strike="noStrike" cap="none" normalizeH="0" baseline="0" smtClean="0">
                        <a:ln>
                          <a:noFill/>
                        </a:ln>
                        <a:solidFill>
                          <a:srgbClr val="000000"/>
                        </a:solidFill>
                        <a:effectLst/>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1C1C1C"/>
                          </a:solidFill>
                          <a:effectLst/>
                          <a:latin typeface="Georgia" pitchFamily="18" charset="0"/>
                        </a:rPr>
                        <a:t>5.931</a:t>
                      </a:r>
                      <a:endParaRPr kumimoji="0" lang="es-ES" sz="1800" b="0" i="0" u="none" strike="noStrike" cap="none" normalizeH="0" baseline="0" smtClean="0">
                        <a:ln>
                          <a:noFill/>
                        </a:ln>
                        <a:solidFill>
                          <a:srgbClr val="1C1C1C"/>
                        </a:solidFill>
                        <a:effectLst/>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13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Georgia" pitchFamily="18" charset="0"/>
                        </a:rPr>
                        <a:t>Transporte inteligente, ecológico e integrado</a:t>
                      </a:r>
                      <a:endParaRPr kumimoji="0" lang="es-ES" sz="1800" b="0" i="0" u="none" strike="noStrike" cap="none" normalizeH="0" baseline="0" smtClean="0">
                        <a:ln>
                          <a:noFill/>
                        </a:ln>
                        <a:solidFill>
                          <a:srgbClr val="000000"/>
                        </a:solidFill>
                        <a:effectLst/>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1C1C1C"/>
                          </a:solidFill>
                          <a:effectLst/>
                          <a:latin typeface="Georgia" pitchFamily="18" charset="0"/>
                        </a:rPr>
                        <a:t>6.339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7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Acción por el clima, eficiencia de los recursos y materias primas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1C1C1C"/>
                          </a:solidFill>
                          <a:effectLst/>
                          <a:latin typeface="Georgia" pitchFamily="18" charset="0"/>
                        </a:rPr>
                        <a:t>3.081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2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Sociedades inclusivas  y reflexivas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1C1C1C"/>
                          </a:solidFill>
                          <a:effectLst/>
                          <a:latin typeface="Georgia" pitchFamily="18" charset="0"/>
                        </a:rPr>
                        <a:t>1.309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Georgia" pitchFamily="18" charset="0"/>
                        </a:rPr>
                        <a:t>Sociedades seguras</a:t>
                      </a:r>
                      <a:endParaRPr kumimoji="0" lang="es-ES" sz="1800" b="0" i="0" u="none" strike="noStrike" cap="none" normalizeH="0" baseline="0" smtClean="0">
                        <a:ln>
                          <a:noFill/>
                        </a:ln>
                        <a:solidFill>
                          <a:srgbClr val="000000"/>
                        </a:solidFill>
                        <a:effectLst/>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1C1C1C"/>
                          </a:solidFill>
                          <a:effectLst/>
                          <a:latin typeface="Georgia" pitchFamily="18" charset="0"/>
                        </a:rPr>
                        <a:t>1.695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Georgia" pitchFamily="18" charset="0"/>
                        </a:rPr>
                        <a:t>TOTAL RETOS SOCIALES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Georgia" pitchFamily="18" charset="0"/>
                        </a:rPr>
                        <a:t>29.678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4 Marcador de número de diapositiva"/>
          <p:cNvSpPr>
            <a:spLocks noGrp="1"/>
          </p:cNvSpPr>
          <p:nvPr>
            <p:ph type="sldNum" sz="quarter" idx="10"/>
          </p:nvPr>
        </p:nvSpPr>
        <p:spPr>
          <a:noFill/>
        </p:spPr>
        <p:txBody>
          <a:bodyPr/>
          <a:lstStyle/>
          <a:p>
            <a:fld id="{F1775DDF-FBC8-4EB3-AB32-DCADD4D33452}" type="slidenum">
              <a:rPr lang="en-US" smtClean="0">
                <a:cs typeface="Arial" charset="0"/>
              </a:rPr>
              <a:pPr/>
              <a:t>14</a:t>
            </a:fld>
            <a:endParaRPr lang="en-US" smtClean="0">
              <a:latin typeface="Times New Roman" pitchFamily="18" charset="0"/>
              <a:cs typeface="Arial" charset="0"/>
            </a:endParaRPr>
          </a:p>
        </p:txBody>
      </p:sp>
      <p:sp>
        <p:nvSpPr>
          <p:cNvPr id="23554" name="1 Título"/>
          <p:cNvSpPr>
            <a:spLocks noGrp="1"/>
          </p:cNvSpPr>
          <p:nvPr>
            <p:ph type="title" idx="4294967295"/>
          </p:nvPr>
        </p:nvSpPr>
        <p:spPr/>
        <p:txBody>
          <a:bodyPr anchor="b"/>
          <a:lstStyle/>
          <a:p>
            <a:r>
              <a:rPr lang="es-ES" smtClean="0">
                <a:latin typeface="Trebuchet MS" pitchFamily="34" charset="0"/>
              </a:rPr>
              <a:t>Inversión en otras áreas</a:t>
            </a:r>
          </a:p>
        </p:txBody>
      </p:sp>
      <p:graphicFrame>
        <p:nvGraphicFramePr>
          <p:cNvPr id="451616" name="Group 32"/>
          <p:cNvGraphicFramePr>
            <a:graphicFrameLocks noGrp="1"/>
          </p:cNvGraphicFramePr>
          <p:nvPr/>
        </p:nvGraphicFramePr>
        <p:xfrm>
          <a:off x="328613" y="792163"/>
          <a:ext cx="8374062" cy="4664075"/>
        </p:xfrm>
        <a:graphic>
          <a:graphicData uri="http://schemas.openxmlformats.org/drawingml/2006/table">
            <a:tbl>
              <a:tblPr/>
              <a:tblGrid>
                <a:gridCol w="4186237"/>
                <a:gridCol w="4187825"/>
              </a:tblGrid>
              <a:tr h="587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1" i="0" u="none" strike="noStrike" cap="none" normalizeH="0" baseline="0" smtClean="0">
                        <a:ln>
                          <a:noFill/>
                        </a:ln>
                        <a:solidFill>
                          <a:srgbClr val="FFFFFF"/>
                        </a:solidFill>
                        <a:effectLst/>
                        <a:latin typeface="Trebuchet MS"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Trebuchet MS" pitchFamily="34" charset="0"/>
                          <a:cs typeface="Arial" charset="0"/>
                        </a:rPr>
                        <a:t>PRESUPUESTO PROVISIONAL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Trebuchet MS" pitchFamily="34" charset="0"/>
                          <a:cs typeface="Arial"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46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cs typeface="Arial" charset="0"/>
                        </a:rPr>
                        <a:t>CIENCIA POR Y PARA LA SOCIEDAD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cs typeface="Arial" charset="0"/>
                        </a:rPr>
                        <a:t>462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46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cs typeface="Arial" charset="0"/>
                        </a:rPr>
                        <a:t>Difundiendo la excelencia y ampliando la participación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cs typeface="Arial" charset="0"/>
                        </a:rPr>
                        <a:t>816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0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cs typeface="Arial" charset="0"/>
                        </a:rPr>
                        <a:t>Instituto Europeo de Innovación y Tecnología (EIT)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cs typeface="Arial" charset="0"/>
                        </a:rPr>
                        <a:t>2.711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46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cs typeface="Arial" charset="0"/>
                        </a:rPr>
                        <a:t>Centro Común de Investigación (JRC)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cs typeface="Arial" charset="0"/>
                        </a:rPr>
                        <a:t>1.903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46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Georgia" pitchFamily="18"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Georgia" pitchFamily="18" charset="0"/>
                          <a:cs typeface="Arial" charset="0"/>
                        </a:rPr>
                        <a:t>5.892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4 Marcador de número de diapositiva"/>
          <p:cNvSpPr>
            <a:spLocks noGrp="1"/>
          </p:cNvSpPr>
          <p:nvPr>
            <p:ph type="sldNum" sz="quarter" idx="10"/>
          </p:nvPr>
        </p:nvSpPr>
        <p:spPr>
          <a:noFill/>
        </p:spPr>
        <p:txBody>
          <a:bodyPr/>
          <a:lstStyle/>
          <a:p>
            <a:fld id="{ABC6CA8B-0FD6-4BDD-B1A5-E5E7EF44B52E}" type="slidenum">
              <a:rPr lang="en-US" smtClean="0">
                <a:cs typeface="Arial" charset="0"/>
              </a:rPr>
              <a:pPr/>
              <a:t>15</a:t>
            </a:fld>
            <a:endParaRPr lang="en-US" smtClean="0">
              <a:latin typeface="Times New Roman" pitchFamily="18" charset="0"/>
              <a:cs typeface="Arial" charset="0"/>
            </a:endParaRPr>
          </a:p>
        </p:txBody>
      </p:sp>
      <p:sp>
        <p:nvSpPr>
          <p:cNvPr id="24578" name="Marcador de contenido 4"/>
          <p:cNvSpPr>
            <a:spLocks noGrp="1"/>
          </p:cNvSpPr>
          <p:nvPr>
            <p:ph sz="quarter" idx="4294967295"/>
          </p:nvPr>
        </p:nvSpPr>
        <p:spPr>
          <a:xfrm>
            <a:off x="760413" y="1360488"/>
            <a:ext cx="7745412" cy="4191000"/>
          </a:xfrm>
        </p:spPr>
        <p:txBody>
          <a:bodyPr/>
          <a:lstStyle/>
          <a:p>
            <a:pPr marL="273050" indent="-273050"/>
            <a:r>
              <a:rPr lang="es-ES" sz="2800" smtClean="0">
                <a:latin typeface="Georgia" pitchFamily="18" charset="0"/>
              </a:rPr>
              <a:t>Tendencia a la cofinanciación con Partenariados Público-Públicos (Eurostars, AAL, Era-nets Plus…)</a:t>
            </a:r>
          </a:p>
          <a:p>
            <a:pPr marL="273050" indent="-273050"/>
            <a:r>
              <a:rPr lang="es-ES" sz="2800" smtClean="0">
                <a:latin typeface="Georgia" pitchFamily="18" charset="0"/>
              </a:rPr>
              <a:t>Iniciativas de Programación Conjunta (Water JPI…)</a:t>
            </a:r>
          </a:p>
          <a:p>
            <a:pPr marL="273050" indent="-273050"/>
            <a:r>
              <a:rPr lang="es-ES" sz="2800" smtClean="0">
                <a:latin typeface="Georgia" pitchFamily="18" charset="0"/>
              </a:rPr>
              <a:t>Iniciativas Tecnológicas Conjuntas (Clean Sky, ESCEL, IMI, FCH, Bioindustrias)</a:t>
            </a:r>
          </a:p>
        </p:txBody>
      </p:sp>
      <p:sp>
        <p:nvSpPr>
          <p:cNvPr id="24579" name="Rectangle 6"/>
          <p:cNvSpPr>
            <a:spLocks noChangeArrowheads="1"/>
          </p:cNvSpPr>
          <p:nvPr/>
        </p:nvSpPr>
        <p:spPr bwMode="auto">
          <a:xfrm>
            <a:off x="771525" y="163513"/>
            <a:ext cx="7961313" cy="455612"/>
          </a:xfrm>
          <a:prstGeom prst="rect">
            <a:avLst/>
          </a:prstGeom>
          <a:noFill/>
          <a:ln w="9525">
            <a:noFill/>
            <a:miter lim="800000"/>
            <a:headEnd/>
            <a:tailEnd/>
          </a:ln>
        </p:spPr>
        <p:txBody>
          <a:bodyPr anchor="ctr"/>
          <a:lstStyle/>
          <a:p>
            <a:pPr eaLnBrk="0" hangingPunct="0"/>
            <a:r>
              <a:rPr lang="es-ES" sz="2800" i="0">
                <a:solidFill>
                  <a:srgbClr val="921A50"/>
                </a:solidFill>
                <a:latin typeface="Georgia" pitchFamily="18" charset="0"/>
              </a:rPr>
              <a:t>Participación de los Estados e Industria</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4 Marcador de número de diapositiva"/>
          <p:cNvSpPr>
            <a:spLocks noGrp="1"/>
          </p:cNvSpPr>
          <p:nvPr>
            <p:ph type="sldNum" sz="quarter" idx="10"/>
          </p:nvPr>
        </p:nvSpPr>
        <p:spPr>
          <a:noFill/>
        </p:spPr>
        <p:txBody>
          <a:bodyPr/>
          <a:lstStyle/>
          <a:p>
            <a:fld id="{0BE64DD9-EFE5-4A36-90FC-0A7C2FC60D56}" type="slidenum">
              <a:rPr lang="en-US" smtClean="0">
                <a:cs typeface="Arial" charset="0"/>
              </a:rPr>
              <a:pPr/>
              <a:t>16</a:t>
            </a:fld>
            <a:endParaRPr lang="en-US" smtClean="0">
              <a:latin typeface="Times New Roman" pitchFamily="18" charset="0"/>
              <a:cs typeface="Arial" charset="0"/>
            </a:endParaRPr>
          </a:p>
        </p:txBody>
      </p:sp>
      <p:pic>
        <p:nvPicPr>
          <p:cNvPr id="25602" name="Picture 2"/>
          <p:cNvPicPr>
            <a:picLocks noChangeAspect="1" noChangeArrowheads="1"/>
          </p:cNvPicPr>
          <p:nvPr/>
        </p:nvPicPr>
        <p:blipFill>
          <a:blip r:embed="rId2"/>
          <a:srcRect/>
          <a:stretch>
            <a:fillRect/>
          </a:stretch>
        </p:blipFill>
        <p:spPr bwMode="auto">
          <a:xfrm>
            <a:off x="1403350" y="836613"/>
            <a:ext cx="6121400" cy="5545137"/>
          </a:xfrm>
          <a:prstGeom prst="rect">
            <a:avLst/>
          </a:prstGeom>
          <a:noFill/>
          <a:ln w="9525">
            <a:noFill/>
            <a:miter lim="800000"/>
            <a:headEnd/>
            <a:tailEnd/>
          </a:ln>
        </p:spPr>
      </p:pic>
      <p:sp>
        <p:nvSpPr>
          <p:cNvPr id="25603" name="Rectangle 6"/>
          <p:cNvSpPr>
            <a:spLocks noChangeArrowheads="1"/>
          </p:cNvSpPr>
          <p:nvPr/>
        </p:nvSpPr>
        <p:spPr bwMode="auto">
          <a:xfrm>
            <a:off x="771525" y="163513"/>
            <a:ext cx="7961313" cy="455612"/>
          </a:xfrm>
          <a:prstGeom prst="rect">
            <a:avLst/>
          </a:prstGeom>
          <a:noFill/>
          <a:ln w="9525">
            <a:noFill/>
            <a:miter lim="800000"/>
            <a:headEnd/>
            <a:tailEnd/>
          </a:ln>
        </p:spPr>
        <p:txBody>
          <a:bodyPr anchor="ctr"/>
          <a:lstStyle/>
          <a:p>
            <a:pPr eaLnBrk="0" hangingPunct="0"/>
            <a:r>
              <a:rPr lang="es-ES" sz="3200" i="0">
                <a:solidFill>
                  <a:srgbClr val="921A50"/>
                </a:solidFill>
                <a:latin typeface="Georgia" pitchFamily="18" charset="0"/>
              </a:rPr>
              <a:t>Presupuesto Total</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4 Marcador de número de diapositiva"/>
          <p:cNvSpPr>
            <a:spLocks noGrp="1"/>
          </p:cNvSpPr>
          <p:nvPr>
            <p:ph type="sldNum" sz="quarter" idx="10"/>
          </p:nvPr>
        </p:nvSpPr>
        <p:spPr>
          <a:noFill/>
        </p:spPr>
        <p:txBody>
          <a:bodyPr/>
          <a:lstStyle/>
          <a:p>
            <a:fld id="{12547444-433C-48E4-8538-DF102AF7DB8A}" type="slidenum">
              <a:rPr lang="en-US" smtClean="0">
                <a:cs typeface="Arial" charset="0"/>
              </a:rPr>
              <a:pPr/>
              <a:t>17</a:t>
            </a:fld>
            <a:endParaRPr lang="en-US" smtClean="0">
              <a:latin typeface="Times New Roman" pitchFamily="18" charset="0"/>
              <a:cs typeface="Arial" charset="0"/>
            </a:endParaRPr>
          </a:p>
        </p:txBody>
      </p:sp>
      <p:sp>
        <p:nvSpPr>
          <p:cNvPr id="26626" name="1 Subtítulo"/>
          <p:cNvSpPr>
            <a:spLocks noGrp="1"/>
          </p:cNvSpPr>
          <p:nvPr>
            <p:ph type="subTitle" idx="4294967295"/>
          </p:nvPr>
        </p:nvSpPr>
        <p:spPr>
          <a:xfrm>
            <a:off x="1735138" y="2544763"/>
            <a:ext cx="5829300" cy="1606550"/>
          </a:xfrm>
        </p:spPr>
        <p:txBody>
          <a:bodyPr/>
          <a:lstStyle/>
          <a:p>
            <a:pPr marL="0" indent="0" algn="ctr">
              <a:buFontTx/>
              <a:buNone/>
            </a:pPr>
            <a:endParaRPr lang="es-ES" sz="1800" b="1" smtClean="0">
              <a:solidFill>
                <a:schemeClr val="tx2"/>
              </a:solidFill>
              <a:latin typeface="Trebuchet MS" pitchFamily="34" charset="0"/>
            </a:endParaRPr>
          </a:p>
        </p:txBody>
      </p:sp>
      <p:sp>
        <p:nvSpPr>
          <p:cNvPr id="26627" name="2 Título"/>
          <p:cNvSpPr>
            <a:spLocks noGrp="1"/>
          </p:cNvSpPr>
          <p:nvPr>
            <p:ph type="ctrTitle" idx="4294967295"/>
          </p:nvPr>
        </p:nvSpPr>
        <p:spPr>
          <a:xfrm>
            <a:off x="658813" y="863600"/>
            <a:ext cx="7799387" cy="1270000"/>
          </a:xfrm>
        </p:spPr>
        <p:txBody>
          <a:bodyPr anchor="b"/>
          <a:lstStyle/>
          <a:p>
            <a:pPr algn="ctr"/>
            <a:r>
              <a:rPr lang="es-ES" sz="4400" b="0" smtClean="0">
                <a:solidFill>
                  <a:srgbClr val="911A50"/>
                </a:solidFill>
                <a:latin typeface="Georgia" pitchFamily="18" charset="0"/>
              </a:rPr>
              <a:t>Convocatorias y evaluación</a:t>
            </a:r>
          </a:p>
        </p:txBody>
      </p:sp>
      <p:sp>
        <p:nvSpPr>
          <p:cNvPr id="26628" name="Text Box 5"/>
          <p:cNvSpPr txBox="1">
            <a:spLocks noChangeArrowheads="1"/>
          </p:cNvSpPr>
          <p:nvPr/>
        </p:nvSpPr>
        <p:spPr bwMode="auto">
          <a:xfrm>
            <a:off x="482600" y="195263"/>
            <a:ext cx="5956300" cy="579437"/>
          </a:xfrm>
          <a:prstGeom prst="rect">
            <a:avLst/>
          </a:prstGeom>
          <a:noFill/>
          <a:ln w="9525">
            <a:noFill/>
            <a:miter lim="800000"/>
            <a:headEnd/>
            <a:tailEnd/>
          </a:ln>
        </p:spPr>
        <p:txBody>
          <a:bodyPr>
            <a:spAutoFit/>
          </a:bodyPr>
          <a:lstStyle/>
          <a:p>
            <a:pPr>
              <a:spcBef>
                <a:spcPct val="50000"/>
              </a:spcBef>
            </a:pPr>
            <a:r>
              <a:rPr lang="es-ES" sz="3200" i="0">
                <a:solidFill>
                  <a:srgbClr val="921A50"/>
                </a:solidFill>
                <a:latin typeface="Georgia" pitchFamily="18" charset="0"/>
              </a:rPr>
              <a:t>Horizonte 2020</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4 Marcador de número de diapositiva"/>
          <p:cNvSpPr>
            <a:spLocks noGrp="1"/>
          </p:cNvSpPr>
          <p:nvPr>
            <p:ph type="sldNum" sz="quarter" idx="10"/>
          </p:nvPr>
        </p:nvSpPr>
        <p:spPr>
          <a:noFill/>
        </p:spPr>
        <p:txBody>
          <a:bodyPr/>
          <a:lstStyle/>
          <a:p>
            <a:fld id="{9E128AE6-0F4D-451F-8EA1-0B63132B8634}" type="slidenum">
              <a:rPr lang="en-US" smtClean="0">
                <a:cs typeface="Arial" charset="0"/>
              </a:rPr>
              <a:pPr/>
              <a:t>18</a:t>
            </a:fld>
            <a:endParaRPr lang="en-US" smtClean="0">
              <a:latin typeface="Times New Roman" pitchFamily="18" charset="0"/>
              <a:cs typeface="Arial" charset="0"/>
            </a:endParaRPr>
          </a:p>
        </p:txBody>
      </p:sp>
      <p:sp>
        <p:nvSpPr>
          <p:cNvPr id="27650" name="1 Título"/>
          <p:cNvSpPr>
            <a:spLocks noGrp="1"/>
          </p:cNvSpPr>
          <p:nvPr>
            <p:ph type="title" idx="4294967295"/>
          </p:nvPr>
        </p:nvSpPr>
        <p:spPr/>
        <p:txBody>
          <a:bodyPr anchor="b"/>
          <a:lstStyle/>
          <a:p>
            <a:r>
              <a:rPr lang="es-ES" sz="3200" smtClean="0">
                <a:latin typeface="Georgia" pitchFamily="18" charset="0"/>
              </a:rPr>
              <a:t>Convocatorias</a:t>
            </a:r>
          </a:p>
        </p:txBody>
      </p:sp>
      <p:sp>
        <p:nvSpPr>
          <p:cNvPr id="27651" name="2 Marcador de fecha"/>
          <p:cNvSpPr txBox="1">
            <a:spLocks noGrp="1"/>
          </p:cNvSpPr>
          <p:nvPr/>
        </p:nvSpPr>
        <p:spPr bwMode="auto">
          <a:xfrm>
            <a:off x="5940425" y="6381750"/>
            <a:ext cx="3044825" cy="336550"/>
          </a:xfrm>
          <a:prstGeom prst="rect">
            <a:avLst/>
          </a:prstGeom>
          <a:noFill/>
          <a:ln w="9525">
            <a:noFill/>
            <a:miter lim="800000"/>
            <a:headEnd/>
            <a:tailEnd/>
          </a:ln>
        </p:spPr>
        <p:txBody>
          <a:bodyPr/>
          <a:lstStyle/>
          <a:p>
            <a:pPr algn="r"/>
            <a:r>
              <a:rPr lang="es-ES" sz="1600" b="0" i="0">
                <a:solidFill>
                  <a:srgbClr val="FFFFFF"/>
                </a:solidFill>
                <a:latin typeface="Georgia" pitchFamily="18" charset="0"/>
              </a:rPr>
              <a:t>www.EShorizonte2020.es</a:t>
            </a:r>
          </a:p>
        </p:txBody>
      </p:sp>
      <p:sp>
        <p:nvSpPr>
          <p:cNvPr id="5" name="4 Marcador de contenido"/>
          <p:cNvSpPr>
            <a:spLocks noGrp="1"/>
          </p:cNvSpPr>
          <p:nvPr>
            <p:ph sz="quarter" idx="4294967295"/>
          </p:nvPr>
        </p:nvSpPr>
        <p:spPr>
          <a:xfrm>
            <a:off x="628650" y="968375"/>
            <a:ext cx="7772400" cy="4870450"/>
          </a:xfrm>
        </p:spPr>
        <p:txBody>
          <a:bodyPr>
            <a:normAutofit lnSpcReduction="10000"/>
          </a:bodyPr>
          <a:lstStyle/>
          <a:p>
            <a:pPr marL="273050" indent="-273050">
              <a:defRPr/>
            </a:pPr>
            <a:r>
              <a:rPr lang="es-ES" sz="2800" smtClean="0">
                <a:latin typeface="Georgia" pitchFamily="18" charset="0"/>
              </a:rPr>
              <a:t>Un Programa de Trabajo (todas las áreas)           </a:t>
            </a:r>
          </a:p>
          <a:p>
            <a:pPr marL="547688" lvl="1" indent="-273050">
              <a:defRPr/>
            </a:pPr>
            <a:r>
              <a:rPr lang="es-ES" sz="2800" smtClean="0">
                <a:solidFill>
                  <a:schemeClr val="accent2"/>
                </a:solidFill>
                <a:latin typeface="Georgia" pitchFamily="18" charset="0"/>
              </a:rPr>
              <a:t>Programas diferenciados para Euratom y ERC</a:t>
            </a:r>
          </a:p>
          <a:p>
            <a:pPr marL="547688" lvl="1" indent="-273050">
              <a:defRPr/>
            </a:pPr>
            <a:r>
              <a:rPr lang="es-ES" sz="2800" smtClean="0">
                <a:solidFill>
                  <a:schemeClr val="accent2"/>
                </a:solidFill>
                <a:latin typeface="Georgia" pitchFamily="18" charset="0"/>
              </a:rPr>
              <a:t>Dos años de duración (primeros 2014-2015)</a:t>
            </a:r>
          </a:p>
          <a:p>
            <a:pPr marL="273050" indent="-273050">
              <a:defRPr/>
            </a:pPr>
            <a:r>
              <a:rPr lang="es-ES" sz="2800" smtClean="0">
                <a:latin typeface="Georgia" pitchFamily="18" charset="0"/>
              </a:rPr>
              <a:t>Menos convocatorias que en el 7PM</a:t>
            </a:r>
          </a:p>
          <a:p>
            <a:pPr marL="273050" indent="-273050">
              <a:defRPr/>
            </a:pPr>
            <a:r>
              <a:rPr lang="es-ES" sz="2800" smtClean="0">
                <a:latin typeface="Georgia" pitchFamily="18" charset="0"/>
              </a:rPr>
              <a:t>Líneas (</a:t>
            </a:r>
            <a:r>
              <a:rPr lang="es-ES" sz="2800" i="1" smtClean="0">
                <a:latin typeface="Georgia" pitchFamily="18" charset="0"/>
              </a:rPr>
              <a:t>topics</a:t>
            </a:r>
            <a:r>
              <a:rPr lang="es-ES" sz="2800" smtClean="0">
                <a:latin typeface="Georgia" pitchFamily="18" charset="0"/>
              </a:rPr>
              <a:t>) más amplias y en menor número </a:t>
            </a:r>
          </a:p>
          <a:p>
            <a:pPr marL="273050" indent="-273050">
              <a:defRPr/>
            </a:pPr>
            <a:r>
              <a:rPr lang="es-ES" sz="2800" smtClean="0">
                <a:latin typeface="Georgia" pitchFamily="18" charset="0"/>
              </a:rPr>
              <a:t>Énfasis en el </a:t>
            </a:r>
            <a:r>
              <a:rPr lang="es-ES" sz="2800" b="1" smtClean="0">
                <a:solidFill>
                  <a:srgbClr val="4E7ADC"/>
                </a:solidFill>
                <a:latin typeface="Georgia" pitchFamily="18" charset="0"/>
              </a:rPr>
              <a:t>impacto</a:t>
            </a:r>
          </a:p>
          <a:p>
            <a:pPr marL="273050" indent="-273050">
              <a:defRPr/>
            </a:pPr>
            <a:r>
              <a:rPr lang="es-ES" sz="2800" smtClean="0">
                <a:latin typeface="Georgia" pitchFamily="18" charset="0"/>
              </a:rPr>
              <a:t>Temáticas horizontales en todos los programas de trabajo </a:t>
            </a:r>
          </a:p>
        </p:txBody>
      </p:sp>
      <p:sp>
        <p:nvSpPr>
          <p:cNvPr id="6" name="CuadroTexto 5"/>
          <p:cNvSpPr txBox="1"/>
          <p:nvPr/>
        </p:nvSpPr>
        <p:spPr>
          <a:xfrm>
            <a:off x="3479800" y="5657850"/>
            <a:ext cx="4967288" cy="1200150"/>
          </a:xfrm>
          <a:prstGeom prst="borderCallout1">
            <a:avLst>
              <a:gd name="adj1" fmla="val -19296"/>
              <a:gd name="adj2" fmla="val -36784"/>
              <a:gd name="adj3" fmla="val 41772"/>
              <a:gd name="adj4" fmla="val -5106"/>
            </a:avLst>
          </a:prstGeom>
          <a:ln/>
        </p:spPr>
        <p:style>
          <a:lnRef idx="2">
            <a:schemeClr val="accent3"/>
          </a:lnRef>
          <a:fillRef idx="1">
            <a:schemeClr val="lt1"/>
          </a:fillRef>
          <a:effectRef idx="0">
            <a:schemeClr val="accent3"/>
          </a:effectRef>
          <a:fontRef idx="minor">
            <a:schemeClr val="dk1"/>
          </a:fontRef>
        </p:style>
        <p:txBody>
          <a:bodyPr>
            <a:spAutoFit/>
          </a:bodyPr>
          <a:lstStyle/>
          <a:p>
            <a:pPr>
              <a:defRPr/>
            </a:pPr>
            <a:r>
              <a:rPr lang="es-ES" sz="1800" b="0" i="0">
                <a:solidFill>
                  <a:srgbClr val="000000"/>
                </a:solidFill>
                <a:latin typeface="Georgia" pitchFamily="18" charset="0"/>
                <a:cs typeface="Arial" pitchFamily="34" charset="0"/>
              </a:rPr>
              <a:t>Cooperación Internacional, Ciencias Sociales y Humanidades, Investigación e Innovación responsable, Cambio climático y desarrollo sostenible…</a:t>
            </a:r>
          </a:p>
        </p:txBody>
      </p:sp>
      <p:sp>
        <p:nvSpPr>
          <p:cNvPr id="7" name="Llamada rectangular redondeada 6"/>
          <p:cNvSpPr>
            <a:spLocks noChangeArrowheads="1"/>
          </p:cNvSpPr>
          <p:nvPr/>
        </p:nvSpPr>
        <p:spPr bwMode="auto">
          <a:xfrm>
            <a:off x="7435850" y="619125"/>
            <a:ext cx="1708150" cy="614363"/>
          </a:xfrm>
          <a:prstGeom prst="wedgeRoundRectCallout">
            <a:avLst>
              <a:gd name="adj1" fmla="val 21653"/>
              <a:gd name="adj2" fmla="val 377648"/>
              <a:gd name="adj3" fmla="val 16667"/>
            </a:avLst>
          </a:prstGeom>
          <a:solidFill>
            <a:schemeClr val="accent2"/>
          </a:solidFill>
          <a:ln w="11429" algn="ctr">
            <a:solidFill>
              <a:srgbClr val="BC6F00"/>
            </a:solidFill>
            <a:prstDash val="sysDash"/>
            <a:miter lim="800000"/>
            <a:headEnd/>
            <a:tailEnd/>
          </a:ln>
        </p:spPr>
        <p:txBody>
          <a:bodyPr anchor="ctr"/>
          <a:lstStyle/>
          <a:p>
            <a:pPr algn="ctr" fontAlgn="auto">
              <a:spcBef>
                <a:spcPts val="0"/>
              </a:spcBef>
              <a:spcAft>
                <a:spcPts val="0"/>
              </a:spcAft>
              <a:defRPr/>
            </a:pPr>
            <a:r>
              <a:rPr lang="es-ES" sz="2000" b="0" i="0" dirty="0">
                <a:solidFill>
                  <a:schemeClr val="lt1"/>
                </a:solidFill>
                <a:latin typeface="+mn-lt"/>
                <a:cs typeface="+mn-cs"/>
              </a:rPr>
              <a:t>11/12/2013</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6" presetClass="emph" presetSubtype="0" fill="hold" grpId="1" nodeType="withEffect">
                                  <p:stCondLst>
                                    <p:cond delay="0"/>
                                  </p:stCondLst>
                                  <p:childTnLst>
                                    <p:animScale>
                                      <p:cBhvr>
                                        <p:cTn id="14"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4 Marcador de número de diapositiva"/>
          <p:cNvSpPr>
            <a:spLocks noGrp="1"/>
          </p:cNvSpPr>
          <p:nvPr>
            <p:ph type="sldNum" sz="quarter" idx="10"/>
          </p:nvPr>
        </p:nvSpPr>
        <p:spPr>
          <a:noFill/>
        </p:spPr>
        <p:txBody>
          <a:bodyPr/>
          <a:lstStyle/>
          <a:p>
            <a:fld id="{4CF99764-8BCC-454A-B366-CF234F93A07F}" type="slidenum">
              <a:rPr lang="en-US" smtClean="0">
                <a:cs typeface="Arial" charset="0"/>
              </a:rPr>
              <a:pPr/>
              <a:t>19</a:t>
            </a:fld>
            <a:endParaRPr lang="en-US" smtClean="0">
              <a:latin typeface="Times New Roman" pitchFamily="18" charset="0"/>
              <a:cs typeface="Arial" charset="0"/>
            </a:endParaRPr>
          </a:p>
        </p:txBody>
      </p:sp>
      <p:sp>
        <p:nvSpPr>
          <p:cNvPr id="28674" name="Título 1"/>
          <p:cNvSpPr>
            <a:spLocks noGrp="1"/>
          </p:cNvSpPr>
          <p:nvPr>
            <p:ph type="title" idx="4294967295"/>
          </p:nvPr>
        </p:nvSpPr>
        <p:spPr>
          <a:xfrm>
            <a:off x="890588" y="163513"/>
            <a:ext cx="7961312" cy="455612"/>
          </a:xfrm>
        </p:spPr>
        <p:txBody>
          <a:bodyPr anchor="b"/>
          <a:lstStyle/>
          <a:p>
            <a:r>
              <a:rPr lang="es-ES" sz="3200" smtClean="0">
                <a:latin typeface="Georgia" pitchFamily="18" charset="0"/>
              </a:rPr>
              <a:t>Estructura topics</a:t>
            </a:r>
          </a:p>
        </p:txBody>
      </p:sp>
      <p:sp>
        <p:nvSpPr>
          <p:cNvPr id="28675" name="Marcador de fecha 2"/>
          <p:cNvSpPr txBox="1">
            <a:spLocks noGrp="1"/>
          </p:cNvSpPr>
          <p:nvPr/>
        </p:nvSpPr>
        <p:spPr bwMode="auto">
          <a:xfrm>
            <a:off x="5940425" y="6381750"/>
            <a:ext cx="3044825" cy="336550"/>
          </a:xfrm>
          <a:prstGeom prst="rect">
            <a:avLst/>
          </a:prstGeom>
          <a:noFill/>
          <a:ln w="9525">
            <a:noFill/>
            <a:miter lim="800000"/>
            <a:headEnd/>
            <a:tailEnd/>
          </a:ln>
        </p:spPr>
        <p:txBody>
          <a:bodyPr/>
          <a:lstStyle/>
          <a:p>
            <a:pPr algn="r"/>
            <a:r>
              <a:rPr lang="es-ES" sz="1600" b="0" i="0">
                <a:solidFill>
                  <a:srgbClr val="FFFFFF"/>
                </a:solidFill>
                <a:latin typeface="Georgia" pitchFamily="18" charset="0"/>
              </a:rPr>
              <a:t>www.eshorizonte2020.es</a:t>
            </a:r>
          </a:p>
        </p:txBody>
      </p:sp>
      <p:graphicFrame>
        <p:nvGraphicFramePr>
          <p:cNvPr id="7" name="Marcador de contenido 6"/>
          <p:cNvGraphicFramePr>
            <a:graphicFrameLocks noGrp="1"/>
          </p:cNvGraphicFramePr>
          <p:nvPr>
            <p:ph sz="quarter" idx="4294967295"/>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4 Marcador de número de diapositiva"/>
          <p:cNvSpPr>
            <a:spLocks noGrp="1"/>
          </p:cNvSpPr>
          <p:nvPr>
            <p:ph type="sldNum" sz="quarter" idx="10"/>
          </p:nvPr>
        </p:nvSpPr>
        <p:spPr>
          <a:noFill/>
        </p:spPr>
        <p:txBody>
          <a:bodyPr/>
          <a:lstStyle/>
          <a:p>
            <a:fld id="{FA188FB2-9105-4AC3-96EB-35D2008C51F0}" type="slidenum">
              <a:rPr lang="en-US" smtClean="0">
                <a:cs typeface="Arial" charset="0"/>
              </a:rPr>
              <a:pPr/>
              <a:t>2</a:t>
            </a:fld>
            <a:endParaRPr lang="en-US" smtClean="0">
              <a:latin typeface="Times New Roman" pitchFamily="18" charset="0"/>
              <a:cs typeface="Arial" charset="0"/>
            </a:endParaRPr>
          </a:p>
        </p:txBody>
      </p:sp>
      <p:sp>
        <p:nvSpPr>
          <p:cNvPr id="8194" name="Rectangle 2"/>
          <p:cNvSpPr>
            <a:spLocks noGrp="1" noChangeArrowheads="1"/>
          </p:cNvSpPr>
          <p:nvPr>
            <p:ph type="title" idx="4294967295"/>
          </p:nvPr>
        </p:nvSpPr>
        <p:spPr/>
        <p:txBody>
          <a:bodyPr/>
          <a:lstStyle/>
          <a:p>
            <a:r>
              <a:rPr lang="es-ES" sz="3200" smtClean="0">
                <a:latin typeface="Georgia" pitchFamily="18" charset="0"/>
              </a:rPr>
              <a:t>Índice</a:t>
            </a:r>
          </a:p>
        </p:txBody>
      </p:sp>
      <p:sp>
        <p:nvSpPr>
          <p:cNvPr id="8195" name="4 Marcador de contenido"/>
          <p:cNvSpPr>
            <a:spLocks noGrp="1"/>
          </p:cNvSpPr>
          <p:nvPr>
            <p:ph type="body" idx="4294967295"/>
          </p:nvPr>
        </p:nvSpPr>
        <p:spPr>
          <a:xfrm>
            <a:off x="769938" y="1081088"/>
            <a:ext cx="7810500" cy="5092700"/>
          </a:xfrm>
        </p:spPr>
        <p:txBody>
          <a:bodyPr/>
          <a:lstStyle/>
          <a:p>
            <a:pPr marL="273050" indent="-273050">
              <a:lnSpc>
                <a:spcPct val="90000"/>
              </a:lnSpc>
            </a:pPr>
            <a:r>
              <a:rPr lang="es-ES" sz="2800" smtClean="0">
                <a:latin typeface="Georgia" pitchFamily="18" charset="0"/>
              </a:rPr>
              <a:t>Introducción</a:t>
            </a:r>
          </a:p>
          <a:p>
            <a:pPr marL="273050" indent="-273050">
              <a:lnSpc>
                <a:spcPct val="90000"/>
              </a:lnSpc>
            </a:pPr>
            <a:r>
              <a:rPr lang="es-ES" sz="2800" smtClean="0">
                <a:latin typeface="Georgia" pitchFamily="18" charset="0"/>
              </a:rPr>
              <a:t>Estructura y presupuesto</a:t>
            </a:r>
          </a:p>
          <a:p>
            <a:pPr marL="273050" indent="-273050">
              <a:lnSpc>
                <a:spcPct val="90000"/>
              </a:lnSpc>
            </a:pPr>
            <a:r>
              <a:rPr lang="es-ES" sz="2800" smtClean="0">
                <a:latin typeface="Georgia" pitchFamily="18" charset="0"/>
              </a:rPr>
              <a:t>Implementación: Convocatorias y evaluación</a:t>
            </a:r>
          </a:p>
          <a:p>
            <a:pPr marL="273050" indent="-273050">
              <a:lnSpc>
                <a:spcPct val="90000"/>
              </a:lnSpc>
            </a:pPr>
            <a:r>
              <a:rPr lang="es-ES" sz="2800" smtClean="0">
                <a:latin typeface="Georgia" pitchFamily="18" charset="0"/>
              </a:rPr>
              <a:t>Nuevas Reglas Financiación a proyectos</a:t>
            </a:r>
          </a:p>
          <a:p>
            <a:pPr marL="273050" indent="-273050">
              <a:lnSpc>
                <a:spcPct val="90000"/>
              </a:lnSpc>
            </a:pPr>
            <a:r>
              <a:rPr lang="es-ES" sz="2800" smtClean="0">
                <a:solidFill>
                  <a:schemeClr val="tx1"/>
                </a:solidFill>
                <a:latin typeface="Georgia" pitchFamily="18" charset="0"/>
              </a:rPr>
              <a:t>Nuevo enfoque para las Pymes</a:t>
            </a:r>
            <a:r>
              <a:rPr lang="es-ES" sz="2800" smtClean="0">
                <a:latin typeface="Georgia" pitchFamily="18" charset="0"/>
              </a:rPr>
              <a:t> en H2020</a:t>
            </a:r>
          </a:p>
          <a:p>
            <a:pPr marL="273050" indent="-273050">
              <a:lnSpc>
                <a:spcPct val="90000"/>
              </a:lnSpc>
            </a:pPr>
            <a:r>
              <a:rPr lang="es-ES" sz="2800" smtClean="0">
                <a:latin typeface="Georgia" pitchFamily="18" charset="0"/>
              </a:rPr>
              <a:t>Caso particular: Instrumento Pyme</a:t>
            </a:r>
          </a:p>
          <a:p>
            <a:pPr marL="273050" indent="-273050">
              <a:lnSpc>
                <a:spcPct val="90000"/>
              </a:lnSpc>
            </a:pPr>
            <a:r>
              <a:rPr lang="es-ES" sz="2800" smtClean="0">
                <a:latin typeface="Georgia" pitchFamily="18" charset="0"/>
              </a:rPr>
              <a:t>Programa Eurostars 2</a:t>
            </a:r>
          </a:p>
          <a:p>
            <a:pPr marL="273050" indent="-273050">
              <a:lnSpc>
                <a:spcPct val="90000"/>
              </a:lnSpc>
            </a:pPr>
            <a:r>
              <a:rPr lang="es-ES" sz="2800" smtClean="0">
                <a:latin typeface="Georgia" pitchFamily="18" charset="0"/>
              </a:rPr>
              <a:t>Cosme &amp; Instrumentos financieros</a:t>
            </a:r>
          </a:p>
          <a:p>
            <a:pPr marL="273050" indent="-273050">
              <a:lnSpc>
                <a:spcPct val="90000"/>
              </a:lnSpc>
            </a:pPr>
            <a:r>
              <a:rPr lang="es-ES" sz="2800" smtClean="0">
                <a:latin typeface="Georgia" pitchFamily="18" charset="0"/>
              </a:rPr>
              <a:t>Próximos pasos a partir de 11.12.2013</a:t>
            </a:r>
          </a:p>
          <a:p>
            <a:pPr marL="273050" indent="-273050">
              <a:lnSpc>
                <a:spcPct val="90000"/>
              </a:lnSpc>
            </a:pPr>
            <a:r>
              <a:rPr lang="es-ES" sz="2800" smtClean="0">
                <a:latin typeface="Georgia" pitchFamily="18" charset="0"/>
              </a:rPr>
              <a:t>Horizonte 2020 en España: Herramientas de apoyo</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4 Marcador de número de diapositiva"/>
          <p:cNvSpPr>
            <a:spLocks noGrp="1"/>
          </p:cNvSpPr>
          <p:nvPr>
            <p:ph type="sldNum" sz="quarter" idx="10"/>
          </p:nvPr>
        </p:nvSpPr>
        <p:spPr>
          <a:noFill/>
        </p:spPr>
        <p:txBody>
          <a:bodyPr/>
          <a:lstStyle/>
          <a:p>
            <a:fld id="{74523608-2D0F-48FD-9976-D644614A70DF}" type="slidenum">
              <a:rPr lang="en-US" smtClean="0">
                <a:cs typeface="Arial" charset="0"/>
              </a:rPr>
              <a:pPr/>
              <a:t>20</a:t>
            </a:fld>
            <a:endParaRPr lang="en-US" smtClean="0">
              <a:latin typeface="Times New Roman" pitchFamily="18" charset="0"/>
              <a:cs typeface="Arial" charset="0"/>
            </a:endParaRPr>
          </a:p>
        </p:txBody>
      </p:sp>
      <p:pic>
        <p:nvPicPr>
          <p:cNvPr id="29698" name="Picture 2" descr="\\LAPVWSENPFS01\senm\Growing Business\Innovation R&amp;D\EUROINFO\COMMON Services\H2020\Horizon 2020 Draft - docs work programmes\Health\HDCWtopics.png"/>
          <p:cNvPicPr>
            <a:picLocks noChangeAspect="1" noChangeArrowheads="1"/>
          </p:cNvPicPr>
          <p:nvPr/>
        </p:nvPicPr>
        <p:blipFill>
          <a:blip r:embed="rId2"/>
          <a:srcRect/>
          <a:stretch>
            <a:fillRect/>
          </a:stretch>
        </p:blipFill>
        <p:spPr bwMode="auto">
          <a:xfrm>
            <a:off x="900113" y="260350"/>
            <a:ext cx="7659687" cy="59356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4 Marcador de número de diapositiva"/>
          <p:cNvSpPr>
            <a:spLocks noGrp="1"/>
          </p:cNvSpPr>
          <p:nvPr>
            <p:ph type="sldNum" sz="quarter" idx="10"/>
          </p:nvPr>
        </p:nvSpPr>
        <p:spPr>
          <a:noFill/>
        </p:spPr>
        <p:txBody>
          <a:bodyPr/>
          <a:lstStyle/>
          <a:p>
            <a:fld id="{264C0C0A-3629-4815-924D-0E2144749FA0}" type="slidenum">
              <a:rPr lang="en-US" smtClean="0">
                <a:cs typeface="Arial" charset="0"/>
              </a:rPr>
              <a:pPr/>
              <a:t>21</a:t>
            </a:fld>
            <a:endParaRPr lang="en-US" smtClean="0">
              <a:latin typeface="Times New Roman" pitchFamily="18" charset="0"/>
              <a:cs typeface="Arial" charset="0"/>
            </a:endParaRPr>
          </a:p>
        </p:txBody>
      </p:sp>
      <p:sp>
        <p:nvSpPr>
          <p:cNvPr id="30722" name="Título 1"/>
          <p:cNvSpPr>
            <a:spLocks noGrp="1"/>
          </p:cNvSpPr>
          <p:nvPr>
            <p:ph type="title" idx="4294967295"/>
          </p:nvPr>
        </p:nvSpPr>
        <p:spPr/>
        <p:txBody>
          <a:bodyPr anchor="b"/>
          <a:lstStyle/>
          <a:p>
            <a:r>
              <a:rPr lang="es-ES" sz="3200" smtClean="0">
                <a:latin typeface="Georgia" pitchFamily="18" charset="0"/>
              </a:rPr>
              <a:t>Criterios de evaluación (1)</a:t>
            </a:r>
          </a:p>
        </p:txBody>
      </p:sp>
      <p:sp>
        <p:nvSpPr>
          <p:cNvPr id="30723" name="Marcador de fecha 2"/>
          <p:cNvSpPr txBox="1">
            <a:spLocks noGrp="1"/>
          </p:cNvSpPr>
          <p:nvPr/>
        </p:nvSpPr>
        <p:spPr bwMode="auto">
          <a:xfrm>
            <a:off x="5940425" y="6381750"/>
            <a:ext cx="3044825" cy="336550"/>
          </a:xfrm>
          <a:prstGeom prst="rect">
            <a:avLst/>
          </a:prstGeom>
          <a:noFill/>
          <a:ln w="9525">
            <a:noFill/>
            <a:miter lim="800000"/>
            <a:headEnd/>
            <a:tailEnd/>
          </a:ln>
        </p:spPr>
        <p:txBody>
          <a:bodyPr/>
          <a:lstStyle/>
          <a:p>
            <a:pPr algn="r"/>
            <a:r>
              <a:rPr lang="es-ES" sz="1600" b="0" i="0">
                <a:solidFill>
                  <a:srgbClr val="FFFFFF"/>
                </a:solidFill>
                <a:latin typeface="Georgia" pitchFamily="18" charset="0"/>
              </a:rPr>
              <a:t>www.EShorizonte2020.es</a:t>
            </a:r>
          </a:p>
        </p:txBody>
      </p:sp>
      <p:graphicFrame>
        <p:nvGraphicFramePr>
          <p:cNvPr id="6" name="Marcador de contenido 5"/>
          <p:cNvGraphicFramePr>
            <a:graphicFrameLocks noGrp="1"/>
          </p:cNvGraphicFramePr>
          <p:nvPr>
            <p:ph sz="quarter" idx="4294967295"/>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Marcador de número de diapositiva"/>
          <p:cNvSpPr>
            <a:spLocks noGrp="1"/>
          </p:cNvSpPr>
          <p:nvPr>
            <p:ph type="sldNum" sz="quarter" idx="10"/>
          </p:nvPr>
        </p:nvSpPr>
        <p:spPr>
          <a:noFill/>
        </p:spPr>
        <p:txBody>
          <a:bodyPr/>
          <a:lstStyle/>
          <a:p>
            <a:fld id="{2ECAB1C7-9DED-4FB7-B70E-25497BBBBF99}" type="slidenum">
              <a:rPr lang="en-US" smtClean="0">
                <a:cs typeface="Arial" charset="0"/>
              </a:rPr>
              <a:pPr/>
              <a:t>22</a:t>
            </a:fld>
            <a:endParaRPr lang="en-US" smtClean="0">
              <a:latin typeface="Times New Roman" pitchFamily="18" charset="0"/>
              <a:cs typeface="Arial" charset="0"/>
            </a:endParaRPr>
          </a:p>
        </p:txBody>
      </p:sp>
      <p:sp>
        <p:nvSpPr>
          <p:cNvPr id="31746" name="Título 1"/>
          <p:cNvSpPr>
            <a:spLocks noGrp="1"/>
          </p:cNvSpPr>
          <p:nvPr>
            <p:ph type="title" idx="4294967295"/>
          </p:nvPr>
        </p:nvSpPr>
        <p:spPr/>
        <p:txBody>
          <a:bodyPr anchor="b"/>
          <a:lstStyle/>
          <a:p>
            <a:r>
              <a:rPr lang="es-ES" sz="3200" smtClean="0">
                <a:latin typeface="Georgia" pitchFamily="18" charset="0"/>
              </a:rPr>
              <a:t>Criterios de evaluación (2)</a:t>
            </a:r>
          </a:p>
        </p:txBody>
      </p:sp>
      <p:sp>
        <p:nvSpPr>
          <p:cNvPr id="31747" name="Marcador de fecha 2"/>
          <p:cNvSpPr txBox="1">
            <a:spLocks noGrp="1"/>
          </p:cNvSpPr>
          <p:nvPr/>
        </p:nvSpPr>
        <p:spPr bwMode="auto">
          <a:xfrm>
            <a:off x="5940425" y="6381750"/>
            <a:ext cx="3044825" cy="336550"/>
          </a:xfrm>
          <a:prstGeom prst="rect">
            <a:avLst/>
          </a:prstGeom>
          <a:noFill/>
          <a:ln w="9525">
            <a:noFill/>
            <a:miter lim="800000"/>
            <a:headEnd/>
            <a:tailEnd/>
          </a:ln>
        </p:spPr>
        <p:txBody>
          <a:bodyPr/>
          <a:lstStyle/>
          <a:p>
            <a:pPr algn="r"/>
            <a:r>
              <a:rPr lang="es-ES" sz="1600" b="0" i="0">
                <a:solidFill>
                  <a:srgbClr val="FFFFFF"/>
                </a:solidFill>
                <a:latin typeface="Georgia" pitchFamily="18" charset="0"/>
              </a:rPr>
              <a:t>www.EShorizonte2020.es</a:t>
            </a:r>
          </a:p>
        </p:txBody>
      </p:sp>
      <p:sp>
        <p:nvSpPr>
          <p:cNvPr id="31748" name="Content Placeholder 2"/>
          <p:cNvSpPr>
            <a:spLocks noGrp="1"/>
          </p:cNvSpPr>
          <p:nvPr>
            <p:ph sz="quarter" idx="4294967295"/>
          </p:nvPr>
        </p:nvSpPr>
        <p:spPr>
          <a:xfrm>
            <a:off x="760413" y="1360488"/>
            <a:ext cx="7745412" cy="4191000"/>
          </a:xfrm>
        </p:spPr>
        <p:txBody>
          <a:bodyPr/>
          <a:lstStyle/>
          <a:p>
            <a:pPr marL="273050" indent="-273050">
              <a:buSzPct val="125000"/>
            </a:pPr>
            <a:r>
              <a:rPr lang="en-GB" sz="3200" smtClean="0">
                <a:latin typeface="Georgia" pitchFamily="18" charset="0"/>
              </a:rPr>
              <a:t>Excelencia</a:t>
            </a:r>
          </a:p>
          <a:p>
            <a:pPr marL="547688" lvl="1" indent="-273050">
              <a:buSzPct val="69000"/>
            </a:pPr>
            <a:r>
              <a:rPr lang="en-GB" sz="3200" smtClean="0">
                <a:latin typeface="Georgia" pitchFamily="18" charset="0"/>
              </a:rPr>
              <a:t>Objetivos claros</a:t>
            </a:r>
          </a:p>
          <a:p>
            <a:pPr marL="547688" lvl="1" indent="-273050">
              <a:buSzPct val="69000"/>
            </a:pPr>
            <a:r>
              <a:rPr lang="en-GB" sz="3200" smtClean="0">
                <a:latin typeface="Georgia" pitchFamily="18" charset="0"/>
              </a:rPr>
              <a:t>Solidez del concepto, incluyendo la posible transdisciplinariedad. </a:t>
            </a:r>
          </a:p>
          <a:p>
            <a:pPr marL="547688" lvl="1" indent="-273050">
              <a:buSzPct val="69000"/>
            </a:pPr>
            <a:r>
              <a:rPr lang="en-GB" sz="3200" smtClean="0">
                <a:latin typeface="Georgia" pitchFamily="18" charset="0"/>
              </a:rPr>
              <a:t>Credibilidad del enfoque propuesto </a:t>
            </a:r>
          </a:p>
          <a:p>
            <a:pPr marL="547688" lvl="1" indent="-273050">
              <a:buSzPct val="69000"/>
            </a:pPr>
            <a:r>
              <a:rPr lang="en-GB" sz="3200" smtClean="0">
                <a:latin typeface="Georgia" pitchFamily="18" charset="0"/>
              </a:rPr>
              <a:t>Progreso para el estado del arte </a:t>
            </a:r>
          </a:p>
          <a:p>
            <a:pPr marL="273050" indent="-273050">
              <a:buSzPct val="125000"/>
            </a:pPr>
            <a:endParaRPr lang="en-GB" sz="3200" smtClean="0">
              <a:latin typeface="Georgia" pitchFamily="18" charset="0"/>
            </a:endParaRPr>
          </a:p>
          <a:p>
            <a:pPr marL="273050" indent="-273050">
              <a:buSzPct val="125000"/>
              <a:buFontTx/>
              <a:buNone/>
            </a:pPr>
            <a:endParaRPr lang="en-GB" sz="3200" smtClean="0">
              <a:latin typeface="Georgia" pitchFamily="18" charset="0"/>
            </a:endParaRPr>
          </a:p>
          <a:p>
            <a:pPr marL="273050" indent="-273050">
              <a:buSzPct val="125000"/>
            </a:pPr>
            <a:endParaRPr lang="en-GB" sz="2800" smtClean="0">
              <a:latin typeface="Trebuchet MS" pitchFamily="34"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4 Marcador de número de diapositiva"/>
          <p:cNvSpPr>
            <a:spLocks noGrp="1"/>
          </p:cNvSpPr>
          <p:nvPr>
            <p:ph type="sldNum" sz="quarter" idx="10"/>
          </p:nvPr>
        </p:nvSpPr>
        <p:spPr>
          <a:noFill/>
        </p:spPr>
        <p:txBody>
          <a:bodyPr/>
          <a:lstStyle/>
          <a:p>
            <a:fld id="{E1B48F7E-CCBE-49D1-88A8-4893A263FAEE}" type="slidenum">
              <a:rPr lang="en-US" smtClean="0">
                <a:cs typeface="Arial" charset="0"/>
              </a:rPr>
              <a:pPr/>
              <a:t>23</a:t>
            </a:fld>
            <a:endParaRPr lang="en-US" smtClean="0">
              <a:latin typeface="Times New Roman" pitchFamily="18" charset="0"/>
              <a:cs typeface="Arial" charset="0"/>
            </a:endParaRPr>
          </a:p>
        </p:txBody>
      </p:sp>
      <p:sp>
        <p:nvSpPr>
          <p:cNvPr id="32770" name="Título 1"/>
          <p:cNvSpPr>
            <a:spLocks noGrp="1"/>
          </p:cNvSpPr>
          <p:nvPr>
            <p:ph type="title" idx="4294967295"/>
          </p:nvPr>
        </p:nvSpPr>
        <p:spPr>
          <a:xfrm>
            <a:off x="784225" y="203200"/>
            <a:ext cx="7961313" cy="455613"/>
          </a:xfrm>
        </p:spPr>
        <p:txBody>
          <a:bodyPr anchor="b"/>
          <a:lstStyle/>
          <a:p>
            <a:r>
              <a:rPr lang="es-ES" sz="3200" smtClean="0">
                <a:latin typeface="Georgia" pitchFamily="18" charset="0"/>
              </a:rPr>
              <a:t>Criterios de evaluación (3)</a:t>
            </a:r>
          </a:p>
        </p:txBody>
      </p:sp>
      <p:sp>
        <p:nvSpPr>
          <p:cNvPr id="32771" name="Marcador de fecha 2"/>
          <p:cNvSpPr txBox="1">
            <a:spLocks noGrp="1"/>
          </p:cNvSpPr>
          <p:nvPr/>
        </p:nvSpPr>
        <p:spPr bwMode="auto">
          <a:xfrm>
            <a:off x="5940425" y="6381750"/>
            <a:ext cx="3044825" cy="336550"/>
          </a:xfrm>
          <a:prstGeom prst="rect">
            <a:avLst/>
          </a:prstGeom>
          <a:noFill/>
          <a:ln w="9525">
            <a:noFill/>
            <a:miter lim="800000"/>
            <a:headEnd/>
            <a:tailEnd/>
          </a:ln>
        </p:spPr>
        <p:txBody>
          <a:bodyPr/>
          <a:lstStyle/>
          <a:p>
            <a:pPr algn="r"/>
            <a:r>
              <a:rPr lang="es-ES" sz="1600" b="0" i="0">
                <a:solidFill>
                  <a:srgbClr val="FFFFFF"/>
                </a:solidFill>
                <a:latin typeface="Georgia" pitchFamily="18" charset="0"/>
              </a:rPr>
              <a:t>www.eshorizonte2020.es</a:t>
            </a:r>
          </a:p>
        </p:txBody>
      </p:sp>
      <p:sp>
        <p:nvSpPr>
          <p:cNvPr id="32772" name="Marcador de contenido 4"/>
          <p:cNvSpPr>
            <a:spLocks noGrp="1"/>
          </p:cNvSpPr>
          <p:nvPr>
            <p:ph sz="quarter" idx="4294967295"/>
          </p:nvPr>
        </p:nvSpPr>
        <p:spPr>
          <a:xfrm>
            <a:off x="760413" y="1360488"/>
            <a:ext cx="7745412" cy="4191000"/>
          </a:xfrm>
        </p:spPr>
        <p:txBody>
          <a:bodyPr/>
          <a:lstStyle/>
          <a:p>
            <a:pPr marL="273050" indent="-273050">
              <a:buSzPct val="125000"/>
            </a:pPr>
            <a:r>
              <a:rPr lang="en-GB" sz="2800" smtClean="0">
                <a:latin typeface="Georgia" pitchFamily="18" charset="0"/>
              </a:rPr>
              <a:t>Impacto</a:t>
            </a:r>
          </a:p>
          <a:p>
            <a:pPr marL="547688" lvl="1" indent="-273050">
              <a:buSzPct val="69000"/>
            </a:pPr>
            <a:r>
              <a:rPr lang="en-GB" sz="2800" smtClean="0">
                <a:latin typeface="Georgia" pitchFamily="18" charset="0"/>
              </a:rPr>
              <a:t>Impactos esperados según el programa de trabajo;</a:t>
            </a:r>
          </a:p>
          <a:p>
            <a:pPr marL="547688" lvl="1" indent="-273050">
              <a:buSzPct val="69000"/>
            </a:pPr>
            <a:r>
              <a:rPr lang="en-GB" sz="2800" smtClean="0">
                <a:latin typeface="Georgia" pitchFamily="18" charset="0"/>
              </a:rPr>
              <a:t>Mejora de la capacidad innovadora y la integración de nuevo conocimiento;</a:t>
            </a:r>
          </a:p>
          <a:p>
            <a:pPr marL="547688" lvl="1" indent="-273050">
              <a:buSzPct val="69000"/>
            </a:pPr>
            <a:r>
              <a:rPr lang="en-GB" sz="2800" smtClean="0">
                <a:latin typeface="Georgia" pitchFamily="18" charset="0"/>
              </a:rPr>
              <a:t>Fortalecimiento de la competitividad y crecimiento de las empresas;</a:t>
            </a:r>
          </a:p>
          <a:p>
            <a:pPr marL="547688" lvl="1" indent="-273050">
              <a:buSzPct val="69000"/>
            </a:pPr>
            <a:r>
              <a:rPr lang="en-GB" sz="2800" smtClean="0">
                <a:latin typeface="Georgia" pitchFamily="18" charset="0"/>
              </a:rPr>
              <a:t>Eficiencia de las medidas para comunicar el proyecto, diseminar y explotar los resultados y una gestión efectiva de los DPI. </a:t>
            </a:r>
            <a:endParaRPr lang="es-ES" sz="2800" smtClean="0">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4 Marcador de número de diapositiva"/>
          <p:cNvSpPr>
            <a:spLocks noGrp="1"/>
          </p:cNvSpPr>
          <p:nvPr>
            <p:ph type="sldNum" sz="quarter" idx="10"/>
          </p:nvPr>
        </p:nvSpPr>
        <p:spPr>
          <a:noFill/>
        </p:spPr>
        <p:txBody>
          <a:bodyPr/>
          <a:lstStyle/>
          <a:p>
            <a:fld id="{C941309C-7130-4C31-B9E6-782320B0E9C8}" type="slidenum">
              <a:rPr lang="en-US" smtClean="0">
                <a:cs typeface="Arial" charset="0"/>
              </a:rPr>
              <a:pPr/>
              <a:t>24</a:t>
            </a:fld>
            <a:endParaRPr lang="en-US" smtClean="0">
              <a:latin typeface="Times New Roman" pitchFamily="18" charset="0"/>
              <a:cs typeface="Arial" charset="0"/>
            </a:endParaRPr>
          </a:p>
        </p:txBody>
      </p:sp>
      <p:sp>
        <p:nvSpPr>
          <p:cNvPr id="33794" name="Título 1"/>
          <p:cNvSpPr>
            <a:spLocks noGrp="1"/>
          </p:cNvSpPr>
          <p:nvPr>
            <p:ph type="title" idx="4294967295"/>
          </p:nvPr>
        </p:nvSpPr>
        <p:spPr/>
        <p:txBody>
          <a:bodyPr anchor="b"/>
          <a:lstStyle/>
          <a:p>
            <a:r>
              <a:rPr lang="es-ES" sz="3200" smtClean="0">
                <a:latin typeface="Georgia" pitchFamily="18" charset="0"/>
              </a:rPr>
              <a:t>Criterios de evaluación (4)</a:t>
            </a:r>
          </a:p>
        </p:txBody>
      </p:sp>
      <p:sp>
        <p:nvSpPr>
          <p:cNvPr id="33795" name="Marcador de contenido 4"/>
          <p:cNvSpPr>
            <a:spLocks noGrp="1"/>
          </p:cNvSpPr>
          <p:nvPr>
            <p:ph sz="quarter" idx="4294967295"/>
          </p:nvPr>
        </p:nvSpPr>
        <p:spPr>
          <a:xfrm>
            <a:off x="760413" y="1360488"/>
            <a:ext cx="7745412" cy="4191000"/>
          </a:xfrm>
        </p:spPr>
        <p:txBody>
          <a:bodyPr/>
          <a:lstStyle/>
          <a:p>
            <a:pPr marL="273050" indent="-273050">
              <a:buSzPct val="125000"/>
            </a:pPr>
            <a:r>
              <a:rPr lang="en-GB" sz="2800" smtClean="0">
                <a:latin typeface="Georgia" pitchFamily="18" charset="0"/>
              </a:rPr>
              <a:t>Calidad y eficiencia de la implementación</a:t>
            </a:r>
          </a:p>
          <a:p>
            <a:pPr marL="547688" lvl="1" indent="-273050">
              <a:buSzPct val="69000"/>
            </a:pPr>
            <a:r>
              <a:rPr lang="en-GB" sz="2800" smtClean="0">
                <a:latin typeface="Georgia" pitchFamily="18" charset="0"/>
              </a:rPr>
              <a:t>Coherencia y eficiencia del plan de trabajo, incluyendo la distribución correcta de tareas y recursos;</a:t>
            </a:r>
          </a:p>
          <a:p>
            <a:pPr marL="547688" lvl="1" indent="-273050">
              <a:buSzPct val="69000"/>
            </a:pPr>
            <a:r>
              <a:rPr lang="en-GB" sz="2800" smtClean="0">
                <a:latin typeface="Georgia" pitchFamily="18" charset="0"/>
              </a:rPr>
              <a:t>Competencias, experencia y complementariedad de los socios, así como del consorcio en conjunto; </a:t>
            </a:r>
          </a:p>
          <a:p>
            <a:pPr marL="547688" lvl="1" indent="-273050">
              <a:buSzPct val="69000"/>
            </a:pPr>
            <a:r>
              <a:rPr lang="en-GB" sz="2800" smtClean="0">
                <a:latin typeface="Georgia" pitchFamily="18" charset="0"/>
              </a:rPr>
              <a:t>Estructuras y procedimientos de gestión apropiados, incluyendo la gestión de riesgos. </a:t>
            </a:r>
            <a:endParaRPr lang="es-ES" sz="2800" smtClean="0">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4 Marcador de número de diapositiva"/>
          <p:cNvSpPr>
            <a:spLocks noGrp="1"/>
          </p:cNvSpPr>
          <p:nvPr>
            <p:ph type="sldNum" sz="quarter" idx="10"/>
          </p:nvPr>
        </p:nvSpPr>
        <p:spPr>
          <a:noFill/>
        </p:spPr>
        <p:txBody>
          <a:bodyPr/>
          <a:lstStyle/>
          <a:p>
            <a:fld id="{1D924C6B-C25E-489D-99F7-88E9A444830F}" type="slidenum">
              <a:rPr lang="en-US" smtClean="0">
                <a:cs typeface="Arial" charset="0"/>
              </a:rPr>
              <a:pPr/>
              <a:t>25</a:t>
            </a:fld>
            <a:endParaRPr lang="en-US" smtClean="0">
              <a:latin typeface="Times New Roman" pitchFamily="18" charset="0"/>
              <a:cs typeface="Arial" charset="0"/>
            </a:endParaRPr>
          </a:p>
        </p:txBody>
      </p:sp>
      <p:sp>
        <p:nvSpPr>
          <p:cNvPr id="34818" name="Rectangle 3"/>
          <p:cNvSpPr>
            <a:spLocks noGrp="1" noChangeArrowheads="1"/>
          </p:cNvSpPr>
          <p:nvPr>
            <p:ph type="body" idx="4294967295"/>
          </p:nvPr>
        </p:nvSpPr>
        <p:spPr>
          <a:xfrm>
            <a:off x="779463" y="1071563"/>
            <a:ext cx="7772400" cy="4216400"/>
          </a:xfrm>
        </p:spPr>
        <p:txBody>
          <a:bodyPr/>
          <a:lstStyle/>
          <a:p>
            <a:pPr>
              <a:lnSpc>
                <a:spcPct val="80000"/>
              </a:lnSpc>
            </a:pPr>
            <a:r>
              <a:rPr lang="es-ES" sz="2800" smtClean="0">
                <a:latin typeface="Georgia" pitchFamily="18" charset="0"/>
              </a:rPr>
              <a:t>Research &amp; Innovation; Innovation Actions; SME Instrument </a:t>
            </a:r>
          </a:p>
          <a:p>
            <a:pPr lvl="2">
              <a:lnSpc>
                <a:spcPct val="80000"/>
              </a:lnSpc>
            </a:pPr>
            <a:r>
              <a:rPr lang="es-ES" sz="2800" smtClean="0">
                <a:latin typeface="Georgia" pitchFamily="18" charset="0"/>
              </a:rPr>
              <a:t>3 criterios: Excellence </a:t>
            </a:r>
          </a:p>
          <a:p>
            <a:pPr lvl="2">
              <a:lnSpc>
                <a:spcPct val="80000"/>
              </a:lnSpc>
            </a:pPr>
            <a:r>
              <a:rPr lang="es-ES" sz="2800" smtClean="0">
                <a:latin typeface="Georgia" pitchFamily="18" charset="0"/>
              </a:rPr>
              <a:t>Impact</a:t>
            </a:r>
          </a:p>
          <a:p>
            <a:pPr lvl="2">
              <a:lnSpc>
                <a:spcPct val="80000"/>
              </a:lnSpc>
            </a:pPr>
            <a:r>
              <a:rPr lang="es-ES" sz="2800" smtClean="0">
                <a:latin typeface="Georgia" pitchFamily="18" charset="0"/>
              </a:rPr>
              <a:t>Quality and efficiency of the implementation </a:t>
            </a:r>
          </a:p>
          <a:p>
            <a:pPr lvl="1">
              <a:lnSpc>
                <a:spcPct val="80000"/>
              </a:lnSpc>
            </a:pPr>
            <a:r>
              <a:rPr lang="es-ES" sz="2800" smtClean="0">
                <a:latin typeface="Georgia" pitchFamily="18" charset="0"/>
              </a:rPr>
              <a:t>Threshold: 3/5 por criterio 10/15 total </a:t>
            </a:r>
          </a:p>
          <a:p>
            <a:pPr lvl="1">
              <a:lnSpc>
                <a:spcPct val="80000"/>
              </a:lnSpc>
            </a:pPr>
            <a:r>
              <a:rPr lang="es-ES" sz="2800" smtClean="0">
                <a:latin typeface="Georgia" pitchFamily="18" charset="0"/>
              </a:rPr>
              <a:t>En caso de empate prevalecerá el Impacto</a:t>
            </a:r>
          </a:p>
          <a:p>
            <a:pPr lvl="1">
              <a:lnSpc>
                <a:spcPct val="80000"/>
              </a:lnSpc>
            </a:pPr>
            <a:r>
              <a:rPr lang="es-ES" sz="2800" smtClean="0">
                <a:latin typeface="Georgia" pitchFamily="18" charset="0"/>
              </a:rPr>
              <a:t>Novedad: Operational Capacity (selection criteria): los expertos deben indicar si  los miembros de un consorcio tienen las minimas competencias para llevar a cabo el trabajo</a:t>
            </a:r>
          </a:p>
        </p:txBody>
      </p:sp>
      <p:sp>
        <p:nvSpPr>
          <p:cNvPr id="34819" name="Rectangle 5"/>
          <p:cNvSpPr>
            <a:spLocks noGrp="1" noChangeArrowheads="1"/>
          </p:cNvSpPr>
          <p:nvPr>
            <p:ph type="title" idx="4294967295"/>
          </p:nvPr>
        </p:nvSpPr>
        <p:spPr/>
        <p:txBody>
          <a:bodyPr/>
          <a:lstStyle/>
          <a:p>
            <a:r>
              <a:rPr lang="es-ES" sz="3200" smtClean="0">
                <a:latin typeface="Georgia" pitchFamily="18" charset="0"/>
              </a:rPr>
              <a:t>Criterios de Evaluación</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4 Marcador de número de diapositiva"/>
          <p:cNvSpPr>
            <a:spLocks noGrp="1"/>
          </p:cNvSpPr>
          <p:nvPr>
            <p:ph type="sldNum" sz="quarter" idx="10"/>
          </p:nvPr>
        </p:nvSpPr>
        <p:spPr>
          <a:noFill/>
        </p:spPr>
        <p:txBody>
          <a:bodyPr/>
          <a:lstStyle/>
          <a:p>
            <a:fld id="{F6FACFC9-5278-4303-9EEF-34774F1085F7}" type="slidenum">
              <a:rPr lang="en-US" smtClean="0">
                <a:cs typeface="Arial" charset="0"/>
              </a:rPr>
              <a:pPr/>
              <a:t>26</a:t>
            </a:fld>
            <a:endParaRPr lang="en-US" smtClean="0">
              <a:latin typeface="Times New Roman" pitchFamily="18" charset="0"/>
              <a:cs typeface="Arial" charset="0"/>
            </a:endParaRPr>
          </a:p>
        </p:txBody>
      </p:sp>
      <p:sp>
        <p:nvSpPr>
          <p:cNvPr id="35842" name="Subtítulo 1"/>
          <p:cNvSpPr>
            <a:spLocks noGrp="1"/>
          </p:cNvSpPr>
          <p:nvPr>
            <p:ph type="subTitle" idx="4294967295"/>
          </p:nvPr>
        </p:nvSpPr>
        <p:spPr>
          <a:xfrm>
            <a:off x="1735138" y="2544763"/>
            <a:ext cx="5829300" cy="1606550"/>
          </a:xfrm>
        </p:spPr>
        <p:txBody>
          <a:bodyPr/>
          <a:lstStyle/>
          <a:p>
            <a:pPr marL="0" indent="0" algn="ctr">
              <a:buFontTx/>
              <a:buNone/>
            </a:pPr>
            <a:endParaRPr lang="es-ES" sz="1800" b="1" smtClean="0">
              <a:solidFill>
                <a:schemeClr val="tx2"/>
              </a:solidFill>
              <a:latin typeface="Trebuchet MS" pitchFamily="34" charset="0"/>
            </a:endParaRPr>
          </a:p>
        </p:txBody>
      </p:sp>
      <p:sp>
        <p:nvSpPr>
          <p:cNvPr id="35843" name="Título 2"/>
          <p:cNvSpPr>
            <a:spLocks noGrp="1"/>
          </p:cNvSpPr>
          <p:nvPr>
            <p:ph type="ctrTitle" idx="4294967295"/>
          </p:nvPr>
        </p:nvSpPr>
        <p:spPr>
          <a:xfrm>
            <a:off x="685800" y="381000"/>
            <a:ext cx="7772400" cy="1752600"/>
          </a:xfrm>
        </p:spPr>
        <p:txBody>
          <a:bodyPr anchor="b"/>
          <a:lstStyle/>
          <a:p>
            <a:pPr algn="ctr"/>
            <a:r>
              <a:rPr lang="es-ES" sz="4500" smtClean="0">
                <a:solidFill>
                  <a:srgbClr val="911A50"/>
                </a:solidFill>
                <a:latin typeface="Trebuchet MS" pitchFamily="34" charset="0"/>
              </a:rPr>
              <a:t>Financiación</a:t>
            </a: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4 Marcador de número de diapositiva"/>
          <p:cNvSpPr>
            <a:spLocks noGrp="1"/>
          </p:cNvSpPr>
          <p:nvPr>
            <p:ph type="sldNum" sz="quarter" idx="10"/>
          </p:nvPr>
        </p:nvSpPr>
        <p:spPr>
          <a:noFill/>
        </p:spPr>
        <p:txBody>
          <a:bodyPr/>
          <a:lstStyle/>
          <a:p>
            <a:fld id="{D9B78D67-AA3E-48BF-960A-56D363D021AE}" type="slidenum">
              <a:rPr lang="en-US" smtClean="0">
                <a:cs typeface="Arial" charset="0"/>
              </a:rPr>
              <a:pPr/>
              <a:t>27</a:t>
            </a:fld>
            <a:endParaRPr lang="en-US" smtClean="0">
              <a:latin typeface="Times New Roman" pitchFamily="18" charset="0"/>
              <a:cs typeface="Arial" charset="0"/>
            </a:endParaRPr>
          </a:p>
        </p:txBody>
      </p:sp>
      <p:sp>
        <p:nvSpPr>
          <p:cNvPr id="36866" name="Título 1"/>
          <p:cNvSpPr>
            <a:spLocks noGrp="1"/>
          </p:cNvSpPr>
          <p:nvPr>
            <p:ph type="title" idx="4294967295"/>
          </p:nvPr>
        </p:nvSpPr>
        <p:spPr/>
        <p:txBody>
          <a:bodyPr anchor="b"/>
          <a:lstStyle/>
          <a:p>
            <a:r>
              <a:rPr lang="es-ES" sz="3200" smtClean="0">
                <a:latin typeface="Georgia" pitchFamily="18" charset="0"/>
              </a:rPr>
              <a:t>Financiación – nuevas reglas</a:t>
            </a:r>
          </a:p>
        </p:txBody>
      </p:sp>
      <p:sp>
        <p:nvSpPr>
          <p:cNvPr id="36867" name="Marcador de fecha 2"/>
          <p:cNvSpPr txBox="1">
            <a:spLocks noGrp="1"/>
          </p:cNvSpPr>
          <p:nvPr/>
        </p:nvSpPr>
        <p:spPr bwMode="auto">
          <a:xfrm>
            <a:off x="5940425" y="6381750"/>
            <a:ext cx="3044825" cy="336550"/>
          </a:xfrm>
          <a:prstGeom prst="rect">
            <a:avLst/>
          </a:prstGeom>
          <a:noFill/>
          <a:ln w="9525">
            <a:noFill/>
            <a:miter lim="800000"/>
            <a:headEnd/>
            <a:tailEnd/>
          </a:ln>
        </p:spPr>
        <p:txBody>
          <a:bodyPr/>
          <a:lstStyle/>
          <a:p>
            <a:pPr algn="r"/>
            <a:r>
              <a:rPr lang="es-ES" sz="1600" b="0" i="0">
                <a:solidFill>
                  <a:srgbClr val="FFFFFF"/>
                </a:solidFill>
                <a:latin typeface="Georgia" pitchFamily="18" charset="0"/>
              </a:rPr>
              <a:t>www.eshorizonte2020.es</a:t>
            </a:r>
          </a:p>
        </p:txBody>
      </p:sp>
      <p:sp>
        <p:nvSpPr>
          <p:cNvPr id="36868" name="Marcador de contenido 4"/>
          <p:cNvSpPr>
            <a:spLocks noGrp="1"/>
          </p:cNvSpPr>
          <p:nvPr>
            <p:ph sz="quarter" idx="4294967295"/>
          </p:nvPr>
        </p:nvSpPr>
        <p:spPr>
          <a:xfrm>
            <a:off x="760413" y="1360488"/>
            <a:ext cx="7745412" cy="4191000"/>
          </a:xfrm>
        </p:spPr>
        <p:txBody>
          <a:bodyPr/>
          <a:lstStyle/>
          <a:p>
            <a:pPr marL="273050" indent="-273050">
              <a:buSzPct val="125000"/>
            </a:pPr>
            <a:r>
              <a:rPr lang="es-ES" sz="2800" smtClean="0">
                <a:latin typeface="Georgia" pitchFamily="18" charset="0"/>
              </a:rPr>
              <a:t>Tasa única 100% costes directos para todo tipo de proyectos, socios y actividad</a:t>
            </a:r>
          </a:p>
          <a:p>
            <a:pPr marL="273050" indent="-273050">
              <a:buSzPct val="125000"/>
            </a:pPr>
            <a:r>
              <a:rPr lang="es-ES" sz="2800" smtClean="0">
                <a:latin typeface="Georgia" pitchFamily="18" charset="0"/>
              </a:rPr>
              <a:t>Excepción: proyectos más cercanos al mercado</a:t>
            </a:r>
          </a:p>
          <a:p>
            <a:pPr marL="547688" lvl="1" indent="-273050">
              <a:buSzPct val="69000"/>
            </a:pPr>
            <a:r>
              <a:rPr lang="es-ES" sz="2800" smtClean="0">
                <a:latin typeface="Georgia" pitchFamily="18" charset="0"/>
              </a:rPr>
              <a:t>70% costes directos, excepto para las entidades sin ánimo de lucro, que aplicarán el 100%</a:t>
            </a:r>
          </a:p>
          <a:p>
            <a:pPr marL="273050" indent="-273050">
              <a:buSzPct val="125000"/>
            </a:pPr>
            <a:r>
              <a:rPr lang="es-ES" sz="2800" smtClean="0">
                <a:latin typeface="Georgia" pitchFamily="18" charset="0"/>
              </a:rPr>
              <a:t>Costes indirectos:  25%costes directos</a:t>
            </a:r>
          </a:p>
          <a:p>
            <a:pPr marL="273050" indent="-273050">
              <a:buSzPct val="125000"/>
            </a:pPr>
            <a:r>
              <a:rPr lang="es-ES" sz="2800" smtClean="0">
                <a:latin typeface="Georgia" pitchFamily="18" charset="0"/>
              </a:rPr>
              <a:t>Bonus: 8.000€/año por investigador a tiempo completo (entidades sin ánimo de lucro)</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4 Marcador de número de diapositiva"/>
          <p:cNvSpPr>
            <a:spLocks noGrp="1"/>
          </p:cNvSpPr>
          <p:nvPr>
            <p:ph type="sldNum" sz="quarter" idx="10"/>
          </p:nvPr>
        </p:nvSpPr>
        <p:spPr>
          <a:noFill/>
        </p:spPr>
        <p:txBody>
          <a:bodyPr/>
          <a:lstStyle/>
          <a:p>
            <a:fld id="{B6B7454B-B07A-47CD-9E83-DEBBA65A56BE}" type="slidenum">
              <a:rPr lang="en-US" smtClean="0">
                <a:cs typeface="Arial" charset="0"/>
              </a:rPr>
              <a:pPr/>
              <a:t>28</a:t>
            </a:fld>
            <a:endParaRPr lang="en-US" smtClean="0">
              <a:latin typeface="Times New Roman" pitchFamily="18" charset="0"/>
              <a:cs typeface="Arial" charset="0"/>
            </a:endParaRPr>
          </a:p>
        </p:txBody>
      </p:sp>
      <p:sp>
        <p:nvSpPr>
          <p:cNvPr id="37890" name="Título 1"/>
          <p:cNvSpPr>
            <a:spLocks noGrp="1"/>
          </p:cNvSpPr>
          <p:nvPr>
            <p:ph type="title" idx="4294967295"/>
          </p:nvPr>
        </p:nvSpPr>
        <p:spPr/>
        <p:txBody>
          <a:bodyPr anchor="b"/>
          <a:lstStyle/>
          <a:p>
            <a:r>
              <a:rPr lang="es-ES" sz="3200" smtClean="0">
                <a:latin typeface="Georgia" pitchFamily="18" charset="0"/>
              </a:rPr>
              <a:t>Además</a:t>
            </a:r>
          </a:p>
        </p:txBody>
      </p:sp>
      <p:sp>
        <p:nvSpPr>
          <p:cNvPr id="37891" name="Marcador de contenido 4"/>
          <p:cNvSpPr>
            <a:spLocks noGrp="1"/>
          </p:cNvSpPr>
          <p:nvPr>
            <p:ph sz="quarter" idx="4294967295"/>
          </p:nvPr>
        </p:nvSpPr>
        <p:spPr>
          <a:xfrm>
            <a:off x="760413" y="1360488"/>
            <a:ext cx="7745412" cy="4191000"/>
          </a:xfrm>
        </p:spPr>
        <p:txBody>
          <a:bodyPr/>
          <a:lstStyle/>
          <a:p>
            <a:pPr marL="273050" indent="-273050">
              <a:buSzPct val="125000"/>
            </a:pPr>
            <a:r>
              <a:rPr lang="es-ES" sz="2800" smtClean="0">
                <a:latin typeface="Georgia" pitchFamily="18" charset="0"/>
              </a:rPr>
              <a:t>IVA elegible si no es recuperable</a:t>
            </a:r>
          </a:p>
          <a:p>
            <a:pPr marL="273050" indent="-273050">
              <a:buSzPct val="125000"/>
            </a:pPr>
            <a:r>
              <a:rPr lang="es-ES" sz="2800" smtClean="0">
                <a:latin typeface="Georgia" pitchFamily="18" charset="0"/>
              </a:rPr>
              <a:t>Intereses por prefinanciación – desaparece la obligatoriedad de declararlos</a:t>
            </a:r>
          </a:p>
          <a:p>
            <a:pPr marL="273050" indent="-273050">
              <a:buSzPct val="125000"/>
            </a:pPr>
            <a:r>
              <a:rPr lang="es-ES" sz="2800" smtClean="0">
                <a:latin typeface="Georgia" pitchFamily="18" charset="0"/>
              </a:rPr>
              <a:t>Certificados de auditoría: al final y si se supera 325.000€ por socio y proyecto</a:t>
            </a:r>
          </a:p>
          <a:p>
            <a:pPr marL="273050" indent="-273050">
              <a:buSzPct val="125000"/>
            </a:pPr>
            <a:r>
              <a:rPr lang="es-ES" sz="2800" smtClean="0">
                <a:latin typeface="Georgia" pitchFamily="18" charset="0"/>
              </a:rPr>
              <a:t>Plazo hasta contrato: 8 meses (5 meses- resultados evaluación + 3 meses – negociación y firma acuerdo subvención)</a:t>
            </a:r>
          </a:p>
          <a:p>
            <a:pPr marL="273050" indent="-273050">
              <a:buSzPct val="125000"/>
            </a:pPr>
            <a:endParaRPr lang="es-ES" sz="2800" smtClean="0">
              <a:latin typeface="Georgia" pitchFamily="18" charset="0"/>
            </a:endParaRPr>
          </a:p>
          <a:p>
            <a:pPr marL="273050" indent="-273050">
              <a:buFontTx/>
              <a:buNone/>
            </a:pPr>
            <a:endParaRPr lang="es-ES" sz="1600" smtClean="0">
              <a:latin typeface="Trebuchet MS" pitchFamily="34" charset="0"/>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4 Marcador de número de diapositiva"/>
          <p:cNvSpPr>
            <a:spLocks noGrp="1"/>
          </p:cNvSpPr>
          <p:nvPr>
            <p:ph type="sldNum" sz="quarter" idx="10"/>
          </p:nvPr>
        </p:nvSpPr>
        <p:spPr>
          <a:noFill/>
        </p:spPr>
        <p:txBody>
          <a:bodyPr/>
          <a:lstStyle/>
          <a:p>
            <a:fld id="{E6D787C6-4BFA-45C7-AC4E-9D6C46B2E2AC}" type="slidenum">
              <a:rPr lang="en-US" smtClean="0">
                <a:cs typeface="Arial" charset="0"/>
              </a:rPr>
              <a:pPr/>
              <a:t>29</a:t>
            </a:fld>
            <a:endParaRPr lang="en-US" smtClean="0">
              <a:latin typeface="Times New Roman" pitchFamily="18" charset="0"/>
              <a:cs typeface="Arial" charset="0"/>
            </a:endParaRPr>
          </a:p>
        </p:txBody>
      </p:sp>
      <p:sp>
        <p:nvSpPr>
          <p:cNvPr id="38914" name="Título 1"/>
          <p:cNvSpPr>
            <a:spLocks noGrp="1"/>
          </p:cNvSpPr>
          <p:nvPr>
            <p:ph type="title" idx="4294967295"/>
          </p:nvPr>
        </p:nvSpPr>
        <p:spPr/>
        <p:txBody>
          <a:bodyPr anchor="b"/>
          <a:lstStyle/>
          <a:p>
            <a:r>
              <a:rPr lang="es-ES" sz="3200" smtClean="0">
                <a:latin typeface="Georgia" pitchFamily="18" charset="0"/>
              </a:rPr>
              <a:t>Además</a:t>
            </a:r>
          </a:p>
        </p:txBody>
      </p:sp>
      <p:sp>
        <p:nvSpPr>
          <p:cNvPr id="38915" name="Marcador de contenido 4"/>
          <p:cNvSpPr>
            <a:spLocks noGrp="1"/>
          </p:cNvSpPr>
          <p:nvPr>
            <p:ph sz="quarter" idx="4294967295"/>
          </p:nvPr>
        </p:nvSpPr>
        <p:spPr>
          <a:xfrm>
            <a:off x="665163" y="808038"/>
            <a:ext cx="7450137" cy="5372100"/>
          </a:xfrm>
        </p:spPr>
        <p:txBody>
          <a:bodyPr/>
          <a:lstStyle/>
          <a:p>
            <a:pPr marL="273050" indent="-273050">
              <a:buFontTx/>
              <a:buNone/>
            </a:pPr>
            <a:endParaRPr lang="es-ES" sz="1600" smtClean="0">
              <a:latin typeface="Trebuchet MS" pitchFamily="34" charset="0"/>
            </a:endParaRPr>
          </a:p>
          <a:p>
            <a:pPr marL="273050" indent="-273050"/>
            <a:r>
              <a:rPr lang="es-ES" sz="2800" smtClean="0">
                <a:latin typeface="Georgia" pitchFamily="18" charset="0"/>
              </a:rPr>
              <a:t>Mínimo 3 entidades legales independientes de 3 Estados Miembros (EM) o Estados Asociados (EA) diferentes </a:t>
            </a:r>
          </a:p>
          <a:p>
            <a:pPr marL="273050" indent="-273050">
              <a:buSzPct val="125000"/>
            </a:pPr>
            <a:r>
              <a:rPr lang="es-ES" sz="2800" smtClean="0">
                <a:latin typeface="Georgia" pitchFamily="18" charset="0"/>
              </a:rPr>
              <a:t>No necesidad de time sheets para personal a tiempo completo en el proyecto</a:t>
            </a:r>
          </a:p>
          <a:p>
            <a:pPr marL="273050" indent="-273050">
              <a:buSzPct val="125000"/>
            </a:pPr>
            <a:r>
              <a:rPr lang="es-ES" sz="2800" smtClean="0">
                <a:latin typeface="Georgia" pitchFamily="18" charset="0"/>
              </a:rPr>
              <a:t>Posibilidad de usar “average cost” para personal</a:t>
            </a:r>
            <a:endParaRPr lang="es-ES" sz="1600" smtClean="0">
              <a:latin typeface="Trebuchet MS" pitchFamily="34" charset="0"/>
            </a:endParaRPr>
          </a:p>
          <a:p>
            <a:pPr marL="273050" indent="-273050">
              <a:buSzPct val="125000"/>
            </a:pPr>
            <a:r>
              <a:rPr lang="es-ES" sz="2800" smtClean="0">
                <a:latin typeface="Georgia" pitchFamily="18" charset="0"/>
              </a:rPr>
              <a:t>Validación de beneficiarios (Verification of the financial Capacity) Solo para beneficiarios que solicitan &gt; 500.000 € y sean coordinadores de de entidades privadas</a:t>
            </a:r>
            <a:r>
              <a:rPr lang="es-ES" sz="1600" b="1" smtClean="0">
                <a:latin typeface="Trebuchet MS" pitchFamily="34" charset="0"/>
              </a:rPr>
              <a:t> </a:t>
            </a:r>
            <a:endParaRPr lang="es-ES" sz="2800" smtClean="0">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4 Marcador de número de diapositiva"/>
          <p:cNvSpPr>
            <a:spLocks noGrp="1"/>
          </p:cNvSpPr>
          <p:nvPr>
            <p:ph type="sldNum" sz="quarter" idx="10"/>
          </p:nvPr>
        </p:nvSpPr>
        <p:spPr>
          <a:noFill/>
        </p:spPr>
        <p:txBody>
          <a:bodyPr/>
          <a:lstStyle/>
          <a:p>
            <a:fld id="{E99697B9-DEBD-43D7-BF9E-D4AF608695C1}" type="slidenum">
              <a:rPr lang="en-US" smtClean="0">
                <a:cs typeface="Arial" charset="0"/>
              </a:rPr>
              <a:pPr/>
              <a:t>3</a:t>
            </a:fld>
            <a:endParaRPr lang="en-US" smtClean="0">
              <a:latin typeface="Times New Roman" pitchFamily="18" charset="0"/>
              <a:cs typeface="Arial" charset="0"/>
            </a:endParaRPr>
          </a:p>
        </p:txBody>
      </p:sp>
      <p:sp>
        <p:nvSpPr>
          <p:cNvPr id="9218" name="Rectangle 2"/>
          <p:cNvSpPr>
            <a:spLocks noGrp="1" noChangeArrowheads="1"/>
          </p:cNvSpPr>
          <p:nvPr>
            <p:ph type="title" idx="4294967295"/>
          </p:nvPr>
        </p:nvSpPr>
        <p:spPr/>
        <p:txBody>
          <a:bodyPr/>
          <a:lstStyle/>
          <a:p>
            <a:r>
              <a:rPr lang="es-ES" sz="3200" smtClean="0">
                <a:latin typeface="Georgia" pitchFamily="18" charset="0"/>
              </a:rPr>
              <a:t>Europa 2020: Objetivos</a:t>
            </a:r>
          </a:p>
        </p:txBody>
      </p:sp>
      <p:sp>
        <p:nvSpPr>
          <p:cNvPr id="9219" name="5 Subtítulo"/>
          <p:cNvSpPr txBox="1">
            <a:spLocks/>
          </p:cNvSpPr>
          <p:nvPr/>
        </p:nvSpPr>
        <p:spPr bwMode="auto">
          <a:xfrm>
            <a:off x="760413" y="1095375"/>
            <a:ext cx="7772400" cy="4478338"/>
          </a:xfrm>
          <a:prstGeom prst="rect">
            <a:avLst/>
          </a:prstGeom>
          <a:noFill/>
          <a:ln w="9525">
            <a:noFill/>
            <a:miter lim="800000"/>
            <a:headEnd/>
            <a:tailEnd/>
          </a:ln>
        </p:spPr>
        <p:txBody>
          <a:bodyPr/>
          <a:lstStyle/>
          <a:p>
            <a:pPr marL="171450" indent="-171450" eaLnBrk="0" hangingPunct="0">
              <a:spcBef>
                <a:spcPct val="20000"/>
              </a:spcBef>
              <a:buFontTx/>
              <a:buChar char="•"/>
            </a:pPr>
            <a:r>
              <a:rPr lang="es-ES_tradnl" sz="2700" b="0" i="0">
                <a:solidFill>
                  <a:srgbClr val="1C1C1C"/>
                </a:solidFill>
                <a:latin typeface="Georgia" pitchFamily="18" charset="0"/>
              </a:rPr>
              <a:t>Europa 2020 y la Unión por la Innovación</a:t>
            </a:r>
          </a:p>
          <a:p>
            <a:pPr marL="1085850" lvl="2" indent="-171450" eaLnBrk="0" hangingPunct="0">
              <a:spcBef>
                <a:spcPct val="20000"/>
              </a:spcBef>
              <a:buFontTx/>
              <a:buChar char="–"/>
            </a:pPr>
            <a:r>
              <a:rPr lang="es-ES_tradnl" sz="2700" b="0" i="0">
                <a:solidFill>
                  <a:srgbClr val="1C1C1C"/>
                </a:solidFill>
                <a:latin typeface="Georgia" pitchFamily="18" charset="0"/>
              </a:rPr>
              <a:t>Combatir la crisis actual:Invertir en I+I = competitividad, crecimiento y empleo</a:t>
            </a:r>
          </a:p>
          <a:p>
            <a:pPr marL="1085850" lvl="2" indent="-171450" eaLnBrk="0" hangingPunct="0">
              <a:spcBef>
                <a:spcPct val="20000"/>
              </a:spcBef>
              <a:buFontTx/>
              <a:buChar char="–"/>
            </a:pPr>
            <a:r>
              <a:rPr lang="es-ES_tradnl" sz="2700" b="0" i="0">
                <a:solidFill>
                  <a:srgbClr val="1C1C1C"/>
                </a:solidFill>
                <a:latin typeface="Georgia" pitchFamily="18" charset="0"/>
              </a:rPr>
              <a:t>Resolver los retos sociales: alimentación,salud, medio ambiente…</a:t>
            </a:r>
          </a:p>
          <a:p>
            <a:pPr marL="1085850" lvl="2" indent="-171450" eaLnBrk="0" hangingPunct="0">
              <a:spcBef>
                <a:spcPct val="20000"/>
              </a:spcBef>
              <a:buFontTx/>
              <a:buChar char="–"/>
            </a:pPr>
            <a:r>
              <a:rPr lang="es-ES_tradnl" sz="2700" b="0" i="0">
                <a:solidFill>
                  <a:srgbClr val="1C1C1C"/>
                </a:solidFill>
                <a:latin typeface="Georgia" pitchFamily="18" charset="0"/>
              </a:rPr>
              <a:t>Mejorar la posición de la I&amp;I en Europa </a:t>
            </a:r>
          </a:p>
          <a:p>
            <a:pPr marL="171450" indent="-171450" eaLnBrk="0" hangingPunct="0">
              <a:spcBef>
                <a:spcPct val="20000"/>
              </a:spcBef>
              <a:buFontTx/>
              <a:buChar char="•"/>
            </a:pPr>
            <a:r>
              <a:rPr lang="es-ES_tradnl" sz="2700" b="0" i="0">
                <a:solidFill>
                  <a:srgbClr val="1C1C1C"/>
                </a:solidFill>
                <a:latin typeface="Georgia" pitchFamily="18" charset="0"/>
              </a:rPr>
              <a:t>Objetivos específicos:</a:t>
            </a:r>
          </a:p>
          <a:p>
            <a:pPr marL="1085850" lvl="2" indent="-171450" eaLnBrk="0" hangingPunct="0">
              <a:spcBef>
                <a:spcPct val="20000"/>
              </a:spcBef>
              <a:buFontTx/>
              <a:buChar char="–"/>
            </a:pPr>
            <a:r>
              <a:rPr lang="es-ES_tradnl" sz="2700" b="0" i="0">
                <a:solidFill>
                  <a:srgbClr val="1C1C1C"/>
                </a:solidFill>
                <a:latin typeface="Georgia" pitchFamily="18" charset="0"/>
              </a:rPr>
              <a:t>Ciencia por y para la sociedad</a:t>
            </a:r>
          </a:p>
          <a:p>
            <a:pPr marL="1085850" lvl="2" indent="-171450" eaLnBrk="0" hangingPunct="0">
              <a:spcBef>
                <a:spcPct val="20000"/>
              </a:spcBef>
              <a:buFontTx/>
              <a:buChar char="–"/>
            </a:pPr>
            <a:r>
              <a:rPr lang="es-ES_tradnl" sz="2700" b="0" i="0">
                <a:solidFill>
                  <a:srgbClr val="1C1C1C"/>
                </a:solidFill>
                <a:latin typeface="Georgia" pitchFamily="18" charset="0"/>
              </a:rPr>
              <a:t>Difundir la excelencia y ampliar la participación</a:t>
            </a:r>
            <a:endParaRPr lang="es-ES" sz="2700" b="0" i="0">
              <a:solidFill>
                <a:srgbClr val="1C1C1C"/>
              </a:solidFill>
              <a:latin typeface="Georgia" pitchFamily="18" charset="0"/>
            </a:endParaRPr>
          </a:p>
        </p:txBody>
      </p:sp>
      <p:sp>
        <p:nvSpPr>
          <p:cNvPr id="8" name="CuadroTexto 7"/>
          <p:cNvSpPr txBox="1"/>
          <p:nvPr/>
        </p:nvSpPr>
        <p:spPr>
          <a:xfrm>
            <a:off x="700088" y="5776913"/>
            <a:ext cx="8115300" cy="576262"/>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p>
            <a:pPr algn="ctr">
              <a:spcBef>
                <a:spcPct val="20000"/>
              </a:spcBef>
              <a:buClr>
                <a:schemeClr val="accent1"/>
              </a:buClr>
              <a:buSzPct val="85000"/>
              <a:defRPr/>
            </a:pPr>
            <a:r>
              <a:rPr lang="es-ES" sz="2800" b="0" i="0" dirty="0">
                <a:solidFill>
                  <a:srgbClr val="FFFFFF"/>
                </a:solidFill>
                <a:latin typeface="Georgia" pitchFamily="18" charset="0"/>
                <a:cs typeface="Arial" pitchFamily="34" charset="0"/>
              </a:rPr>
              <a:t>Maximizar el impacto de la financiación europea</a:t>
            </a:r>
          </a:p>
          <a:p>
            <a:pPr algn="ctr">
              <a:spcBef>
                <a:spcPct val="20000"/>
              </a:spcBef>
              <a:buClr>
                <a:schemeClr val="accent1"/>
              </a:buClr>
              <a:buSzPct val="85000"/>
              <a:defRPr/>
            </a:pPr>
            <a:endParaRPr lang="es-ES" sz="2800" b="0" i="0" dirty="0">
              <a:solidFill>
                <a:srgbClr val="FFFFFF"/>
              </a:solidFill>
              <a:latin typeface="Georgia" pitchFamily="18"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4 Marcador de número de diapositiva"/>
          <p:cNvSpPr>
            <a:spLocks noGrp="1"/>
          </p:cNvSpPr>
          <p:nvPr>
            <p:ph type="sldNum" sz="quarter" idx="10"/>
          </p:nvPr>
        </p:nvSpPr>
        <p:spPr>
          <a:noFill/>
        </p:spPr>
        <p:txBody>
          <a:bodyPr/>
          <a:lstStyle/>
          <a:p>
            <a:fld id="{9BEDD23C-11F1-41DF-A529-BB23D41BF061}" type="slidenum">
              <a:rPr lang="en-US" smtClean="0">
                <a:cs typeface="Arial" charset="0"/>
              </a:rPr>
              <a:pPr/>
              <a:t>30</a:t>
            </a:fld>
            <a:endParaRPr lang="en-US" smtClean="0">
              <a:latin typeface="Times New Roman" pitchFamily="18" charset="0"/>
              <a:cs typeface="Arial" charset="0"/>
            </a:endParaRPr>
          </a:p>
        </p:txBody>
      </p:sp>
      <p:sp>
        <p:nvSpPr>
          <p:cNvPr id="39938" name="Rectangle 2"/>
          <p:cNvSpPr>
            <a:spLocks noGrp="1" noChangeArrowheads="1"/>
          </p:cNvSpPr>
          <p:nvPr>
            <p:ph type="title" idx="4294967295"/>
          </p:nvPr>
        </p:nvSpPr>
        <p:spPr/>
        <p:txBody>
          <a:bodyPr/>
          <a:lstStyle/>
          <a:p>
            <a:r>
              <a:rPr lang="es-ES" sz="3200" smtClean="0">
                <a:latin typeface="Georgia" pitchFamily="18" charset="0"/>
              </a:rPr>
              <a:t>Dissemination &amp; Open Access</a:t>
            </a:r>
          </a:p>
        </p:txBody>
      </p:sp>
      <p:sp>
        <p:nvSpPr>
          <p:cNvPr id="39939" name="Rectangle 4"/>
          <p:cNvSpPr>
            <a:spLocks noChangeArrowheads="1"/>
          </p:cNvSpPr>
          <p:nvPr/>
        </p:nvSpPr>
        <p:spPr bwMode="auto">
          <a:xfrm>
            <a:off x="695325" y="933450"/>
            <a:ext cx="7419975" cy="4727575"/>
          </a:xfrm>
          <a:prstGeom prst="rect">
            <a:avLst/>
          </a:prstGeom>
          <a:noFill/>
          <a:ln w="9525">
            <a:noFill/>
            <a:miter lim="800000"/>
            <a:headEnd/>
            <a:tailEnd/>
          </a:ln>
        </p:spPr>
        <p:txBody>
          <a:bodyPr>
            <a:spAutoFit/>
          </a:bodyPr>
          <a:lstStyle/>
          <a:p>
            <a:endParaRPr lang="es-ES" b="0" i="0"/>
          </a:p>
          <a:p>
            <a:pPr>
              <a:buFontTx/>
              <a:buChar char="•"/>
            </a:pPr>
            <a:r>
              <a:rPr lang="es-ES" sz="2800" b="0" i="0">
                <a:solidFill>
                  <a:srgbClr val="1C1C1C"/>
                </a:solidFill>
                <a:latin typeface="Georgia" pitchFamily="18" charset="0"/>
              </a:rPr>
              <a:t>Obligación general de los participantes 	de diseminar los resultados lo más 	posible, respetando las restricciones 	relacionadas con las reglas de  IPR, 	reglas de seguridad o intereses 	legítimos</a:t>
            </a:r>
          </a:p>
          <a:p>
            <a:endParaRPr lang="es-ES" sz="2800" b="0" i="0">
              <a:solidFill>
                <a:srgbClr val="1C1C1C"/>
              </a:solidFill>
              <a:latin typeface="Georgia" pitchFamily="18" charset="0"/>
            </a:endParaRPr>
          </a:p>
          <a:p>
            <a:pPr>
              <a:buFontTx/>
              <a:buChar char="•"/>
            </a:pPr>
            <a:r>
              <a:rPr lang="es-ES" sz="2800" b="0" i="0">
                <a:solidFill>
                  <a:srgbClr val="1C1C1C"/>
                </a:solidFill>
                <a:latin typeface="Georgia" pitchFamily="18" charset="0"/>
              </a:rPr>
              <a:t>Open Access a Scientific Publications:     en general será obligatoria (más detalles en WP) (el coste de las publicaciones será un coste directo) </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4 Marcador de número de diapositiva"/>
          <p:cNvSpPr>
            <a:spLocks noGrp="1"/>
          </p:cNvSpPr>
          <p:nvPr>
            <p:ph type="sldNum" sz="quarter" idx="10"/>
          </p:nvPr>
        </p:nvSpPr>
        <p:spPr>
          <a:noFill/>
        </p:spPr>
        <p:txBody>
          <a:bodyPr/>
          <a:lstStyle/>
          <a:p>
            <a:fld id="{B86A9D77-6234-48D4-B9AF-4BEB4D24F08B}" type="slidenum">
              <a:rPr lang="en-US" smtClean="0">
                <a:cs typeface="Arial" charset="0"/>
              </a:rPr>
              <a:pPr/>
              <a:t>31</a:t>
            </a:fld>
            <a:endParaRPr lang="en-US" smtClean="0">
              <a:latin typeface="Times New Roman" pitchFamily="18" charset="0"/>
              <a:cs typeface="Arial" charset="0"/>
            </a:endParaRPr>
          </a:p>
        </p:txBody>
      </p:sp>
      <p:sp>
        <p:nvSpPr>
          <p:cNvPr id="40962" name="Rectangle 2"/>
          <p:cNvSpPr>
            <a:spLocks noGrp="1" noChangeArrowheads="1"/>
          </p:cNvSpPr>
          <p:nvPr>
            <p:ph type="title" idx="4294967295"/>
          </p:nvPr>
        </p:nvSpPr>
        <p:spPr>
          <a:xfrm>
            <a:off x="485775" y="285750"/>
            <a:ext cx="7961313" cy="455613"/>
          </a:xfrm>
        </p:spPr>
        <p:txBody>
          <a:bodyPr/>
          <a:lstStyle/>
          <a:p>
            <a:r>
              <a:rPr lang="es-ES" sz="3200" smtClean="0">
                <a:latin typeface="Georgia" pitchFamily="18" charset="0"/>
              </a:rPr>
              <a:t>Modalidades de Participación</a:t>
            </a:r>
          </a:p>
        </p:txBody>
      </p:sp>
      <p:pic>
        <p:nvPicPr>
          <p:cNvPr id="40963" name="Picture 5"/>
          <p:cNvPicPr>
            <a:picLocks noChangeAspect="1" noChangeArrowheads="1"/>
          </p:cNvPicPr>
          <p:nvPr/>
        </p:nvPicPr>
        <p:blipFill>
          <a:blip r:embed="rId2"/>
          <a:srcRect/>
          <a:stretch>
            <a:fillRect/>
          </a:stretch>
        </p:blipFill>
        <p:spPr bwMode="auto">
          <a:xfrm>
            <a:off x="0" y="930275"/>
            <a:ext cx="9386888" cy="70913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4 Marcador de número de diapositiva"/>
          <p:cNvSpPr>
            <a:spLocks noGrp="1"/>
          </p:cNvSpPr>
          <p:nvPr>
            <p:ph type="sldNum" sz="quarter" idx="10"/>
          </p:nvPr>
        </p:nvSpPr>
        <p:spPr>
          <a:noFill/>
        </p:spPr>
        <p:txBody>
          <a:bodyPr/>
          <a:lstStyle/>
          <a:p>
            <a:fld id="{860C1862-6784-4AF5-A06A-E18F5D447B75}" type="slidenum">
              <a:rPr lang="en-US" smtClean="0">
                <a:cs typeface="Arial" charset="0"/>
              </a:rPr>
              <a:pPr/>
              <a:t>32</a:t>
            </a:fld>
            <a:endParaRPr lang="en-US" smtClean="0">
              <a:latin typeface="Times New Roman" pitchFamily="18" charset="0"/>
              <a:cs typeface="Arial" charset="0"/>
            </a:endParaRPr>
          </a:p>
        </p:txBody>
      </p:sp>
      <p:sp>
        <p:nvSpPr>
          <p:cNvPr id="41986" name="Rectangle 2"/>
          <p:cNvSpPr>
            <a:spLocks noGrp="1" noChangeArrowheads="1"/>
          </p:cNvSpPr>
          <p:nvPr>
            <p:ph type="title" idx="4294967295"/>
          </p:nvPr>
        </p:nvSpPr>
        <p:spPr>
          <a:xfrm>
            <a:off x="809625" y="563563"/>
            <a:ext cx="7961313" cy="455612"/>
          </a:xfrm>
        </p:spPr>
        <p:txBody>
          <a:bodyPr/>
          <a:lstStyle/>
          <a:p>
            <a:r>
              <a:rPr lang="es-ES" sz="3200" smtClean="0">
                <a:latin typeface="Georgia" pitchFamily="18" charset="0"/>
              </a:rPr>
              <a:t>Tipos de Acción : Convocatorias Ordinarias</a:t>
            </a:r>
          </a:p>
        </p:txBody>
      </p:sp>
      <p:pic>
        <p:nvPicPr>
          <p:cNvPr id="41987" name="Picture 4"/>
          <p:cNvPicPr>
            <a:picLocks noChangeAspect="1" noChangeArrowheads="1"/>
          </p:cNvPicPr>
          <p:nvPr>
            <p:ph type="body" idx="4294967295"/>
          </p:nvPr>
        </p:nvPicPr>
        <p:blipFill>
          <a:blip r:embed="rId2"/>
          <a:srcRect/>
          <a:stretch>
            <a:fillRect/>
          </a:stretch>
        </p:blipFill>
        <p:spPr>
          <a:xfrm>
            <a:off x="808038" y="1966913"/>
            <a:ext cx="7599362" cy="4216400"/>
          </a:xfrm>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4 Marcador de número de diapositiva"/>
          <p:cNvSpPr>
            <a:spLocks noGrp="1"/>
          </p:cNvSpPr>
          <p:nvPr>
            <p:ph type="sldNum" sz="quarter" idx="10"/>
          </p:nvPr>
        </p:nvSpPr>
        <p:spPr>
          <a:noFill/>
        </p:spPr>
        <p:txBody>
          <a:bodyPr/>
          <a:lstStyle/>
          <a:p>
            <a:fld id="{31324A3E-DFA5-4CE5-BDBB-DA6817256257}" type="slidenum">
              <a:rPr lang="en-US" smtClean="0">
                <a:cs typeface="Arial" charset="0"/>
              </a:rPr>
              <a:pPr/>
              <a:t>33</a:t>
            </a:fld>
            <a:endParaRPr lang="en-US" smtClean="0">
              <a:latin typeface="Times New Roman" pitchFamily="18" charset="0"/>
              <a:cs typeface="Arial" charset="0"/>
            </a:endParaRPr>
          </a:p>
        </p:txBody>
      </p:sp>
      <p:sp>
        <p:nvSpPr>
          <p:cNvPr id="43010" name="Rectangle 31"/>
          <p:cNvSpPr>
            <a:spLocks noGrp="1" noChangeArrowheads="1"/>
          </p:cNvSpPr>
          <p:nvPr>
            <p:ph type="title" idx="4294967295"/>
          </p:nvPr>
        </p:nvSpPr>
        <p:spPr/>
        <p:txBody>
          <a:bodyPr/>
          <a:lstStyle/>
          <a:p>
            <a:r>
              <a:rPr lang="es-ES" sz="3200" smtClean="0">
                <a:latin typeface="Georgia" pitchFamily="18" charset="0"/>
              </a:rPr>
              <a:t>Financiacion Costes Directos</a:t>
            </a:r>
          </a:p>
        </p:txBody>
      </p:sp>
      <p:graphicFrame>
        <p:nvGraphicFramePr>
          <p:cNvPr id="468016" name="Group 48"/>
          <p:cNvGraphicFramePr>
            <a:graphicFrameLocks noGrp="1"/>
          </p:cNvGraphicFramePr>
          <p:nvPr>
            <p:ph idx="4294967295"/>
          </p:nvPr>
        </p:nvGraphicFramePr>
        <p:xfrm>
          <a:off x="760413" y="1066800"/>
          <a:ext cx="7772400" cy="5546725"/>
        </p:xfrm>
        <a:graphic>
          <a:graphicData uri="http://schemas.openxmlformats.org/drawingml/2006/table">
            <a:tbl>
              <a:tblPr/>
              <a:tblGrid>
                <a:gridCol w="2590800"/>
                <a:gridCol w="2590800"/>
                <a:gridCol w="2590800"/>
              </a:tblGrid>
              <a:tr h="11334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Tipos de Acción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Non-profit organizations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000" b="1" i="0" u="none" strike="noStrike" cap="none" normalizeH="0" baseline="0" smtClean="0">
                        <a:ln>
                          <a:noFill/>
                        </a:ln>
                        <a:solidFill>
                          <a:schemeClr val="bg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Profit making entities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000" b="1" i="0" u="none" strike="noStrike" cap="none" normalizeH="0" baseline="0" smtClean="0">
                        <a:ln>
                          <a:noFill/>
                        </a:ln>
                        <a:solidFill>
                          <a:schemeClr val="bg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42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Research and Innovation Action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000" b="1" i="0" u="none" strike="noStrike" cap="none" normalizeH="0" baseline="0" smtClean="0">
                        <a:ln>
                          <a:noFill/>
                        </a:ln>
                        <a:solidFill>
                          <a:schemeClr val="bg1"/>
                        </a:solidFill>
                        <a:effectLst/>
                        <a:latin typeface="Georg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44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Innovation Action (*)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000" b="1" i="0" u="none" strike="noStrike" cap="none" normalizeH="0" baseline="0" smtClean="0">
                        <a:ln>
                          <a:noFill/>
                        </a:ln>
                        <a:solidFill>
                          <a:schemeClr val="bg1"/>
                        </a:solidFill>
                        <a:effectLst/>
                        <a:latin typeface="Georg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42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Coordination and Support Action (CA)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000" b="1" i="0" u="none" strike="noStrike" cap="none" normalizeH="0" baseline="0" smtClean="0">
                        <a:ln>
                          <a:noFill/>
                        </a:ln>
                        <a:solidFill>
                          <a:schemeClr val="bg1"/>
                        </a:solidFill>
                        <a:effectLst/>
                        <a:latin typeface="Georg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bg1"/>
                          </a:solidFill>
                          <a:effectLst/>
                          <a:latin typeface="Georgia"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800" b="0" i="0" u="none" strike="noStrike" cap="none" normalizeH="0" baseline="0" smtClean="0">
                        <a:ln>
                          <a:noFill/>
                        </a:ln>
                        <a:solidFill>
                          <a:srgbClr val="1C1C1C"/>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800" b="0" i="0" u="none" strike="noStrike" cap="none" normalizeH="0" baseline="0" smtClean="0">
                        <a:ln>
                          <a:noFill/>
                        </a:ln>
                        <a:solidFill>
                          <a:srgbClr val="1C1C1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800" b="0" i="0" u="none" strike="noStrike" cap="none" normalizeH="0" baseline="0" smtClean="0">
                        <a:ln>
                          <a:noFill/>
                        </a:ln>
                        <a:solidFill>
                          <a:srgbClr val="1C1C1C"/>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4 Marcador de número de diapositiva"/>
          <p:cNvSpPr>
            <a:spLocks noGrp="1"/>
          </p:cNvSpPr>
          <p:nvPr>
            <p:ph type="sldNum" sz="quarter" idx="10"/>
          </p:nvPr>
        </p:nvSpPr>
        <p:spPr>
          <a:noFill/>
        </p:spPr>
        <p:txBody>
          <a:bodyPr/>
          <a:lstStyle/>
          <a:p>
            <a:fld id="{28BF6B52-3288-42E6-9018-FE703FCF6FAA}" type="slidenum">
              <a:rPr lang="en-US" smtClean="0">
                <a:cs typeface="Arial" charset="0"/>
              </a:rPr>
              <a:pPr/>
              <a:t>34</a:t>
            </a:fld>
            <a:endParaRPr lang="en-US" smtClean="0">
              <a:latin typeface="Times New Roman" pitchFamily="18" charset="0"/>
              <a:cs typeface="Arial" charset="0"/>
            </a:endParaRPr>
          </a:p>
        </p:txBody>
      </p:sp>
      <p:sp>
        <p:nvSpPr>
          <p:cNvPr id="44034" name="Título 2"/>
          <p:cNvSpPr>
            <a:spLocks noGrp="1"/>
          </p:cNvSpPr>
          <p:nvPr>
            <p:ph type="ctrTitle" idx="4294967295"/>
          </p:nvPr>
        </p:nvSpPr>
        <p:spPr>
          <a:xfrm>
            <a:off x="368300" y="935038"/>
            <a:ext cx="8042275" cy="1971675"/>
          </a:xfrm>
        </p:spPr>
        <p:txBody>
          <a:bodyPr anchor="b"/>
          <a:lstStyle/>
          <a:p>
            <a:pPr algn="ctr"/>
            <a:r>
              <a:rPr lang="es-ES" sz="4100" smtClean="0">
                <a:solidFill>
                  <a:srgbClr val="911A50"/>
                </a:solidFill>
                <a:latin typeface="Trebuchet MS" pitchFamily="34" charset="0"/>
              </a:rPr>
              <a:t>Participación PYMES en H2020:</a:t>
            </a:r>
            <a:br>
              <a:rPr lang="es-ES" sz="4100" smtClean="0">
                <a:solidFill>
                  <a:srgbClr val="911A50"/>
                </a:solidFill>
                <a:latin typeface="Trebuchet MS" pitchFamily="34" charset="0"/>
              </a:rPr>
            </a:br>
            <a:r>
              <a:rPr lang="es-ES" sz="4100" smtClean="0">
                <a:solidFill>
                  <a:srgbClr val="911A50"/>
                </a:solidFill>
                <a:latin typeface="Trebuchet MS" pitchFamily="34" charset="0"/>
              </a:rPr>
              <a:t>Instrumento PYME</a:t>
            </a: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4 Marcador de número de diapositiva"/>
          <p:cNvSpPr>
            <a:spLocks noGrp="1"/>
          </p:cNvSpPr>
          <p:nvPr>
            <p:ph type="sldNum" sz="quarter" idx="10"/>
          </p:nvPr>
        </p:nvSpPr>
        <p:spPr>
          <a:noFill/>
        </p:spPr>
        <p:txBody>
          <a:bodyPr/>
          <a:lstStyle/>
          <a:p>
            <a:fld id="{DAF87F39-F21E-4156-9422-2C4259D49E9A}" type="slidenum">
              <a:rPr lang="en-US" smtClean="0">
                <a:cs typeface="Arial" charset="0"/>
              </a:rPr>
              <a:pPr/>
              <a:t>35</a:t>
            </a:fld>
            <a:endParaRPr lang="en-US" smtClean="0">
              <a:latin typeface="Times New Roman" pitchFamily="18" charset="0"/>
              <a:cs typeface="Arial" charset="0"/>
            </a:endParaRPr>
          </a:p>
        </p:txBody>
      </p:sp>
      <p:sp>
        <p:nvSpPr>
          <p:cNvPr id="45058" name="Title 1"/>
          <p:cNvSpPr>
            <a:spLocks noGrp="1"/>
          </p:cNvSpPr>
          <p:nvPr>
            <p:ph type="title" idx="4294967295"/>
          </p:nvPr>
        </p:nvSpPr>
        <p:spPr>
          <a:xfrm>
            <a:off x="395288" y="1052513"/>
            <a:ext cx="8229600" cy="936625"/>
          </a:xfrm>
        </p:spPr>
        <p:txBody>
          <a:bodyPr/>
          <a:lstStyle/>
          <a:p>
            <a:pPr algn="ctr"/>
            <a:r>
              <a:rPr lang="en-GB" smtClean="0">
                <a:latin typeface="Trebuchet MS" pitchFamily="34" charset="0"/>
              </a:rPr>
              <a:t>SME support under FP7: 16.7%</a:t>
            </a:r>
          </a:p>
        </p:txBody>
      </p:sp>
      <p:pic>
        <p:nvPicPr>
          <p:cNvPr id="45059" name="Chart 1"/>
          <p:cNvPicPr>
            <a:picLocks noChangeArrowheads="1"/>
          </p:cNvPicPr>
          <p:nvPr/>
        </p:nvPicPr>
        <p:blipFill>
          <a:blip r:embed="rId3"/>
          <a:srcRect/>
          <a:stretch>
            <a:fillRect/>
          </a:stretch>
        </p:blipFill>
        <p:spPr bwMode="auto">
          <a:xfrm>
            <a:off x="0" y="2349500"/>
            <a:ext cx="8569325" cy="4319588"/>
          </a:xfrm>
          <a:prstGeom prst="rect">
            <a:avLst/>
          </a:prstGeom>
          <a:noFill/>
          <a:ln w="9525">
            <a:noFill/>
            <a:miter lim="800000"/>
            <a:headEnd/>
            <a:tailEnd/>
          </a:ln>
        </p:spPr>
      </p:pic>
      <p:sp>
        <p:nvSpPr>
          <p:cNvPr id="45060" name="Rectangle 5"/>
          <p:cNvSpPr>
            <a:spLocks noChangeArrowheads="1"/>
          </p:cNvSpPr>
          <p:nvPr/>
        </p:nvSpPr>
        <p:spPr bwMode="auto">
          <a:xfrm>
            <a:off x="1030288" y="138113"/>
            <a:ext cx="7440612"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Análisis: PYME en Horizonte 2020</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4 Marcador de número de diapositiva"/>
          <p:cNvSpPr>
            <a:spLocks noGrp="1"/>
          </p:cNvSpPr>
          <p:nvPr>
            <p:ph type="sldNum" sz="quarter" idx="10"/>
          </p:nvPr>
        </p:nvSpPr>
        <p:spPr>
          <a:noFill/>
        </p:spPr>
        <p:txBody>
          <a:bodyPr/>
          <a:lstStyle/>
          <a:p>
            <a:fld id="{0166CCE3-E556-4F4B-9090-3D3A9EC9216E}" type="slidenum">
              <a:rPr lang="en-US" smtClean="0">
                <a:cs typeface="Arial" charset="0"/>
              </a:rPr>
              <a:pPr/>
              <a:t>36</a:t>
            </a:fld>
            <a:endParaRPr lang="en-US" smtClean="0">
              <a:latin typeface="Times New Roman" pitchFamily="18" charset="0"/>
              <a:cs typeface="Arial" charset="0"/>
            </a:endParaRPr>
          </a:p>
        </p:txBody>
      </p:sp>
      <p:pic>
        <p:nvPicPr>
          <p:cNvPr id="47106" name="Picture 1"/>
          <p:cNvPicPr>
            <a:picLocks noChangeAspect="1"/>
          </p:cNvPicPr>
          <p:nvPr/>
        </p:nvPicPr>
        <p:blipFill>
          <a:blip r:embed="rId3"/>
          <a:srcRect/>
          <a:stretch>
            <a:fillRect/>
          </a:stretch>
        </p:blipFill>
        <p:spPr bwMode="auto">
          <a:xfrm>
            <a:off x="0" y="981075"/>
            <a:ext cx="9180513" cy="5903913"/>
          </a:xfrm>
          <a:prstGeom prst="rect">
            <a:avLst/>
          </a:prstGeom>
          <a:noFill/>
          <a:ln w="9525">
            <a:noFill/>
            <a:miter lim="800000"/>
            <a:headEnd/>
            <a:tailEnd/>
          </a:ln>
        </p:spPr>
      </p:pic>
      <p:sp>
        <p:nvSpPr>
          <p:cNvPr id="47107" name="Rectangle 1"/>
          <p:cNvSpPr>
            <a:spLocks noChangeArrowheads="1"/>
          </p:cNvSpPr>
          <p:nvPr/>
        </p:nvSpPr>
        <p:spPr bwMode="auto">
          <a:xfrm>
            <a:off x="3132138" y="2762250"/>
            <a:ext cx="1601787" cy="287338"/>
          </a:xfrm>
          <a:prstGeom prst="rect">
            <a:avLst/>
          </a:prstGeom>
          <a:noFill/>
          <a:ln w="9525">
            <a:noFill/>
            <a:round/>
            <a:headEnd/>
            <a:tailEnd/>
          </a:ln>
        </p:spPr>
        <p:txBody>
          <a:bodyPr anchor="ctr"/>
          <a:lstStyle/>
          <a:p>
            <a:pPr marL="3175"/>
            <a:endParaRPr lang="es-ES" sz="1200" b="0" i="0">
              <a:solidFill>
                <a:srgbClr val="0F5494"/>
              </a:solidFill>
              <a:latin typeface="Verdana" pitchFamily="34" charset="0"/>
              <a:ea typeface="MS PGothic" pitchFamily="34" charset="-128"/>
            </a:endParaRPr>
          </a:p>
        </p:txBody>
      </p:sp>
      <p:sp>
        <p:nvSpPr>
          <p:cNvPr id="47108" name="Rectangle 2"/>
          <p:cNvSpPr>
            <a:spLocks noChangeArrowheads="1"/>
          </p:cNvSpPr>
          <p:nvPr/>
        </p:nvSpPr>
        <p:spPr bwMode="auto">
          <a:xfrm>
            <a:off x="3348038" y="2762250"/>
            <a:ext cx="1241425" cy="287338"/>
          </a:xfrm>
          <a:prstGeom prst="rect">
            <a:avLst/>
          </a:prstGeom>
          <a:noFill/>
          <a:ln w="9525">
            <a:noFill/>
            <a:round/>
            <a:headEnd/>
            <a:tailEnd/>
          </a:ln>
        </p:spPr>
        <p:txBody>
          <a:bodyPr anchor="ctr"/>
          <a:lstStyle/>
          <a:p>
            <a:pPr marL="3175"/>
            <a:endParaRPr lang="es-ES" sz="1200" b="0" i="0">
              <a:solidFill>
                <a:srgbClr val="0F5494"/>
              </a:solidFill>
              <a:latin typeface="Verdana" pitchFamily="34" charset="0"/>
              <a:ea typeface="MS PGothic" pitchFamily="34" charset="-128"/>
            </a:endParaRPr>
          </a:p>
        </p:txBody>
      </p:sp>
      <p:sp>
        <p:nvSpPr>
          <p:cNvPr id="47109" name="Rectangle 3"/>
          <p:cNvSpPr>
            <a:spLocks noChangeArrowheads="1"/>
          </p:cNvSpPr>
          <p:nvPr/>
        </p:nvSpPr>
        <p:spPr bwMode="auto">
          <a:xfrm>
            <a:off x="2916238" y="2492375"/>
            <a:ext cx="2016125" cy="792163"/>
          </a:xfrm>
          <a:prstGeom prst="rect">
            <a:avLst/>
          </a:prstGeom>
          <a:solidFill>
            <a:schemeClr val="bg1"/>
          </a:solidFill>
          <a:ln w="15875">
            <a:noFill/>
            <a:miter lim="800000"/>
            <a:headEnd/>
            <a:tailEnd/>
          </a:ln>
        </p:spPr>
        <p:txBody>
          <a:bodyPr anchor="ctr"/>
          <a:lstStyle/>
          <a:p>
            <a:pPr marL="3175" algn="ctr"/>
            <a:r>
              <a:rPr lang="en-GB" sz="1400" b="0" i="0">
                <a:solidFill>
                  <a:srgbClr val="FF0000"/>
                </a:solidFill>
                <a:latin typeface="Verdana" pitchFamily="34" charset="0"/>
                <a:ea typeface="MS PGothic" pitchFamily="34" charset="-128"/>
              </a:rPr>
              <a:t>Funding Gap (range: 1-3 M€)</a:t>
            </a:r>
          </a:p>
        </p:txBody>
      </p:sp>
      <p:sp>
        <p:nvSpPr>
          <p:cNvPr id="47110" name="Rectangle 6"/>
          <p:cNvSpPr>
            <a:spLocks noChangeArrowheads="1"/>
          </p:cNvSpPr>
          <p:nvPr/>
        </p:nvSpPr>
        <p:spPr bwMode="auto">
          <a:xfrm>
            <a:off x="1030288" y="138113"/>
            <a:ext cx="7440612"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Análisis: PYME en Horizonte 2020</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4 Marcador de número de diapositiva"/>
          <p:cNvSpPr>
            <a:spLocks noGrp="1"/>
          </p:cNvSpPr>
          <p:nvPr>
            <p:ph type="sldNum" sz="quarter" idx="10"/>
          </p:nvPr>
        </p:nvSpPr>
        <p:spPr>
          <a:noFill/>
        </p:spPr>
        <p:txBody>
          <a:bodyPr/>
          <a:lstStyle/>
          <a:p>
            <a:fld id="{3A37489C-61DD-4B73-9EB9-051EEA551637}" type="slidenum">
              <a:rPr lang="en-US" smtClean="0">
                <a:cs typeface="Arial" charset="0"/>
              </a:rPr>
              <a:pPr/>
              <a:t>37</a:t>
            </a:fld>
            <a:endParaRPr lang="en-US" smtClean="0">
              <a:latin typeface="Times New Roman" pitchFamily="18" charset="0"/>
              <a:cs typeface="Arial" charset="0"/>
            </a:endParaRPr>
          </a:p>
        </p:txBody>
      </p:sp>
      <p:sp>
        <p:nvSpPr>
          <p:cNvPr id="49154" name="Title 1"/>
          <p:cNvSpPr>
            <a:spLocks noGrp="1"/>
          </p:cNvSpPr>
          <p:nvPr>
            <p:ph type="title" idx="4294967295"/>
          </p:nvPr>
        </p:nvSpPr>
        <p:spPr>
          <a:xfrm>
            <a:off x="771525" y="163513"/>
            <a:ext cx="7961313" cy="350837"/>
          </a:xfrm>
        </p:spPr>
        <p:txBody>
          <a:bodyPr/>
          <a:lstStyle/>
          <a:p>
            <a:pPr marL="358775" eaLnBrk="1" hangingPunct="1"/>
            <a:r>
              <a:rPr lang="fr-BE" smtClean="0">
                <a:latin typeface="Georgia" pitchFamily="18" charset="0"/>
                <a:cs typeface="Arial" charset="0"/>
              </a:rPr>
              <a:t>Apoyo a la PYME: enfoque integrado</a:t>
            </a:r>
            <a:endParaRPr lang="en-GB" smtClean="0">
              <a:latin typeface="Georgia" pitchFamily="18" charset="0"/>
              <a:cs typeface="Arial" charset="0"/>
            </a:endParaRPr>
          </a:p>
        </p:txBody>
      </p:sp>
      <p:sp>
        <p:nvSpPr>
          <p:cNvPr id="49155" name="Content Placeholder 2"/>
          <p:cNvSpPr>
            <a:spLocks noGrp="1"/>
          </p:cNvSpPr>
          <p:nvPr>
            <p:ph idx="4294967295"/>
          </p:nvPr>
        </p:nvSpPr>
        <p:spPr>
          <a:xfrm>
            <a:off x="457200" y="2133600"/>
            <a:ext cx="8229600" cy="3887788"/>
          </a:xfrm>
        </p:spPr>
        <p:txBody>
          <a:bodyPr/>
          <a:lstStyle/>
          <a:p>
            <a:pPr marL="0" indent="0" defTabSz="512763" eaLnBrk="1" hangingPunct="1">
              <a:buFontTx/>
              <a:buNone/>
            </a:pPr>
            <a:endParaRPr lang="en-GB" sz="2400" smtClean="0">
              <a:latin typeface="Trebuchet MS" pitchFamily="34" charset="0"/>
            </a:endParaRPr>
          </a:p>
          <a:p>
            <a:pPr marL="0" indent="0" defTabSz="512763" eaLnBrk="1" hangingPunct="1">
              <a:buFontTx/>
              <a:buNone/>
            </a:pPr>
            <a:endParaRPr lang="en-GB" sz="2400" smtClean="0">
              <a:latin typeface="Trebuchet MS" pitchFamily="34" charset="0"/>
            </a:endParaRPr>
          </a:p>
          <a:p>
            <a:pPr marL="0" indent="0" defTabSz="512763" eaLnBrk="1" hangingPunct="1">
              <a:buFontTx/>
              <a:buNone/>
            </a:pPr>
            <a:endParaRPr lang="en-GB" sz="1600" b="1" smtClean="0">
              <a:solidFill>
                <a:srgbClr val="FFD624"/>
              </a:solidFill>
              <a:latin typeface="Trebuchet MS" pitchFamily="34" charset="0"/>
            </a:endParaRPr>
          </a:p>
          <a:p>
            <a:pPr marL="0" indent="0" defTabSz="512763" eaLnBrk="1" hangingPunct="1">
              <a:buFontTx/>
              <a:buNone/>
            </a:pPr>
            <a:endParaRPr lang="en-GB" smtClean="0">
              <a:latin typeface="Trebuchet MS" pitchFamily="34" charset="0"/>
            </a:endParaRPr>
          </a:p>
        </p:txBody>
      </p:sp>
      <p:sp>
        <p:nvSpPr>
          <p:cNvPr id="49156" name="Rectangle 7"/>
          <p:cNvSpPr>
            <a:spLocks noChangeArrowheads="1"/>
          </p:cNvSpPr>
          <p:nvPr/>
        </p:nvSpPr>
        <p:spPr bwMode="auto">
          <a:xfrm>
            <a:off x="611188" y="2349500"/>
            <a:ext cx="2881312" cy="1871663"/>
          </a:xfrm>
          <a:prstGeom prst="rect">
            <a:avLst/>
          </a:prstGeom>
          <a:noFill/>
          <a:ln w="9525">
            <a:noFill/>
            <a:round/>
            <a:headEnd/>
            <a:tailEnd/>
          </a:ln>
        </p:spPr>
        <p:txBody>
          <a:bodyPr anchor="ctr"/>
          <a:lstStyle/>
          <a:p>
            <a:pPr marL="3175"/>
            <a:endParaRPr lang="es-ES" sz="1200" b="0" i="0">
              <a:solidFill>
                <a:srgbClr val="0F5494"/>
              </a:solidFill>
              <a:latin typeface="Verdana" pitchFamily="34" charset="0"/>
              <a:ea typeface="MS PGothic" pitchFamily="34" charset="-128"/>
            </a:endParaRPr>
          </a:p>
        </p:txBody>
      </p:sp>
      <p:sp>
        <p:nvSpPr>
          <p:cNvPr id="49157" name="Rectangle 8"/>
          <p:cNvSpPr>
            <a:spLocks noChangeArrowheads="1"/>
          </p:cNvSpPr>
          <p:nvPr/>
        </p:nvSpPr>
        <p:spPr bwMode="auto">
          <a:xfrm>
            <a:off x="5508625" y="3429000"/>
            <a:ext cx="914400" cy="914400"/>
          </a:xfrm>
          <a:prstGeom prst="rect">
            <a:avLst/>
          </a:prstGeom>
          <a:noFill/>
          <a:ln w="9525">
            <a:noFill/>
            <a:round/>
            <a:headEnd/>
            <a:tailEnd/>
          </a:ln>
        </p:spPr>
        <p:txBody>
          <a:bodyPr anchor="ctr"/>
          <a:lstStyle/>
          <a:p>
            <a:pPr marL="3175"/>
            <a:endParaRPr lang="es-ES" sz="1200" b="0" i="0">
              <a:solidFill>
                <a:srgbClr val="0F5494"/>
              </a:solidFill>
              <a:latin typeface="Verdana" pitchFamily="34" charset="0"/>
              <a:ea typeface="MS PGothic" pitchFamily="34" charset="-128"/>
            </a:endParaRPr>
          </a:p>
        </p:txBody>
      </p:sp>
      <p:graphicFrame>
        <p:nvGraphicFramePr>
          <p:cNvPr id="11" name="Diagram 10"/>
          <p:cNvGraphicFramePr/>
          <p:nvPr/>
        </p:nvGraphicFramePr>
        <p:xfrm>
          <a:off x="2396604" y="13381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9" name="TextBox 11"/>
          <p:cNvSpPr txBox="1">
            <a:spLocks noChangeArrowheads="1"/>
          </p:cNvSpPr>
          <p:nvPr/>
        </p:nvSpPr>
        <p:spPr bwMode="auto">
          <a:xfrm>
            <a:off x="490538" y="1492250"/>
            <a:ext cx="1584325" cy="1190625"/>
          </a:xfrm>
          <a:prstGeom prst="rect">
            <a:avLst/>
          </a:prstGeom>
          <a:noFill/>
          <a:ln w="9525">
            <a:noFill/>
            <a:miter lim="800000"/>
            <a:headEnd/>
            <a:tailEnd/>
          </a:ln>
        </p:spPr>
        <p:txBody>
          <a:bodyPr>
            <a:spAutoFit/>
          </a:bodyPr>
          <a:lstStyle/>
          <a:p>
            <a:pPr algn="ctr"/>
            <a:r>
              <a:rPr lang="fr-BE" sz="1800" i="0">
                <a:solidFill>
                  <a:srgbClr val="204388"/>
                </a:solidFill>
                <a:latin typeface="Verdana" pitchFamily="34" charset="0"/>
                <a:ea typeface="MS PGothic" pitchFamily="34" charset="-128"/>
              </a:rPr>
              <a:t>20 % budgetary</a:t>
            </a:r>
          </a:p>
          <a:p>
            <a:pPr algn="ctr"/>
            <a:r>
              <a:rPr lang="fr-BE" sz="1800" i="0">
                <a:solidFill>
                  <a:srgbClr val="204388"/>
                </a:solidFill>
                <a:latin typeface="Verdana" pitchFamily="34" charset="0"/>
                <a:ea typeface="MS PGothic" pitchFamily="34" charset="-128"/>
              </a:rPr>
              <a:t> target in LEITs &amp; SC</a:t>
            </a:r>
            <a:endParaRPr lang="en-GB" sz="1800" i="0">
              <a:solidFill>
                <a:srgbClr val="204388"/>
              </a:solidFill>
              <a:latin typeface="Verdana" pitchFamily="34" charset="0"/>
              <a:ea typeface="MS PGothic" pitchFamily="34" charset="-128"/>
            </a:endParaRPr>
          </a:p>
        </p:txBody>
      </p:sp>
      <p:sp>
        <p:nvSpPr>
          <p:cNvPr id="49160" name="TextBox 13"/>
          <p:cNvSpPr txBox="1">
            <a:spLocks noChangeArrowheads="1"/>
          </p:cNvSpPr>
          <p:nvPr/>
        </p:nvSpPr>
        <p:spPr bwMode="auto">
          <a:xfrm>
            <a:off x="439738" y="3225800"/>
            <a:ext cx="1755775" cy="641350"/>
          </a:xfrm>
          <a:prstGeom prst="rect">
            <a:avLst/>
          </a:prstGeom>
          <a:noFill/>
          <a:ln w="9525">
            <a:noFill/>
            <a:miter lim="800000"/>
            <a:headEnd/>
            <a:tailEnd/>
          </a:ln>
        </p:spPr>
        <p:txBody>
          <a:bodyPr>
            <a:spAutoFit/>
          </a:bodyPr>
          <a:lstStyle/>
          <a:p>
            <a:pPr algn="ctr"/>
            <a:r>
              <a:rPr lang="fr-BE" sz="1800" i="0">
                <a:solidFill>
                  <a:srgbClr val="204388"/>
                </a:solidFill>
                <a:latin typeface="Verdana" pitchFamily="34" charset="0"/>
                <a:ea typeface="MS PGothic" pitchFamily="34" charset="-128"/>
              </a:rPr>
              <a:t>'Innovation in SMEs'</a:t>
            </a:r>
            <a:endParaRPr lang="en-GB" sz="1800" i="0">
              <a:solidFill>
                <a:srgbClr val="204388"/>
              </a:solidFill>
              <a:latin typeface="Verdana" pitchFamily="34" charset="0"/>
              <a:ea typeface="MS PGothic" pitchFamily="34" charset="-128"/>
            </a:endParaRPr>
          </a:p>
        </p:txBody>
      </p:sp>
      <p:sp>
        <p:nvSpPr>
          <p:cNvPr id="49161"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796C44E-025A-4BD7-A80D-1C6C18D63A7A}" type="slidenum">
              <a:rPr lang="en-GB" sz="1400" b="0" i="0">
                <a:latin typeface="Arial" charset="0"/>
                <a:ea typeface="MS PGothic" pitchFamily="34" charset="-128"/>
              </a:rPr>
              <a:pPr algn="r"/>
              <a:t>37</a:t>
            </a:fld>
            <a:endParaRPr lang="en-GB" sz="1400" b="0" i="0">
              <a:latin typeface="Arial" charset="0"/>
              <a:ea typeface="MS PGothic" pitchFamily="34" charset="-128"/>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4 Marcador de número de diapositiva"/>
          <p:cNvSpPr>
            <a:spLocks noGrp="1"/>
          </p:cNvSpPr>
          <p:nvPr>
            <p:ph type="sldNum" sz="quarter" idx="10"/>
          </p:nvPr>
        </p:nvSpPr>
        <p:spPr>
          <a:noFill/>
        </p:spPr>
        <p:txBody>
          <a:bodyPr/>
          <a:lstStyle/>
          <a:p>
            <a:fld id="{768BA8E9-8E62-4CFE-B493-A066F742BD7F}" type="slidenum">
              <a:rPr lang="en-US" smtClean="0">
                <a:cs typeface="Arial" charset="0"/>
              </a:rPr>
              <a:pPr/>
              <a:t>38</a:t>
            </a:fld>
            <a:endParaRPr lang="en-US" smtClean="0">
              <a:latin typeface="Times New Roman" pitchFamily="18" charset="0"/>
              <a:cs typeface="Arial" charset="0"/>
            </a:endParaRPr>
          </a:p>
        </p:txBody>
      </p:sp>
      <p:sp>
        <p:nvSpPr>
          <p:cNvPr id="51202" name="AutoShape 63"/>
          <p:cNvSpPr>
            <a:spLocks noChangeArrowheads="1"/>
          </p:cNvSpPr>
          <p:nvPr/>
        </p:nvSpPr>
        <p:spPr bwMode="auto">
          <a:xfrm>
            <a:off x="755650" y="1341438"/>
            <a:ext cx="8208963" cy="2016125"/>
          </a:xfrm>
          <a:prstGeom prst="homePlate">
            <a:avLst>
              <a:gd name="adj" fmla="val 61094"/>
            </a:avLst>
          </a:prstGeom>
          <a:solidFill>
            <a:srgbClr val="99CCFF"/>
          </a:solidFill>
          <a:ln w="9525">
            <a:solidFill>
              <a:schemeClr val="tx1"/>
            </a:solidFill>
            <a:miter lim="800000"/>
            <a:headEnd/>
            <a:tailEnd/>
          </a:ln>
        </p:spPr>
        <p:txBody>
          <a:bodyPr wrap="none" lIns="91424" tIns="45712" rIns="91424" bIns="45712" anchor="ctr"/>
          <a:lstStyle/>
          <a:p>
            <a:pPr defTabSz="801688" eaLnBrk="0" hangingPunct="0">
              <a:buClr>
                <a:srgbClr val="000000"/>
              </a:buClr>
              <a:buSzPct val="100000"/>
              <a:buFont typeface="Times New Roman" pitchFamily="18" charset="0"/>
              <a:buNone/>
            </a:pPr>
            <a:endParaRPr lang="es-ES" i="0">
              <a:solidFill>
                <a:schemeClr val="bg1"/>
              </a:solidFill>
              <a:latin typeface="Calibri" pitchFamily="34" charset="0"/>
            </a:endParaRPr>
          </a:p>
        </p:txBody>
      </p:sp>
      <p:sp>
        <p:nvSpPr>
          <p:cNvPr id="51203" name="Titel 1"/>
          <p:cNvSpPr>
            <a:spLocks noGrp="1"/>
          </p:cNvSpPr>
          <p:nvPr>
            <p:ph type="title" idx="4294967295"/>
          </p:nvPr>
        </p:nvSpPr>
        <p:spPr>
          <a:xfrm>
            <a:off x="292100" y="285750"/>
            <a:ext cx="8677275" cy="323850"/>
          </a:xfrm>
        </p:spPr>
        <p:txBody>
          <a:bodyPr lIns="91424" tIns="45712" rIns="91424" bIns="45712"/>
          <a:lstStyle/>
          <a:p>
            <a:r>
              <a:rPr lang="en-GB" smtClean="0">
                <a:latin typeface="Georgia" pitchFamily="18" charset="0"/>
                <a:cs typeface="Arial" charset="0"/>
              </a:rPr>
              <a:t>Strategic positioning</a:t>
            </a:r>
            <a:r>
              <a:rPr lang="en-GB" smtClean="0">
                <a:latin typeface="Trebuchet MS" pitchFamily="34" charset="0"/>
                <a:cs typeface="Arial" charset="0"/>
              </a:rPr>
              <a:t> </a:t>
            </a:r>
          </a:p>
        </p:txBody>
      </p:sp>
      <p:sp>
        <p:nvSpPr>
          <p:cNvPr id="51204" name="Text Box 40"/>
          <p:cNvSpPr txBox="1">
            <a:spLocks noChangeArrowheads="1"/>
          </p:cNvSpPr>
          <p:nvPr/>
        </p:nvSpPr>
        <p:spPr bwMode="auto">
          <a:xfrm>
            <a:off x="34925" y="3100388"/>
            <a:ext cx="1008063" cy="765175"/>
          </a:xfrm>
          <a:prstGeom prst="rect">
            <a:avLst/>
          </a:prstGeom>
          <a:noFill/>
          <a:ln w="9525">
            <a:noFill/>
            <a:miter lim="800000"/>
            <a:headEnd/>
            <a:tailEnd/>
          </a:ln>
        </p:spPr>
        <p:txBody>
          <a:bodyPr lIns="91424" tIns="45712" rIns="91424" bIns="45712">
            <a:spAutoFit/>
          </a:bodyPr>
          <a:lstStyle/>
          <a:p>
            <a:pPr algn="ctr" defTabSz="801688" eaLnBrk="0" hangingPunct="0">
              <a:spcBef>
                <a:spcPct val="50000"/>
              </a:spcBef>
              <a:buClr>
                <a:srgbClr val="000000"/>
              </a:buClr>
              <a:buSzPct val="100000"/>
              <a:buFont typeface="Times New Roman" pitchFamily="18" charset="0"/>
              <a:buNone/>
            </a:pPr>
            <a:r>
              <a:rPr lang="en-GB" sz="1400" i="0">
                <a:latin typeface="Calibri" pitchFamily="34" charset="0"/>
              </a:rPr>
              <a:t>R&amp;D driven projects  </a:t>
            </a:r>
          </a:p>
        </p:txBody>
      </p:sp>
      <p:sp>
        <p:nvSpPr>
          <p:cNvPr id="51205" name="Text Box 41"/>
          <p:cNvSpPr txBox="1">
            <a:spLocks noChangeArrowheads="1"/>
          </p:cNvSpPr>
          <p:nvPr/>
        </p:nvSpPr>
        <p:spPr bwMode="auto">
          <a:xfrm>
            <a:off x="7812088" y="2997200"/>
            <a:ext cx="1331912" cy="765175"/>
          </a:xfrm>
          <a:prstGeom prst="rect">
            <a:avLst/>
          </a:prstGeom>
          <a:noFill/>
          <a:ln w="9525">
            <a:noFill/>
            <a:miter lim="800000"/>
            <a:headEnd/>
            <a:tailEnd/>
          </a:ln>
        </p:spPr>
        <p:txBody>
          <a:bodyPr lIns="91424" tIns="45712" rIns="91424" bIns="45712">
            <a:spAutoFit/>
          </a:bodyPr>
          <a:lstStyle/>
          <a:p>
            <a:pPr algn="ctr" defTabSz="801688" eaLnBrk="0" hangingPunct="0">
              <a:spcBef>
                <a:spcPct val="50000"/>
              </a:spcBef>
              <a:buClr>
                <a:srgbClr val="000000"/>
              </a:buClr>
              <a:buSzPct val="100000"/>
              <a:buFont typeface="Times New Roman" pitchFamily="18" charset="0"/>
              <a:buNone/>
            </a:pPr>
            <a:r>
              <a:rPr lang="en-GB" sz="1400" i="0">
                <a:latin typeface="Calibri" pitchFamily="34" charset="0"/>
              </a:rPr>
              <a:t>Market opportunity  driven projects  </a:t>
            </a:r>
          </a:p>
        </p:txBody>
      </p:sp>
      <p:sp>
        <p:nvSpPr>
          <p:cNvPr id="51206" name="Text Box 44"/>
          <p:cNvSpPr txBox="1">
            <a:spLocks noChangeArrowheads="1"/>
          </p:cNvSpPr>
          <p:nvPr/>
        </p:nvSpPr>
        <p:spPr bwMode="auto">
          <a:xfrm>
            <a:off x="3530600" y="5383213"/>
            <a:ext cx="2232025" cy="541337"/>
          </a:xfrm>
          <a:prstGeom prst="rect">
            <a:avLst/>
          </a:prstGeom>
          <a:noFill/>
          <a:ln w="9525">
            <a:noFill/>
            <a:miter lim="800000"/>
            <a:headEnd/>
            <a:tailEnd/>
          </a:ln>
        </p:spPr>
        <p:txBody>
          <a:bodyPr lIns="91424" tIns="45712" rIns="91424" bIns="45712">
            <a:spAutoFit/>
          </a:bodyPr>
          <a:lstStyle/>
          <a:p>
            <a:pPr algn="ctr" defTabSz="801688" eaLnBrk="0" hangingPunct="0">
              <a:spcBef>
                <a:spcPct val="50000"/>
              </a:spcBef>
              <a:buClr>
                <a:srgbClr val="000000"/>
              </a:buClr>
              <a:buSzPct val="100000"/>
              <a:buFont typeface="Times New Roman" pitchFamily="18" charset="0"/>
              <a:buNone/>
            </a:pPr>
            <a:r>
              <a:rPr lang="en-GB" sz="1400" i="0">
                <a:latin typeface="Calibri" pitchFamily="34" charset="0"/>
              </a:rPr>
              <a:t>Cooperation logic at regional or national level  </a:t>
            </a:r>
          </a:p>
        </p:txBody>
      </p:sp>
      <p:sp>
        <p:nvSpPr>
          <p:cNvPr id="51207" name="Text Box 45"/>
          <p:cNvSpPr txBox="1">
            <a:spLocks noChangeArrowheads="1"/>
          </p:cNvSpPr>
          <p:nvPr/>
        </p:nvSpPr>
        <p:spPr bwMode="auto">
          <a:xfrm>
            <a:off x="3851275" y="731838"/>
            <a:ext cx="1657350" cy="541337"/>
          </a:xfrm>
          <a:prstGeom prst="rect">
            <a:avLst/>
          </a:prstGeom>
          <a:noFill/>
          <a:ln w="9525">
            <a:noFill/>
            <a:miter lim="800000"/>
            <a:headEnd/>
            <a:tailEnd/>
          </a:ln>
        </p:spPr>
        <p:txBody>
          <a:bodyPr lIns="91424" tIns="45712" rIns="91424" bIns="45712">
            <a:spAutoFit/>
          </a:bodyPr>
          <a:lstStyle/>
          <a:p>
            <a:pPr algn="ctr" defTabSz="801688" eaLnBrk="0" hangingPunct="0">
              <a:spcBef>
                <a:spcPct val="50000"/>
              </a:spcBef>
              <a:buClr>
                <a:srgbClr val="000000"/>
              </a:buClr>
              <a:buSzPct val="100000"/>
              <a:buFont typeface="Times New Roman" pitchFamily="18" charset="0"/>
              <a:buNone/>
            </a:pPr>
            <a:r>
              <a:rPr lang="en-GB" sz="1400" i="0">
                <a:latin typeface="Calibri" pitchFamily="34" charset="0"/>
              </a:rPr>
              <a:t>Transnational cooperation logic</a:t>
            </a:r>
          </a:p>
        </p:txBody>
      </p:sp>
      <p:cxnSp>
        <p:nvCxnSpPr>
          <p:cNvPr id="51208" name="AutoShape 46"/>
          <p:cNvCxnSpPr>
            <a:cxnSpLocks noChangeShapeType="1"/>
            <a:stCxn id="51204" idx="3"/>
            <a:endCxn id="51205" idx="1"/>
          </p:cNvCxnSpPr>
          <p:nvPr/>
        </p:nvCxnSpPr>
        <p:spPr bwMode="auto">
          <a:xfrm flipV="1">
            <a:off x="1219200" y="3727450"/>
            <a:ext cx="7916863" cy="112713"/>
          </a:xfrm>
          <a:prstGeom prst="straightConnector1">
            <a:avLst/>
          </a:prstGeom>
          <a:noFill/>
          <a:ln w="9525">
            <a:solidFill>
              <a:schemeClr val="tx1"/>
            </a:solidFill>
            <a:round/>
            <a:headEnd type="triangle" w="med" len="med"/>
            <a:tailEnd type="triangle" w="med" len="med"/>
          </a:ln>
        </p:spPr>
      </p:cxnSp>
      <p:cxnSp>
        <p:nvCxnSpPr>
          <p:cNvPr id="51209" name="AutoShape 47"/>
          <p:cNvCxnSpPr>
            <a:cxnSpLocks noChangeShapeType="1"/>
            <a:stCxn id="51207" idx="2"/>
            <a:endCxn id="51206" idx="0"/>
          </p:cNvCxnSpPr>
          <p:nvPr/>
        </p:nvCxnSpPr>
        <p:spPr bwMode="auto">
          <a:xfrm flipH="1">
            <a:off x="5434013" y="1403350"/>
            <a:ext cx="39687" cy="4532313"/>
          </a:xfrm>
          <a:prstGeom prst="straightConnector1">
            <a:avLst/>
          </a:prstGeom>
          <a:noFill/>
          <a:ln w="9525">
            <a:solidFill>
              <a:schemeClr val="tx1"/>
            </a:solidFill>
            <a:round/>
            <a:headEnd type="triangle" w="med" len="med"/>
            <a:tailEnd type="triangle" w="med" len="med"/>
          </a:ln>
        </p:spPr>
      </p:cxnSp>
      <p:sp>
        <p:nvSpPr>
          <p:cNvPr id="51210" name="Rectangle 50"/>
          <p:cNvSpPr>
            <a:spLocks noChangeArrowheads="1"/>
          </p:cNvSpPr>
          <p:nvPr/>
        </p:nvSpPr>
        <p:spPr bwMode="auto">
          <a:xfrm>
            <a:off x="5003800" y="1587500"/>
            <a:ext cx="2520950" cy="1625600"/>
          </a:xfrm>
          <a:prstGeom prst="rect">
            <a:avLst/>
          </a:prstGeom>
          <a:solidFill>
            <a:srgbClr val="002060"/>
          </a:solidFill>
          <a:ln w="9525" algn="ctr">
            <a:solidFill>
              <a:schemeClr val="tx1"/>
            </a:solidFill>
            <a:miter lim="800000"/>
            <a:headEnd/>
            <a:tailEnd/>
          </a:ln>
        </p:spPr>
        <p:txBody>
          <a:bodyPr lIns="91424" tIns="45712" rIns="91424" bIns="45712" anchor="ctr"/>
          <a:lstStyle/>
          <a:p>
            <a:pPr algn="ctr" defTabSz="801688" eaLnBrk="0" hangingPunct="0">
              <a:buClr>
                <a:srgbClr val="000000"/>
              </a:buClr>
              <a:buSzPct val="100000"/>
              <a:buFont typeface="Times New Roman" pitchFamily="18" charset="0"/>
              <a:buNone/>
            </a:pPr>
            <a:r>
              <a:rPr lang="en-GB" sz="1400" i="0">
                <a:solidFill>
                  <a:schemeClr val="bg1"/>
                </a:solidFill>
                <a:latin typeface="Calibri" pitchFamily="34" charset="0"/>
              </a:rPr>
              <a:t>Horizon 2020</a:t>
            </a:r>
          </a:p>
          <a:p>
            <a:pPr algn="ctr" defTabSz="801688" eaLnBrk="0" hangingPunct="0">
              <a:buClr>
                <a:srgbClr val="000000"/>
              </a:buClr>
              <a:buSzPct val="100000"/>
              <a:buFont typeface="Times New Roman" pitchFamily="18" charset="0"/>
              <a:buNone/>
            </a:pPr>
            <a:r>
              <a:rPr lang="en-GB" sz="1400" i="0">
                <a:solidFill>
                  <a:schemeClr val="bg1"/>
                </a:solidFill>
                <a:latin typeface="Calibri" pitchFamily="34" charset="0"/>
              </a:rPr>
              <a:t>SME instrument</a:t>
            </a:r>
          </a:p>
          <a:p>
            <a:pPr algn="ctr" defTabSz="801688" eaLnBrk="0" hangingPunct="0">
              <a:buClr>
                <a:srgbClr val="000000"/>
              </a:buClr>
              <a:buSzPct val="100000"/>
              <a:buFont typeface="Times New Roman" pitchFamily="18" charset="0"/>
              <a:buNone/>
            </a:pPr>
            <a:r>
              <a:rPr lang="en-GB" sz="1400" i="0">
                <a:solidFill>
                  <a:schemeClr val="bg1"/>
                </a:solidFill>
                <a:latin typeface="Calibri" pitchFamily="34" charset="0"/>
              </a:rPr>
              <a:t>Target: Business innovation motivated  SMEs</a:t>
            </a:r>
          </a:p>
        </p:txBody>
      </p:sp>
      <p:sp>
        <p:nvSpPr>
          <p:cNvPr id="51211" name="Rectangle 48"/>
          <p:cNvSpPr>
            <a:spLocks noChangeArrowheads="1"/>
          </p:cNvSpPr>
          <p:nvPr/>
        </p:nvSpPr>
        <p:spPr bwMode="auto">
          <a:xfrm>
            <a:off x="2703513" y="1587500"/>
            <a:ext cx="1652587" cy="1625600"/>
          </a:xfrm>
          <a:prstGeom prst="rect">
            <a:avLst/>
          </a:prstGeom>
          <a:solidFill>
            <a:schemeClr val="accent1"/>
          </a:solidFill>
          <a:ln w="9525" algn="ctr">
            <a:solidFill>
              <a:schemeClr val="tx1"/>
            </a:solidFill>
            <a:miter lim="800000"/>
            <a:headEnd/>
            <a:tailEnd/>
          </a:ln>
        </p:spPr>
        <p:txBody>
          <a:bodyPr lIns="91424" tIns="45712" rIns="91424" bIns="45712" anchor="ctr"/>
          <a:lstStyle/>
          <a:p>
            <a:pPr algn="ctr" defTabSz="801688" eaLnBrk="0" hangingPunct="0">
              <a:buClr>
                <a:srgbClr val="000000"/>
              </a:buClr>
              <a:buSzPct val="100000"/>
              <a:buFont typeface="Times New Roman" pitchFamily="18" charset="0"/>
              <a:buNone/>
            </a:pPr>
            <a:r>
              <a:rPr lang="en-GB" sz="1400" i="0">
                <a:solidFill>
                  <a:schemeClr val="bg1"/>
                </a:solidFill>
                <a:latin typeface="Calibri" pitchFamily="34" charset="0"/>
              </a:rPr>
              <a:t>Eurostars</a:t>
            </a:r>
          </a:p>
          <a:p>
            <a:pPr algn="ctr" defTabSz="801688" eaLnBrk="0" hangingPunct="0">
              <a:buClr>
                <a:srgbClr val="000000"/>
              </a:buClr>
              <a:buSzPct val="100000"/>
              <a:buFont typeface="Times New Roman" pitchFamily="18" charset="0"/>
              <a:buNone/>
            </a:pPr>
            <a:r>
              <a:rPr lang="en-GB" sz="1400" i="0">
                <a:solidFill>
                  <a:schemeClr val="bg1"/>
                </a:solidFill>
                <a:latin typeface="Calibri" pitchFamily="34" charset="0"/>
              </a:rPr>
              <a:t>Target: R&amp;D intensive SME  </a:t>
            </a:r>
          </a:p>
        </p:txBody>
      </p:sp>
      <p:sp>
        <p:nvSpPr>
          <p:cNvPr id="51212" name="Rectangle 59"/>
          <p:cNvSpPr>
            <a:spLocks noChangeArrowheads="1"/>
          </p:cNvSpPr>
          <p:nvPr/>
        </p:nvSpPr>
        <p:spPr bwMode="auto">
          <a:xfrm>
            <a:off x="900113" y="1587500"/>
            <a:ext cx="1652587" cy="1625600"/>
          </a:xfrm>
          <a:prstGeom prst="rect">
            <a:avLst/>
          </a:prstGeom>
          <a:solidFill>
            <a:srgbClr val="94A2CA"/>
          </a:solidFill>
          <a:ln w="9525" algn="ctr">
            <a:solidFill>
              <a:schemeClr val="tx1"/>
            </a:solidFill>
            <a:miter lim="800000"/>
            <a:headEnd/>
            <a:tailEnd/>
          </a:ln>
        </p:spPr>
        <p:txBody>
          <a:bodyPr lIns="91424" tIns="45712" rIns="91424" bIns="45712" anchor="ctr"/>
          <a:lstStyle/>
          <a:p>
            <a:pPr algn="ctr" defTabSz="801688" eaLnBrk="0" hangingPunct="0">
              <a:buClr>
                <a:srgbClr val="000000"/>
              </a:buClr>
              <a:buSzPct val="100000"/>
              <a:buFont typeface="Times New Roman" pitchFamily="18" charset="0"/>
              <a:buNone/>
            </a:pPr>
            <a:r>
              <a:rPr lang="fr-BE" sz="1400" i="0">
                <a:solidFill>
                  <a:schemeClr val="bg1"/>
                </a:solidFill>
                <a:latin typeface="Calibri" pitchFamily="34" charset="0"/>
              </a:rPr>
              <a:t>Horizon 2020</a:t>
            </a:r>
          </a:p>
          <a:p>
            <a:pPr algn="ctr" defTabSz="801688" eaLnBrk="0" hangingPunct="0">
              <a:buClr>
                <a:srgbClr val="000000"/>
              </a:buClr>
              <a:buSzPct val="100000"/>
              <a:buFont typeface="Times New Roman" pitchFamily="18" charset="0"/>
              <a:buNone/>
            </a:pPr>
            <a:r>
              <a:rPr lang="en-GB" sz="1400" i="0">
                <a:solidFill>
                  <a:schemeClr val="bg1"/>
                </a:solidFill>
                <a:latin typeface="Calibri" pitchFamily="34" charset="0"/>
              </a:rPr>
              <a:t>Collaborative Research</a:t>
            </a:r>
          </a:p>
          <a:p>
            <a:pPr algn="ctr" defTabSz="801688" eaLnBrk="0" hangingPunct="0">
              <a:buClr>
                <a:srgbClr val="000000"/>
              </a:buClr>
              <a:buSzPct val="100000"/>
              <a:buFont typeface="Times New Roman" pitchFamily="18" charset="0"/>
              <a:buNone/>
            </a:pPr>
            <a:r>
              <a:rPr lang="en-GB" sz="1400" i="0">
                <a:solidFill>
                  <a:schemeClr val="bg1"/>
                </a:solidFill>
                <a:latin typeface="Calibri" pitchFamily="34" charset="0"/>
              </a:rPr>
              <a:t>Target: R&amp;D topics</a:t>
            </a:r>
          </a:p>
        </p:txBody>
      </p:sp>
      <p:sp>
        <p:nvSpPr>
          <p:cNvPr id="51213" name="AutoShape 62"/>
          <p:cNvSpPr>
            <a:spLocks noChangeArrowheads="1"/>
          </p:cNvSpPr>
          <p:nvPr/>
        </p:nvSpPr>
        <p:spPr bwMode="auto">
          <a:xfrm>
            <a:off x="1331913" y="3540125"/>
            <a:ext cx="6408737" cy="1584325"/>
          </a:xfrm>
          <a:prstGeom prst="cloudCallout">
            <a:avLst>
              <a:gd name="adj1" fmla="val -29315"/>
              <a:gd name="adj2" fmla="val 13329"/>
            </a:avLst>
          </a:prstGeom>
          <a:solidFill>
            <a:schemeClr val="accent1"/>
          </a:solidFill>
          <a:ln w="9525">
            <a:solidFill>
              <a:schemeClr val="tx1"/>
            </a:solidFill>
            <a:round/>
            <a:headEnd/>
            <a:tailEnd/>
          </a:ln>
        </p:spPr>
        <p:txBody>
          <a:bodyPr lIns="91424" tIns="45712" rIns="91424" bIns="45712"/>
          <a:lstStyle/>
          <a:p>
            <a:pPr algn="ctr" defTabSz="801688" eaLnBrk="0" hangingPunct="0">
              <a:buClr>
                <a:srgbClr val="000000"/>
              </a:buClr>
              <a:buSzPct val="100000"/>
              <a:buFont typeface="Times New Roman" pitchFamily="18" charset="0"/>
              <a:buNone/>
            </a:pPr>
            <a:r>
              <a:rPr lang="en-GB" i="0">
                <a:solidFill>
                  <a:schemeClr val="bg1"/>
                </a:solidFill>
                <a:latin typeface="Calibri" pitchFamily="34" charset="0"/>
              </a:rPr>
              <a:t>National &amp; regional programs</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4 Marcador de número de diapositiva"/>
          <p:cNvSpPr>
            <a:spLocks noGrp="1"/>
          </p:cNvSpPr>
          <p:nvPr>
            <p:ph type="sldNum" sz="quarter" idx="10"/>
          </p:nvPr>
        </p:nvSpPr>
        <p:spPr>
          <a:noFill/>
        </p:spPr>
        <p:txBody>
          <a:bodyPr/>
          <a:lstStyle/>
          <a:p>
            <a:fld id="{5BEE7A34-605C-4C42-B3CB-695D08C47041}" type="slidenum">
              <a:rPr lang="en-US" smtClean="0">
                <a:cs typeface="Arial" charset="0"/>
              </a:rPr>
              <a:pPr/>
              <a:t>39</a:t>
            </a:fld>
            <a:endParaRPr lang="en-US" smtClean="0">
              <a:latin typeface="Times New Roman" pitchFamily="18" charset="0"/>
              <a:cs typeface="Arial" charset="0"/>
            </a:endParaRPr>
          </a:p>
        </p:txBody>
      </p:sp>
      <p:graphicFrame>
        <p:nvGraphicFramePr>
          <p:cNvPr id="420880" name="Group 16"/>
          <p:cNvGraphicFramePr>
            <a:graphicFrameLocks noGrp="1"/>
          </p:cNvGraphicFramePr>
          <p:nvPr>
            <p:ph idx="4294967295"/>
          </p:nvPr>
        </p:nvGraphicFramePr>
        <p:xfrm>
          <a:off x="282575" y="801688"/>
          <a:ext cx="8731250" cy="5076825"/>
        </p:xfrm>
        <a:graphic>
          <a:graphicData uri="http://schemas.openxmlformats.org/drawingml/2006/table">
            <a:tbl>
              <a:tblPr/>
              <a:tblGrid>
                <a:gridCol w="5340350"/>
                <a:gridCol w="3390900"/>
              </a:tblGrid>
              <a:tr h="1692275">
                <a:tc gridSpan="2">
                  <a:txBody>
                    <a:bodyPr/>
                    <a:lstStyle/>
                    <a:p>
                      <a:pPr marL="0" marR="0" lvl="0" indent="0" algn="ctr" defTabSz="5127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1C1C1C"/>
                          </a:solidFill>
                          <a:effectLst/>
                          <a:latin typeface="Georgia" pitchFamily="18" charset="0"/>
                        </a:rPr>
                        <a:t>Innovation in SMEs</a:t>
                      </a:r>
                    </a:p>
                    <a:p>
                      <a:pPr marL="0" marR="0" lvl="0" indent="0" algn="ctr" defTabSz="512763"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1C1C1C"/>
                          </a:solidFill>
                          <a:effectLst/>
                          <a:latin typeface="Georgia" pitchFamily="18" charset="0"/>
                        </a:rPr>
                        <a:t>Fostering all forms of innovation in all types of SMEs</a:t>
                      </a:r>
                    </a:p>
                  </a:txBody>
                  <a:tcPr marL="80147" marR="80147" marT="40081" marB="4008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692275">
                <a:tc>
                  <a:txBody>
                    <a:bodyPr/>
                    <a:lstStyle/>
                    <a:p>
                      <a:pPr marL="0" marR="0" lvl="0" indent="0" algn="l" defTabSz="512763"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1C1C1C"/>
                          </a:solidFill>
                          <a:effectLst/>
                          <a:latin typeface="Georgia" pitchFamily="18" charset="0"/>
                        </a:rPr>
                        <a:t>Eurostars, innovation capacity building, support to EEN for innovation support</a:t>
                      </a:r>
                    </a:p>
                  </a:txBody>
                  <a:tcPr marL="80147" marR="80147" marT="40081" marB="400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127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1C1C1C"/>
                          </a:solidFill>
                          <a:effectLst/>
                          <a:latin typeface="Georgia" pitchFamily="18" charset="0"/>
                        </a:rPr>
                        <a:t>619</a:t>
                      </a:r>
                    </a:p>
                  </a:txBody>
                  <a:tcPr marL="80147" marR="80147" marT="40081" marB="400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2275">
                <a:tc>
                  <a:txBody>
                    <a:bodyPr/>
                    <a:lstStyle/>
                    <a:p>
                      <a:pPr marL="0" marR="0" lvl="0" indent="0" algn="l" defTabSz="512763"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1C1C1C"/>
                          </a:solidFill>
                          <a:effectLst/>
                          <a:latin typeface="Georgia" pitchFamily="18" charset="0"/>
                        </a:rPr>
                        <a:t>SME support in general, of which a large part is foreseen for the SME instrument</a:t>
                      </a:r>
                    </a:p>
                  </a:txBody>
                  <a:tcPr marL="80147" marR="80147" marT="40081" marB="400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127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1C1C1C"/>
                          </a:solidFill>
                          <a:effectLst/>
                          <a:latin typeface="Georgia" pitchFamily="18" charset="0"/>
                        </a:rPr>
                        <a:t>6 829 (expected 20% of societal challenges + LEIT) and</a:t>
                      </a:r>
                    </a:p>
                    <a:p>
                      <a:pPr marL="0" marR="0" lvl="0" indent="0" algn="l" defTabSz="5127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1C1C1C"/>
                          </a:solidFill>
                          <a:effectLst/>
                          <a:latin typeface="Georgia" pitchFamily="18" charset="0"/>
                        </a:rPr>
                        <a:t>'Access to risk finance' with strong SME focus </a:t>
                      </a:r>
                    </a:p>
                  </a:txBody>
                  <a:tcPr marL="80147" marR="80147" marT="40081" marB="400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63" name="Text Box 19"/>
          <p:cNvSpPr txBox="1">
            <a:spLocks noChangeArrowheads="1"/>
          </p:cNvSpPr>
          <p:nvPr/>
        </p:nvSpPr>
        <p:spPr bwMode="auto">
          <a:xfrm>
            <a:off x="623888" y="157163"/>
            <a:ext cx="8088312" cy="506412"/>
          </a:xfrm>
          <a:prstGeom prst="rect">
            <a:avLst/>
          </a:prstGeom>
          <a:noFill/>
          <a:ln w="9525">
            <a:noFill/>
            <a:miter lim="800000"/>
            <a:headEnd/>
            <a:tailEnd/>
          </a:ln>
        </p:spPr>
        <p:txBody>
          <a:bodyPr lIns="80147" tIns="40074" rIns="80147" bIns="40074">
            <a:spAutoFit/>
          </a:bodyPr>
          <a:lstStyle/>
          <a:p>
            <a:pPr defTabSz="449263" eaLnBrk="0" hangingPunct="0">
              <a:spcBef>
                <a:spcPts val="800"/>
              </a:spcBef>
              <a:buClr>
                <a:srgbClr val="000000"/>
              </a:buClr>
              <a:buSzPct val="100000"/>
              <a:buFont typeface="Times New Roman" pitchFamily="18" charset="0"/>
              <a:buNone/>
            </a:pPr>
            <a:r>
              <a:rPr lang="en-GB" sz="2800" i="0">
                <a:solidFill>
                  <a:srgbClr val="921A50"/>
                </a:solidFill>
                <a:latin typeface="Georgia" pitchFamily="18" charset="0"/>
              </a:rPr>
              <a:t>Proposed funding (million euro, 2014-20)</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4 Marcador de número de diapositiva"/>
          <p:cNvSpPr>
            <a:spLocks noGrp="1"/>
          </p:cNvSpPr>
          <p:nvPr>
            <p:ph type="sldNum" sz="quarter" idx="10"/>
          </p:nvPr>
        </p:nvSpPr>
        <p:spPr>
          <a:noFill/>
        </p:spPr>
        <p:txBody>
          <a:bodyPr/>
          <a:lstStyle/>
          <a:p>
            <a:fld id="{F9D6DBCF-73B6-4A5B-89AC-CF5F335401E1}" type="slidenum">
              <a:rPr lang="en-US" smtClean="0">
                <a:cs typeface="Arial" charset="0"/>
              </a:rPr>
              <a:pPr/>
              <a:t>4</a:t>
            </a:fld>
            <a:endParaRPr lang="en-US" smtClean="0">
              <a:latin typeface="Times New Roman" pitchFamily="18" charset="0"/>
              <a:cs typeface="Arial" charset="0"/>
            </a:endParaRPr>
          </a:p>
        </p:txBody>
      </p:sp>
      <p:sp>
        <p:nvSpPr>
          <p:cNvPr id="10242" name="Rectangle 4"/>
          <p:cNvSpPr>
            <a:spLocks noGrp="1" noChangeArrowheads="1"/>
          </p:cNvSpPr>
          <p:nvPr>
            <p:ph type="title" idx="4294967295"/>
          </p:nvPr>
        </p:nvSpPr>
        <p:spPr>
          <a:xfrm>
            <a:off x="306388" y="0"/>
            <a:ext cx="8229600" cy="936625"/>
          </a:xfrm>
        </p:spPr>
        <p:txBody>
          <a:bodyPr lIns="90000" tIns="46800" rIns="90000" bIns="46800"/>
          <a:lstStyle/>
          <a:p>
            <a:pPr eaLnBrk="1" hangingPunct="1"/>
            <a:r>
              <a:rPr lang="fr-BE" smtClean="0">
                <a:latin typeface="Trebuchet MS" pitchFamily="34" charset="0"/>
              </a:rPr>
              <a:t>Estructura básica de Horizonte 2020 </a:t>
            </a:r>
            <a:endParaRPr lang="en-GB" smtClean="0">
              <a:latin typeface="Trebuchet MS" pitchFamily="34" charset="0"/>
            </a:endParaRPr>
          </a:p>
        </p:txBody>
      </p:sp>
      <p:sp>
        <p:nvSpPr>
          <p:cNvPr id="10243" name="Rectangle 5"/>
          <p:cNvSpPr>
            <a:spLocks noGrp="1" noChangeArrowheads="1"/>
          </p:cNvSpPr>
          <p:nvPr>
            <p:ph type="body" idx="4294967295"/>
          </p:nvPr>
        </p:nvSpPr>
        <p:spPr>
          <a:xfrm>
            <a:off x="298450" y="804863"/>
            <a:ext cx="8310563" cy="5392737"/>
          </a:xfrm>
        </p:spPr>
        <p:txBody>
          <a:bodyPr lIns="180000" tIns="180000" rIns="180000" bIns="180000"/>
          <a:lstStyle/>
          <a:p>
            <a:pPr marL="447675" lvl="1" indent="-447675" defTabSz="457200"/>
            <a:r>
              <a:rPr lang="en-GB" sz="2800" smtClean="0">
                <a:latin typeface="Georgia" pitchFamily="18" charset="0"/>
              </a:rPr>
              <a:t>Un programa de la unión de tres programas /iniciativas separados (FP7/CIP/EIT)</a:t>
            </a:r>
          </a:p>
          <a:p>
            <a:pPr marL="447675" lvl="1" indent="-447675" defTabSz="457200"/>
            <a:r>
              <a:rPr lang="es-ES" sz="2800" smtClean="0">
                <a:latin typeface="Georgia" pitchFamily="18" charset="0"/>
              </a:rPr>
              <a:t>Une</a:t>
            </a:r>
            <a:r>
              <a:rPr lang="en-GB" sz="2800" smtClean="0">
                <a:latin typeface="Georgia" pitchFamily="18" charset="0"/>
              </a:rPr>
              <a:t> investigación e innovación – desde la investigación a todo tipo de innovación</a:t>
            </a:r>
            <a:r>
              <a:rPr lang="en-GB" sz="2700" smtClean="0">
                <a:latin typeface="Georgia" pitchFamily="18" charset="0"/>
              </a:rPr>
              <a:t> </a:t>
            </a:r>
          </a:p>
          <a:p>
            <a:pPr marL="447675" lvl="1" indent="-447675" defTabSz="457200"/>
            <a:r>
              <a:rPr lang="en-GB" sz="2800" smtClean="0">
                <a:latin typeface="Georgia" pitchFamily="18" charset="0"/>
              </a:rPr>
              <a:t>Enfocado a los desafíos sociales de la UE como salud, energía limpia y transporte</a:t>
            </a:r>
          </a:p>
          <a:p>
            <a:pPr marL="447675" lvl="1" indent="-447675" defTabSz="457200"/>
            <a:r>
              <a:rPr lang="en-GB" sz="2800" smtClean="0">
                <a:latin typeface="Georgia" pitchFamily="18" charset="0"/>
              </a:rPr>
              <a:t>Acceso simplificado, para las empresas, universidades, Centros Tecnológicos.</a:t>
            </a:r>
          </a:p>
          <a:p>
            <a:pPr marL="447675" lvl="1" indent="-447675" defTabSz="457200"/>
            <a:endParaRPr lang="en-GB" sz="2800" smtClean="0">
              <a:latin typeface="Georgia" pitchFamily="18" charset="0"/>
            </a:endParaRPr>
          </a:p>
          <a:p>
            <a:pPr marL="447675" lvl="1" indent="-447675" defTabSz="457200"/>
            <a:endParaRPr lang="fr-BE" sz="2800" smtClean="0">
              <a:latin typeface="Georgia" pitchFamily="18" charset="0"/>
            </a:endParaRPr>
          </a:p>
          <a:p>
            <a:pPr marL="447675" lvl="1" indent="-447675" defTabSz="457200"/>
            <a:endParaRPr lang="fr-BE" sz="2300" smtClean="0">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4 Marcador de número de diapositiva"/>
          <p:cNvSpPr>
            <a:spLocks noGrp="1"/>
          </p:cNvSpPr>
          <p:nvPr>
            <p:ph type="sldNum" sz="quarter" idx="10"/>
          </p:nvPr>
        </p:nvSpPr>
        <p:spPr>
          <a:noFill/>
        </p:spPr>
        <p:txBody>
          <a:bodyPr/>
          <a:lstStyle/>
          <a:p>
            <a:fld id="{0D47D10B-1A42-44A3-9002-0E78E56955B4}" type="slidenum">
              <a:rPr lang="en-US" smtClean="0">
                <a:cs typeface="Arial" charset="0"/>
              </a:rPr>
              <a:pPr/>
              <a:t>40</a:t>
            </a:fld>
            <a:endParaRPr lang="en-US" smtClean="0">
              <a:latin typeface="Times New Roman" pitchFamily="18" charset="0"/>
              <a:cs typeface="Arial" charset="0"/>
            </a:endParaRPr>
          </a:p>
        </p:txBody>
      </p:sp>
      <p:sp>
        <p:nvSpPr>
          <p:cNvPr id="55298" name="Título 2"/>
          <p:cNvSpPr>
            <a:spLocks noGrp="1"/>
          </p:cNvSpPr>
          <p:nvPr>
            <p:ph type="ctrTitle" idx="4294967295"/>
          </p:nvPr>
        </p:nvSpPr>
        <p:spPr>
          <a:xfrm>
            <a:off x="368300" y="935038"/>
            <a:ext cx="8042275" cy="1971675"/>
          </a:xfrm>
        </p:spPr>
        <p:txBody>
          <a:bodyPr anchor="b"/>
          <a:lstStyle/>
          <a:p>
            <a:pPr algn="ctr"/>
            <a:r>
              <a:rPr lang="es-ES" sz="4500" smtClean="0">
                <a:solidFill>
                  <a:srgbClr val="911A50"/>
                </a:solidFill>
                <a:latin typeface="Trebuchet MS" pitchFamily="34" charset="0"/>
              </a:rPr>
              <a:t>H2020:</a:t>
            </a:r>
            <a:br>
              <a:rPr lang="es-ES" sz="4500" smtClean="0">
                <a:solidFill>
                  <a:srgbClr val="911A50"/>
                </a:solidFill>
                <a:latin typeface="Trebuchet MS" pitchFamily="34" charset="0"/>
              </a:rPr>
            </a:br>
            <a:r>
              <a:rPr lang="es-ES" sz="4500" smtClean="0">
                <a:solidFill>
                  <a:srgbClr val="911A50"/>
                </a:solidFill>
                <a:latin typeface="Trebuchet MS" pitchFamily="34" charset="0"/>
              </a:rPr>
              <a:t>Instrumento PYME</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4 Marcador de número de diapositiva"/>
          <p:cNvSpPr>
            <a:spLocks noGrp="1"/>
          </p:cNvSpPr>
          <p:nvPr>
            <p:ph type="sldNum" sz="quarter" idx="10"/>
          </p:nvPr>
        </p:nvSpPr>
        <p:spPr>
          <a:noFill/>
        </p:spPr>
        <p:txBody>
          <a:bodyPr/>
          <a:lstStyle/>
          <a:p>
            <a:fld id="{870B42AA-0696-4DF3-9892-888AF99F2627}" type="slidenum">
              <a:rPr lang="en-US" smtClean="0">
                <a:cs typeface="Arial" charset="0"/>
              </a:rPr>
              <a:pPr/>
              <a:t>41</a:t>
            </a:fld>
            <a:endParaRPr lang="en-US" smtClean="0">
              <a:latin typeface="Times New Roman" pitchFamily="18" charset="0"/>
              <a:cs typeface="Arial" charset="0"/>
            </a:endParaRPr>
          </a:p>
        </p:txBody>
      </p:sp>
      <p:sp>
        <p:nvSpPr>
          <p:cNvPr id="56322" name="Rectangle 5"/>
          <p:cNvSpPr>
            <a:spLocks noGrp="1" noChangeArrowheads="1"/>
          </p:cNvSpPr>
          <p:nvPr>
            <p:ph type="body" idx="4294967295"/>
          </p:nvPr>
        </p:nvSpPr>
        <p:spPr>
          <a:xfrm>
            <a:off x="411163" y="1046163"/>
            <a:ext cx="8291512" cy="3529012"/>
          </a:xfrm>
        </p:spPr>
        <p:txBody>
          <a:bodyPr/>
          <a:lstStyle/>
          <a:p>
            <a:pPr marL="379413" lvl="1" indent="-342900" eaLnBrk="1" hangingPunct="1">
              <a:spcBef>
                <a:spcPct val="35000"/>
              </a:spcBef>
              <a:buClr>
                <a:srgbClr val="2D2D8A"/>
              </a:buClr>
              <a:buSzPct val="120000"/>
            </a:pPr>
            <a:r>
              <a:rPr lang="en-GB" sz="2800" smtClean="0">
                <a:latin typeface="Georgia" pitchFamily="18" charset="0"/>
              </a:rPr>
              <a:t>Dirigida a todo tipo de PYME innovadora con una fuerte ambición de crecimiento e internacionalización.</a:t>
            </a:r>
          </a:p>
          <a:p>
            <a:pPr marL="379413" lvl="1" indent="-342900" eaLnBrk="1" hangingPunct="1">
              <a:spcBef>
                <a:spcPct val="35000"/>
              </a:spcBef>
              <a:buClr>
                <a:srgbClr val="2D2D8A"/>
              </a:buClr>
              <a:buSzPct val="120000"/>
            </a:pPr>
            <a:r>
              <a:rPr lang="en-GB" sz="2800" smtClean="0">
                <a:latin typeface="Georgia" pitchFamily="18" charset="0"/>
              </a:rPr>
              <a:t>Sólo PYMES pueden solicitarlo (las asociaciones pueden participar)</a:t>
            </a:r>
          </a:p>
          <a:p>
            <a:pPr marL="379413" lvl="1" indent="-342900" eaLnBrk="1" hangingPunct="1">
              <a:spcBef>
                <a:spcPct val="35000"/>
              </a:spcBef>
              <a:buClr>
                <a:srgbClr val="2D2D8A"/>
              </a:buClr>
              <a:buSzPct val="120000"/>
            </a:pPr>
            <a:r>
              <a:rPr lang="en-GB" sz="2800" smtClean="0">
                <a:latin typeface="Georgia" pitchFamily="18" charset="0"/>
              </a:rPr>
              <a:t>Puede solicitarlo una única PYME</a:t>
            </a:r>
          </a:p>
          <a:p>
            <a:pPr marL="379413" lvl="1" indent="-342900" eaLnBrk="1" hangingPunct="1">
              <a:spcBef>
                <a:spcPct val="35000"/>
              </a:spcBef>
              <a:buClr>
                <a:srgbClr val="2D2D8A"/>
              </a:buClr>
              <a:buSzPct val="120000"/>
            </a:pPr>
            <a:r>
              <a:rPr lang="en-GB" sz="2800" smtClean="0">
                <a:latin typeface="Georgia" pitchFamily="18" charset="0"/>
              </a:rPr>
              <a:t>Instrumento en tres fases:no existe la obligación de cubrir secuencialmente todas las fases; cada fase esta abierta a todas las PYMES.</a:t>
            </a:r>
          </a:p>
          <a:p>
            <a:pPr marL="379413" lvl="1" indent="-342900" eaLnBrk="1" hangingPunct="1">
              <a:spcBef>
                <a:spcPct val="35000"/>
              </a:spcBef>
              <a:buClr>
                <a:srgbClr val="2D2D8A"/>
              </a:buClr>
              <a:buSzPct val="120000"/>
            </a:pPr>
            <a:r>
              <a:rPr lang="en-GB" sz="2800" smtClean="0">
                <a:latin typeface="Georgia" pitchFamily="18" charset="0"/>
              </a:rPr>
              <a:t>Pocas PYMES accederán directamente a Fase 2</a:t>
            </a:r>
          </a:p>
          <a:p>
            <a:pPr marL="379413" lvl="1" indent="-342900" eaLnBrk="1" hangingPunct="1">
              <a:spcBef>
                <a:spcPct val="35000"/>
              </a:spcBef>
              <a:buClr>
                <a:srgbClr val="2D2D8A"/>
              </a:buClr>
              <a:buSzPct val="120000"/>
            </a:pPr>
            <a:r>
              <a:rPr lang="en-GB" sz="2800" smtClean="0">
                <a:latin typeface="Georgia" pitchFamily="18" charset="0"/>
              </a:rPr>
              <a:t>70% financiación fase 2 (posibles excepciones)</a:t>
            </a:r>
            <a:endParaRPr lang="en-GB" smtClean="0">
              <a:latin typeface="Trebuchet MS" pitchFamily="34" charset="0"/>
            </a:endParaRPr>
          </a:p>
          <a:p>
            <a:pPr marL="379413" lvl="1" indent="-342900" eaLnBrk="1" hangingPunct="1">
              <a:spcBef>
                <a:spcPct val="35000"/>
              </a:spcBef>
              <a:buClr>
                <a:srgbClr val="2D2D8A"/>
              </a:buClr>
              <a:buSzPct val="120000"/>
            </a:pPr>
            <a:endParaRPr lang="en-GB" sz="1400" smtClean="0">
              <a:latin typeface="Trebuchet MS" pitchFamily="34" charset="0"/>
            </a:endParaRPr>
          </a:p>
        </p:txBody>
      </p:sp>
      <p:sp>
        <p:nvSpPr>
          <p:cNvPr id="56323"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83F51B0-596A-43E7-9B96-0DCA7CBF3EA7}" type="slidenum">
              <a:rPr lang="en-GB" sz="1400" b="0" i="0">
                <a:latin typeface="Arial" charset="0"/>
                <a:ea typeface="MS PGothic" pitchFamily="34" charset="-128"/>
              </a:rPr>
              <a:pPr algn="r"/>
              <a:t>41</a:t>
            </a:fld>
            <a:endParaRPr lang="en-GB" sz="1400" b="0" i="0">
              <a:latin typeface="Arial" charset="0"/>
              <a:ea typeface="MS PGothic" pitchFamily="34" charset="-128"/>
            </a:endParaRPr>
          </a:p>
        </p:txBody>
      </p:sp>
      <p:sp>
        <p:nvSpPr>
          <p:cNvPr id="56324" name="Rectangle 5"/>
          <p:cNvSpPr>
            <a:spLocks noChangeArrowheads="1"/>
          </p:cNvSpPr>
          <p:nvPr/>
        </p:nvSpPr>
        <p:spPr bwMode="auto">
          <a:xfrm>
            <a:off x="1030288" y="138113"/>
            <a:ext cx="4243387"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Instrumento PYME</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4 Marcador de número de diapositiva"/>
          <p:cNvSpPr>
            <a:spLocks noGrp="1"/>
          </p:cNvSpPr>
          <p:nvPr>
            <p:ph type="sldNum" sz="quarter" idx="10"/>
          </p:nvPr>
        </p:nvSpPr>
        <p:spPr>
          <a:noFill/>
        </p:spPr>
        <p:txBody>
          <a:bodyPr/>
          <a:lstStyle/>
          <a:p>
            <a:fld id="{87319E05-64EE-4C17-B88E-AB26EC2DB516}" type="slidenum">
              <a:rPr lang="en-US" smtClean="0">
                <a:cs typeface="Arial" charset="0"/>
              </a:rPr>
              <a:pPr/>
              <a:t>42</a:t>
            </a:fld>
            <a:endParaRPr lang="en-US" smtClean="0">
              <a:latin typeface="Times New Roman" pitchFamily="18" charset="0"/>
              <a:cs typeface="Arial" charset="0"/>
            </a:endParaRPr>
          </a:p>
        </p:txBody>
      </p:sp>
      <p:sp>
        <p:nvSpPr>
          <p:cNvPr id="58370" name="Rectangle 5"/>
          <p:cNvSpPr>
            <a:spLocks noGrp="1" noChangeArrowheads="1"/>
          </p:cNvSpPr>
          <p:nvPr>
            <p:ph type="body" idx="4294967295"/>
          </p:nvPr>
        </p:nvSpPr>
        <p:spPr>
          <a:xfrm>
            <a:off x="279400" y="846138"/>
            <a:ext cx="8334375" cy="5726112"/>
          </a:xfrm>
        </p:spPr>
        <p:txBody>
          <a:bodyPr/>
          <a:lstStyle/>
          <a:p>
            <a:pPr marL="0" indent="0" eaLnBrk="1" hangingPunct="1">
              <a:buClr>
                <a:srgbClr val="2D2D8A"/>
              </a:buClr>
              <a:buFontTx/>
              <a:buNone/>
            </a:pPr>
            <a:r>
              <a:rPr lang="en-GB" b="1" i="1" smtClean="0">
                <a:solidFill>
                  <a:schemeClr val="accent2"/>
                </a:solidFill>
                <a:latin typeface="Georgia" pitchFamily="18" charset="0"/>
              </a:rPr>
              <a:t>Article 18(2) Regulation</a:t>
            </a:r>
            <a:endParaRPr lang="en-GB" i="1" smtClean="0">
              <a:solidFill>
                <a:schemeClr val="accent2"/>
              </a:solidFill>
              <a:latin typeface="Georgia" pitchFamily="18" charset="0"/>
            </a:endParaRPr>
          </a:p>
          <a:p>
            <a:pPr marL="0" indent="0" eaLnBrk="1" hangingPunct="1">
              <a:spcAft>
                <a:spcPts val="600"/>
              </a:spcAft>
            </a:pPr>
            <a:r>
              <a:rPr lang="en-US" i="1" smtClean="0">
                <a:solidFill>
                  <a:schemeClr val="accent2"/>
                </a:solidFill>
                <a:latin typeface="Georgia" pitchFamily="18" charset="0"/>
              </a:rPr>
              <a:t>[…] a dedicated SME instrument that is targeted at all types of SMEs with an innovation potential, in a broad sense, shall be created under </a:t>
            </a:r>
            <a:r>
              <a:rPr lang="en-US" b="1" i="1" smtClean="0">
                <a:solidFill>
                  <a:schemeClr val="accent2"/>
                </a:solidFill>
                <a:latin typeface="Georgia" pitchFamily="18" charset="0"/>
              </a:rPr>
              <a:t>a single centralised management system</a:t>
            </a:r>
            <a:r>
              <a:rPr lang="en-US" i="1" smtClean="0">
                <a:solidFill>
                  <a:schemeClr val="accent2"/>
                </a:solidFill>
                <a:latin typeface="Georgia" pitchFamily="18" charset="0"/>
              </a:rPr>
              <a:t> and shall be </a:t>
            </a:r>
            <a:r>
              <a:rPr lang="en-US" b="1" i="1" smtClean="0">
                <a:solidFill>
                  <a:schemeClr val="accent2"/>
                </a:solidFill>
                <a:latin typeface="Georgia" pitchFamily="18" charset="0"/>
              </a:rPr>
              <a:t>implemented primarily in a bottom-up manner</a:t>
            </a:r>
            <a:r>
              <a:rPr lang="en-US" i="1" smtClean="0">
                <a:solidFill>
                  <a:schemeClr val="accent2"/>
                </a:solidFill>
                <a:latin typeface="Georgia" pitchFamily="18" charset="0"/>
              </a:rPr>
              <a:t> </a:t>
            </a:r>
            <a:r>
              <a:rPr lang="en-GB" i="1" smtClean="0">
                <a:solidFill>
                  <a:schemeClr val="accent2"/>
                </a:solidFill>
                <a:latin typeface="Georgia" pitchFamily="18" charset="0"/>
              </a:rPr>
              <a:t>via a </a:t>
            </a:r>
            <a:r>
              <a:rPr lang="en-GB" b="1" i="1" smtClean="0">
                <a:solidFill>
                  <a:schemeClr val="accent2"/>
                </a:solidFill>
                <a:latin typeface="Georgia" pitchFamily="18" charset="0"/>
              </a:rPr>
              <a:t>continuously open call</a:t>
            </a:r>
            <a:r>
              <a:rPr lang="en-US" i="1" smtClean="0">
                <a:solidFill>
                  <a:schemeClr val="accent2"/>
                </a:solidFill>
                <a:latin typeface="Georgia" pitchFamily="18" charset="0"/>
              </a:rPr>
              <a:t> […]</a:t>
            </a:r>
            <a:endParaRPr lang="en-GB" smtClean="0">
              <a:solidFill>
                <a:schemeClr val="accent2"/>
              </a:solidFill>
              <a:latin typeface="Georgia" pitchFamily="18" charset="0"/>
            </a:endParaRPr>
          </a:p>
          <a:p>
            <a:pPr marL="779463" lvl="2" indent="-342900" eaLnBrk="1" hangingPunct="1">
              <a:spcBef>
                <a:spcPct val="35000"/>
              </a:spcBef>
              <a:buClr>
                <a:srgbClr val="2D2D8A"/>
              </a:buClr>
              <a:buSzPct val="120000"/>
            </a:pPr>
            <a:r>
              <a:rPr lang="en-GB" sz="2400" smtClean="0">
                <a:latin typeface="Georgia" pitchFamily="18" charset="0"/>
              </a:rPr>
              <a:t>Implementada centrada en una Agencia (EACI) </a:t>
            </a:r>
          </a:p>
          <a:p>
            <a:pPr marL="779463" lvl="2" indent="-342900" eaLnBrk="1" hangingPunct="1">
              <a:spcBef>
                <a:spcPct val="35000"/>
              </a:spcBef>
              <a:buClr>
                <a:srgbClr val="2D2D8A"/>
              </a:buClr>
              <a:buSzPct val="120000"/>
            </a:pPr>
            <a:r>
              <a:rPr lang="en-GB" sz="2400" smtClean="0">
                <a:latin typeface="Georgia" pitchFamily="18" charset="0"/>
              </a:rPr>
              <a:t>Enfoque Bottom-up dentro de Retos sociales y Tecnológias facilitadoras </a:t>
            </a:r>
            <a:r>
              <a:rPr lang="en-GB" sz="2400" smtClean="0">
                <a:latin typeface="Georgia" pitchFamily="18" charset="0"/>
                <a:sym typeface="Wingdings" pitchFamily="2" charset="2"/>
              </a:rPr>
              <a:t> cada SC &amp; LEIT define a tópico amplio.</a:t>
            </a:r>
            <a:r>
              <a:rPr lang="en-GB" sz="2400" smtClean="0">
                <a:solidFill>
                  <a:schemeClr val="tx1"/>
                </a:solidFill>
                <a:latin typeface="Georgia" pitchFamily="18" charset="0"/>
              </a:rPr>
              <a:t>(SME selecciona los tópicos de los proyectos)</a:t>
            </a:r>
            <a:endParaRPr lang="en-GB" sz="2400" smtClean="0">
              <a:latin typeface="Georgia" pitchFamily="18" charset="0"/>
              <a:sym typeface="Wingdings" pitchFamily="2" charset="2"/>
            </a:endParaRPr>
          </a:p>
          <a:p>
            <a:pPr marL="779463" lvl="2" indent="-342900" eaLnBrk="1" hangingPunct="1">
              <a:spcBef>
                <a:spcPct val="35000"/>
              </a:spcBef>
              <a:buClr>
                <a:srgbClr val="2D2D8A"/>
              </a:buClr>
              <a:buSzPct val="120000"/>
            </a:pPr>
            <a:r>
              <a:rPr lang="en-GB" sz="2400" smtClean="0">
                <a:latin typeface="Georgia" pitchFamily="18" charset="0"/>
                <a:sym typeface="Wingdings" pitchFamily="2" charset="2"/>
              </a:rPr>
              <a:t>Convocatoria abierta con </a:t>
            </a:r>
            <a:r>
              <a:rPr lang="en-GB" sz="2400" smtClean="0">
                <a:latin typeface="Georgia" pitchFamily="18" charset="0"/>
              </a:rPr>
              <a:t>4 fechas de corte por año: fecha de corte Fase 1, 15 Marzo, 15 Junio  2014, 16 Septiembre; fechas de corte para Fase 2 en Noviembre 2014.</a:t>
            </a:r>
          </a:p>
          <a:p>
            <a:pPr marL="379413" lvl="1" indent="-342900" eaLnBrk="1" hangingPunct="1">
              <a:spcBef>
                <a:spcPct val="35000"/>
              </a:spcBef>
              <a:buClr>
                <a:srgbClr val="2D2D8A"/>
              </a:buClr>
              <a:buSzPct val="120000"/>
              <a:buFontTx/>
              <a:buNone/>
            </a:pPr>
            <a:endParaRPr lang="en-GB" sz="1200" smtClean="0">
              <a:latin typeface="Trebuchet MS" pitchFamily="34" charset="0"/>
            </a:endParaRPr>
          </a:p>
        </p:txBody>
      </p:sp>
      <p:sp>
        <p:nvSpPr>
          <p:cNvPr id="58371" name="Rectangle 5"/>
          <p:cNvSpPr>
            <a:spLocks noChangeArrowheads="1"/>
          </p:cNvSpPr>
          <p:nvPr/>
        </p:nvSpPr>
        <p:spPr bwMode="auto">
          <a:xfrm>
            <a:off x="1030288" y="138113"/>
            <a:ext cx="4243387"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Instrumento PYME</a:t>
            </a: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4 Marcador de número de diapositiva"/>
          <p:cNvSpPr>
            <a:spLocks noGrp="1"/>
          </p:cNvSpPr>
          <p:nvPr>
            <p:ph type="sldNum" sz="quarter" idx="10"/>
          </p:nvPr>
        </p:nvSpPr>
        <p:spPr>
          <a:noFill/>
        </p:spPr>
        <p:txBody>
          <a:bodyPr/>
          <a:lstStyle/>
          <a:p>
            <a:fld id="{621D5C08-E995-4885-A8C9-A11949710A42}" type="slidenum">
              <a:rPr lang="en-US" smtClean="0">
                <a:cs typeface="Arial" charset="0"/>
              </a:rPr>
              <a:pPr/>
              <a:t>43</a:t>
            </a:fld>
            <a:endParaRPr lang="en-US" smtClean="0">
              <a:latin typeface="Times New Roman" pitchFamily="18" charset="0"/>
              <a:cs typeface="Arial" charset="0"/>
            </a:endParaRPr>
          </a:p>
        </p:txBody>
      </p:sp>
      <p:sp>
        <p:nvSpPr>
          <p:cNvPr id="60418" name="Content Placeholder 2"/>
          <p:cNvSpPr>
            <a:spLocks noGrp="1"/>
          </p:cNvSpPr>
          <p:nvPr>
            <p:ph idx="4294967295"/>
          </p:nvPr>
        </p:nvSpPr>
        <p:spPr>
          <a:xfrm>
            <a:off x="336550" y="828675"/>
            <a:ext cx="8640763" cy="4826000"/>
          </a:xfrm>
        </p:spPr>
        <p:txBody>
          <a:bodyPr/>
          <a:lstStyle/>
          <a:p>
            <a:pPr marL="0" indent="0"/>
            <a:r>
              <a:rPr lang="en-GB" sz="2800" smtClean="0">
                <a:latin typeface="Georgia" pitchFamily="18" charset="0"/>
              </a:rPr>
              <a:t>Demanda: Se estima que del 1 a 6% de las PYMES se encuadran en la PYME objetivo i.e. 200,000 1.2 millon PYMEs.</a:t>
            </a:r>
            <a:endParaRPr lang="fr-BE" sz="2800" smtClean="0">
              <a:latin typeface="Georgia" pitchFamily="18" charset="0"/>
              <a:sym typeface="Wingdings" pitchFamily="2" charset="2"/>
            </a:endParaRPr>
          </a:p>
          <a:p>
            <a:pPr marL="0" indent="0" eaLnBrk="1" hangingPunct="1"/>
            <a:r>
              <a:rPr lang="fr-BE" sz="2800" smtClean="0">
                <a:latin typeface="Georgia" pitchFamily="18" charset="0"/>
                <a:sym typeface="Wingdings" pitchFamily="2" charset="2"/>
              </a:rPr>
              <a:t>Otras condiciones de Elegibilidad: 	</a:t>
            </a:r>
          </a:p>
          <a:p>
            <a:pPr marL="0" indent="0" eaLnBrk="1" hangingPunct="1">
              <a:buFontTx/>
              <a:buNone/>
            </a:pPr>
            <a:r>
              <a:rPr lang="fr-BE" sz="2800" smtClean="0">
                <a:solidFill>
                  <a:schemeClr val="accent2"/>
                </a:solidFill>
                <a:latin typeface="Georgia" pitchFamily="18" charset="0"/>
                <a:sym typeface="Wingdings" pitchFamily="2" charset="2"/>
              </a:rPr>
              <a:t>*</a:t>
            </a:r>
            <a:r>
              <a:rPr lang="fr-BE" sz="2800" smtClean="0">
                <a:latin typeface="Georgia" pitchFamily="18" charset="0"/>
                <a:sym typeface="Wingdings" pitchFamily="2" charset="2"/>
              </a:rPr>
              <a:t> </a:t>
            </a:r>
            <a:r>
              <a:rPr lang="fr-BE" sz="2800" smtClean="0">
                <a:solidFill>
                  <a:schemeClr val="accent2"/>
                </a:solidFill>
                <a:latin typeface="Georgia" pitchFamily="18" charset="0"/>
                <a:sym typeface="Wingdings" pitchFamily="2" charset="2"/>
              </a:rPr>
              <a:t>Establecimiento en EU o países asociados </a:t>
            </a:r>
            <a:br>
              <a:rPr lang="fr-BE" sz="2800" smtClean="0">
                <a:solidFill>
                  <a:schemeClr val="accent2"/>
                </a:solidFill>
                <a:latin typeface="Georgia" pitchFamily="18" charset="0"/>
                <a:sym typeface="Wingdings" pitchFamily="2" charset="2"/>
              </a:rPr>
            </a:br>
            <a:r>
              <a:rPr lang="fr-BE" sz="2800" smtClean="0">
                <a:solidFill>
                  <a:schemeClr val="accent2"/>
                </a:solidFill>
                <a:latin typeface="Georgia" pitchFamily="18" charset="0"/>
                <a:sym typeface="Wingdings" pitchFamily="2" charset="2"/>
              </a:rPr>
              <a:t>* Una unica solicitud por proyecto en fase 1 o  en      fase2 al mismo tiempo</a:t>
            </a:r>
          </a:p>
          <a:p>
            <a:pPr marL="0" indent="0" eaLnBrk="1" hangingPunct="1"/>
            <a:r>
              <a:rPr lang="en-GB" sz="2800" smtClean="0">
                <a:latin typeface="Georgia" pitchFamily="18" charset="0"/>
                <a:sym typeface="Wingdings" pitchFamily="2" charset="2"/>
              </a:rPr>
              <a:t>Financiación por 7 años:</a:t>
            </a:r>
            <a:endParaRPr lang="en-GB" sz="2800" smtClean="0">
              <a:latin typeface="Georgia" pitchFamily="18" charset="0"/>
            </a:endParaRPr>
          </a:p>
          <a:p>
            <a:pPr marL="0" indent="0" eaLnBrk="1" hangingPunct="1"/>
            <a:r>
              <a:rPr lang="en-GB" sz="2800" smtClean="0">
                <a:latin typeface="Georgia" pitchFamily="18" charset="0"/>
              </a:rPr>
              <a:t>ca. 5.200  Proyectos Fase 1 (fixed lump sum de 50K€)</a:t>
            </a:r>
          </a:p>
          <a:p>
            <a:pPr marL="0" indent="0" eaLnBrk="1" hangingPunct="1"/>
            <a:r>
              <a:rPr lang="en-GB" sz="2800" smtClean="0">
                <a:latin typeface="Georgia" pitchFamily="18" charset="0"/>
              </a:rPr>
              <a:t>ca. 1.700 Proyectos Fase 2 con un tamaño medio de 1.5 M€ </a:t>
            </a:r>
            <a:endParaRPr lang="en-GB" sz="2800" smtClean="0">
              <a:solidFill>
                <a:srgbClr val="2D2D8A"/>
              </a:solidFill>
              <a:latin typeface="Georgia" pitchFamily="18" charset="0"/>
            </a:endParaRPr>
          </a:p>
        </p:txBody>
      </p:sp>
      <p:sp>
        <p:nvSpPr>
          <p:cNvPr id="6041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7C203F6-69D7-47FA-A638-F5504769AB12}" type="slidenum">
              <a:rPr lang="en-GB" sz="1400" b="0" i="0">
                <a:latin typeface="Arial" charset="0"/>
                <a:ea typeface="MS PGothic" pitchFamily="34" charset="-128"/>
              </a:rPr>
              <a:pPr algn="r"/>
              <a:t>43</a:t>
            </a:fld>
            <a:endParaRPr lang="en-GB" sz="1400" b="0" i="0">
              <a:latin typeface="Arial" charset="0"/>
              <a:ea typeface="MS PGothic" pitchFamily="34" charset="-128"/>
            </a:endParaRPr>
          </a:p>
        </p:txBody>
      </p:sp>
      <p:sp>
        <p:nvSpPr>
          <p:cNvPr id="60420" name="Down Arrow 1"/>
          <p:cNvSpPr>
            <a:spLocks noChangeArrowheads="1"/>
          </p:cNvSpPr>
          <p:nvPr/>
        </p:nvSpPr>
        <p:spPr bwMode="auto">
          <a:xfrm>
            <a:off x="468313" y="2636838"/>
            <a:ext cx="484187" cy="977900"/>
          </a:xfrm>
          <a:prstGeom prst="downArrow">
            <a:avLst>
              <a:gd name="adj1" fmla="val 50000"/>
              <a:gd name="adj2" fmla="val 50024"/>
            </a:avLst>
          </a:prstGeom>
          <a:noFill/>
          <a:ln w="9525" algn="ctr">
            <a:noFill/>
            <a:round/>
            <a:headEnd/>
            <a:tailEnd/>
          </a:ln>
        </p:spPr>
        <p:txBody>
          <a:bodyPr anchor="ctr"/>
          <a:lstStyle/>
          <a:p>
            <a:pPr marL="3175"/>
            <a:endParaRPr lang="es-ES" sz="1200" b="0" i="0">
              <a:solidFill>
                <a:srgbClr val="0F5494"/>
              </a:solidFill>
              <a:latin typeface="Verdana" pitchFamily="34" charset="0"/>
              <a:ea typeface="MS PGothic" pitchFamily="34" charset="-128"/>
            </a:endParaRPr>
          </a:p>
        </p:txBody>
      </p:sp>
      <p:sp>
        <p:nvSpPr>
          <p:cNvPr id="60421" name="Rectangle 6"/>
          <p:cNvSpPr>
            <a:spLocks noChangeArrowheads="1"/>
          </p:cNvSpPr>
          <p:nvPr/>
        </p:nvSpPr>
        <p:spPr bwMode="auto">
          <a:xfrm>
            <a:off x="1030288" y="138113"/>
            <a:ext cx="4243387"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Instrumento PYME</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4 Marcador de número de diapositiva"/>
          <p:cNvSpPr>
            <a:spLocks noGrp="1"/>
          </p:cNvSpPr>
          <p:nvPr>
            <p:ph type="sldNum" sz="quarter" idx="10"/>
          </p:nvPr>
        </p:nvSpPr>
        <p:spPr>
          <a:noFill/>
        </p:spPr>
        <p:txBody>
          <a:bodyPr/>
          <a:lstStyle/>
          <a:p>
            <a:fld id="{CDCA3ADD-446B-4E53-9BB5-673A9B39940C}" type="slidenum">
              <a:rPr lang="en-US" smtClean="0">
                <a:cs typeface="Arial" charset="0"/>
              </a:rPr>
              <a:pPr/>
              <a:t>44</a:t>
            </a:fld>
            <a:endParaRPr lang="en-US" smtClean="0">
              <a:latin typeface="Times New Roman" pitchFamily="18" charset="0"/>
              <a:cs typeface="Arial" charset="0"/>
            </a:endParaRPr>
          </a:p>
        </p:txBody>
      </p:sp>
      <p:sp>
        <p:nvSpPr>
          <p:cNvPr id="62466" name="Rectangle 2"/>
          <p:cNvSpPr>
            <a:spLocks noGrp="1" noChangeArrowheads="1"/>
          </p:cNvSpPr>
          <p:nvPr>
            <p:ph type="title" idx="4294967295"/>
          </p:nvPr>
        </p:nvSpPr>
        <p:spPr>
          <a:xfrm>
            <a:off x="273050" y="557213"/>
            <a:ext cx="8229600" cy="936625"/>
          </a:xfrm>
        </p:spPr>
        <p:txBody>
          <a:bodyPr lIns="90000" tIns="46800" rIns="90000" bIns="46800"/>
          <a:lstStyle/>
          <a:p>
            <a:pPr eaLnBrk="1" hangingPunct="1"/>
            <a:r>
              <a:rPr lang="en-GB" smtClean="0">
                <a:latin typeface="Trebuchet MS" pitchFamily="34" charset="0"/>
              </a:rPr>
              <a:t>Buenas noticias para las PYMEs</a:t>
            </a:r>
          </a:p>
        </p:txBody>
      </p:sp>
      <p:sp>
        <p:nvSpPr>
          <p:cNvPr id="62467" name="Rectangle 3"/>
          <p:cNvSpPr>
            <a:spLocks noGrp="1" noChangeArrowheads="1"/>
          </p:cNvSpPr>
          <p:nvPr>
            <p:ph type="body" idx="4294967295"/>
          </p:nvPr>
        </p:nvSpPr>
        <p:spPr>
          <a:xfrm>
            <a:off x="290513" y="1595438"/>
            <a:ext cx="8266112" cy="4598987"/>
          </a:xfrm>
        </p:spPr>
        <p:txBody>
          <a:bodyPr lIns="180000" tIns="180000" rIns="180000" bIns="180000"/>
          <a:lstStyle/>
          <a:p>
            <a:pPr marL="368300" indent="-368300" defTabSz="512763" eaLnBrk="1" hangingPunct="1">
              <a:lnSpc>
                <a:spcPct val="80000"/>
              </a:lnSpc>
              <a:spcBef>
                <a:spcPts val="600"/>
              </a:spcBef>
            </a:pPr>
            <a:r>
              <a:rPr lang="en-GB" sz="2400" smtClean="0">
                <a:latin typeface="Georgia" pitchFamily="18" charset="0"/>
              </a:rPr>
              <a:t>Enfoque integrado – alrededor del 20% del presupuesto de los retos sociales y LEITs se destinan a PYMES</a:t>
            </a:r>
          </a:p>
          <a:p>
            <a:pPr marL="368300" indent="-368300" defTabSz="512763" eaLnBrk="1" hangingPunct="1">
              <a:lnSpc>
                <a:spcPct val="80000"/>
              </a:lnSpc>
              <a:spcBef>
                <a:spcPts val="600"/>
              </a:spcBef>
            </a:pPr>
            <a:endParaRPr lang="en-GB" sz="2400" smtClean="0">
              <a:latin typeface="Georgia" pitchFamily="18" charset="0"/>
            </a:endParaRPr>
          </a:p>
          <a:p>
            <a:pPr marL="368300" indent="-368300" defTabSz="512763" eaLnBrk="1" hangingPunct="1">
              <a:lnSpc>
                <a:spcPct val="80000"/>
              </a:lnSpc>
              <a:spcBef>
                <a:spcPts val="600"/>
              </a:spcBef>
            </a:pPr>
            <a:r>
              <a:rPr lang="en-GB" sz="2400" smtClean="0">
                <a:latin typeface="Georgia" pitchFamily="18" charset="0"/>
              </a:rPr>
              <a:t>Simplificación en favor especialmente de las PYMEs (e.g. una ventanilla única).</a:t>
            </a:r>
          </a:p>
          <a:p>
            <a:pPr marL="368300" indent="-368300" defTabSz="512763" eaLnBrk="1" hangingPunct="1">
              <a:lnSpc>
                <a:spcPct val="80000"/>
              </a:lnSpc>
              <a:spcBef>
                <a:spcPts val="600"/>
              </a:spcBef>
            </a:pPr>
            <a:endParaRPr lang="en-GB" sz="2400" smtClean="0">
              <a:latin typeface="Georgia" pitchFamily="18" charset="0"/>
            </a:endParaRPr>
          </a:p>
          <a:p>
            <a:pPr marL="368300" indent="-368300" defTabSz="512763" eaLnBrk="1" hangingPunct="1">
              <a:lnSpc>
                <a:spcPct val="80000"/>
              </a:lnSpc>
              <a:spcBef>
                <a:spcPts val="600"/>
              </a:spcBef>
            </a:pPr>
            <a:r>
              <a:rPr lang="en-GB" sz="2400" smtClean="0">
                <a:latin typeface="Georgia" pitchFamily="18" charset="0"/>
              </a:rPr>
              <a:t>Nuevo Instrumento PYME, derivado del modelo USA SBIR model, que se utilizará en todos los retos sociales y LEIT</a:t>
            </a:r>
          </a:p>
          <a:p>
            <a:pPr marL="368300" indent="-368300" defTabSz="512763" eaLnBrk="1" hangingPunct="1">
              <a:lnSpc>
                <a:spcPct val="80000"/>
              </a:lnSpc>
              <a:spcBef>
                <a:spcPts val="600"/>
              </a:spcBef>
            </a:pPr>
            <a:endParaRPr lang="en-GB" sz="2400" smtClean="0">
              <a:latin typeface="Georgia" pitchFamily="18" charset="0"/>
            </a:endParaRPr>
          </a:p>
          <a:p>
            <a:pPr marL="368300" indent="-368300" defTabSz="512763" eaLnBrk="1" hangingPunct="1">
              <a:lnSpc>
                <a:spcPct val="80000"/>
              </a:lnSpc>
              <a:spcBef>
                <a:spcPts val="600"/>
              </a:spcBef>
            </a:pPr>
            <a:r>
              <a:rPr lang="en-GB" sz="2400" smtClean="0">
                <a:latin typeface="Georgia" pitchFamily="18" charset="0"/>
              </a:rPr>
              <a:t>‘El Acceso a financiación de riesgo‘ tendra un fuerte enfoque hacia la PYMES(debt and equity</a:t>
            </a:r>
            <a:r>
              <a:rPr lang="en-GB" sz="2400" b="1" smtClean="0">
                <a:latin typeface="Georgia" pitchFamily="18" charset="0"/>
              </a:rPr>
              <a:t> facility)     </a:t>
            </a:r>
          </a:p>
        </p:txBody>
      </p:sp>
      <p:sp>
        <p:nvSpPr>
          <p:cNvPr id="62468" name="Rectangle 6"/>
          <p:cNvSpPr>
            <a:spLocks noChangeArrowheads="1"/>
          </p:cNvSpPr>
          <p:nvPr/>
        </p:nvSpPr>
        <p:spPr bwMode="auto">
          <a:xfrm>
            <a:off x="1030288" y="138113"/>
            <a:ext cx="5511800"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PYME en Horizonte 2020</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4 Marcador de número de diapositiva"/>
          <p:cNvSpPr>
            <a:spLocks noGrp="1"/>
          </p:cNvSpPr>
          <p:nvPr>
            <p:ph type="sldNum" sz="quarter" idx="10"/>
          </p:nvPr>
        </p:nvSpPr>
        <p:spPr>
          <a:noFill/>
        </p:spPr>
        <p:txBody>
          <a:bodyPr/>
          <a:lstStyle/>
          <a:p>
            <a:fld id="{A942CD7C-9D8F-4703-AAEB-A02D2F952403}" type="slidenum">
              <a:rPr lang="en-US" smtClean="0">
                <a:cs typeface="Arial" charset="0"/>
              </a:rPr>
              <a:pPr/>
              <a:t>45</a:t>
            </a:fld>
            <a:endParaRPr lang="en-US" smtClean="0">
              <a:latin typeface="Times New Roman" pitchFamily="18" charset="0"/>
              <a:cs typeface="Arial" charset="0"/>
            </a:endParaRPr>
          </a:p>
        </p:txBody>
      </p:sp>
      <p:sp>
        <p:nvSpPr>
          <p:cNvPr id="64514" name="Rectangle 5"/>
          <p:cNvSpPr>
            <a:spLocks noChangeArrowheads="1"/>
          </p:cNvSpPr>
          <p:nvPr/>
        </p:nvSpPr>
        <p:spPr bwMode="auto">
          <a:xfrm>
            <a:off x="1077913" y="838200"/>
            <a:ext cx="7239000" cy="792163"/>
          </a:xfrm>
          <a:prstGeom prst="rect">
            <a:avLst/>
          </a:prstGeom>
          <a:solidFill>
            <a:srgbClr val="99CCFF"/>
          </a:solidFill>
          <a:ln w="9525">
            <a:noFill/>
            <a:round/>
            <a:headEnd/>
            <a:tailEnd/>
          </a:ln>
        </p:spPr>
        <p:txBody>
          <a:bodyPr lIns="90000" tIns="46800" rIns="90000" bIns="46800"/>
          <a:lstStyle/>
          <a:p>
            <a:pPr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0" i="0">
                <a:solidFill>
                  <a:srgbClr val="003366"/>
                </a:solidFill>
                <a:latin typeface="Georgia" pitchFamily="18" charset="0"/>
              </a:rPr>
              <a:t>“Put small companies in the driving seat of European innovation projects.”</a:t>
            </a:r>
            <a:endParaRPr lang="en-GB" sz="2000" b="0" i="0">
              <a:solidFill>
                <a:srgbClr val="003366"/>
              </a:solidFill>
              <a:latin typeface="Georgia" pitchFamily="18" charset="0"/>
            </a:endParaRPr>
          </a:p>
        </p:txBody>
      </p:sp>
      <p:sp>
        <p:nvSpPr>
          <p:cNvPr id="64515" name="Text Box 9"/>
          <p:cNvSpPr txBox="1">
            <a:spLocks noChangeArrowheads="1"/>
          </p:cNvSpPr>
          <p:nvPr/>
        </p:nvSpPr>
        <p:spPr bwMode="auto">
          <a:xfrm>
            <a:off x="742950" y="1858963"/>
            <a:ext cx="7869238" cy="4400550"/>
          </a:xfrm>
          <a:prstGeom prst="rect">
            <a:avLst/>
          </a:prstGeom>
          <a:noFill/>
          <a:ln w="9525">
            <a:noFill/>
            <a:miter lim="800000"/>
            <a:headEnd/>
            <a:tailEnd/>
          </a:ln>
        </p:spPr>
        <p:txBody>
          <a:bodyPr>
            <a:spAutoFit/>
          </a:bodyPr>
          <a:lstStyle/>
          <a:p>
            <a:endParaRPr lang="en-GB" i="0">
              <a:solidFill>
                <a:srgbClr val="FF0000"/>
              </a:solidFill>
              <a:latin typeface="Georgia" pitchFamily="18" charset="0"/>
            </a:endParaRPr>
          </a:p>
          <a:p>
            <a:r>
              <a:rPr lang="en-GB" sz="3200" b="0" i="0">
                <a:latin typeface="Georgia" pitchFamily="18" charset="0"/>
              </a:rPr>
              <a:t>La PYME decide:</a:t>
            </a:r>
          </a:p>
          <a:p>
            <a:pPr lvl="4">
              <a:buFontTx/>
              <a:buChar char="•"/>
            </a:pPr>
            <a:r>
              <a:rPr lang="en-GB" sz="3200" b="0" i="0">
                <a:latin typeface="Georgia" pitchFamily="18" charset="0"/>
              </a:rPr>
              <a:t>Qué proyecto hacer </a:t>
            </a:r>
          </a:p>
          <a:p>
            <a:pPr lvl="4">
              <a:buFontTx/>
              <a:buChar char="•"/>
            </a:pPr>
            <a:r>
              <a:rPr lang="en-GB" sz="3200" b="0" i="0">
                <a:latin typeface="Georgia" pitchFamily="18" charset="0"/>
              </a:rPr>
              <a:t>Cómo se organiza el proyecto</a:t>
            </a:r>
          </a:p>
          <a:p>
            <a:pPr lvl="4">
              <a:buFontTx/>
              <a:buChar char="•"/>
            </a:pPr>
            <a:r>
              <a:rPr lang="en-GB" sz="3200" b="0" i="0">
                <a:latin typeface="Georgia" pitchFamily="18" charset="0"/>
              </a:rPr>
              <a:t>Quién colabora </a:t>
            </a:r>
          </a:p>
          <a:p>
            <a:pPr lvl="4">
              <a:buFontTx/>
              <a:buChar char="•"/>
            </a:pPr>
            <a:r>
              <a:rPr lang="en-GB" sz="3200" b="0" i="0">
                <a:latin typeface="Georgia" pitchFamily="18" charset="0"/>
              </a:rPr>
              <a:t>Puede subcontratar R&amp;D</a:t>
            </a:r>
          </a:p>
          <a:p>
            <a:pPr lvl="4">
              <a:buFontTx/>
              <a:buChar char="•"/>
            </a:pPr>
            <a:r>
              <a:rPr lang="en-GB" sz="3200" b="0" i="0">
                <a:latin typeface="Georgia" pitchFamily="18" charset="0"/>
              </a:rPr>
              <a:t>La PYME mantiene la Propiedad Industrial (IP).</a:t>
            </a:r>
          </a:p>
          <a:p>
            <a:pPr>
              <a:buFontTx/>
              <a:buChar char="•"/>
            </a:pPr>
            <a:endParaRPr lang="en-GB" sz="3200" b="0" i="0">
              <a:latin typeface="Georgia" pitchFamily="18" charset="0"/>
            </a:endParaRPr>
          </a:p>
        </p:txBody>
      </p:sp>
      <p:sp>
        <p:nvSpPr>
          <p:cNvPr id="64516" name="Rectangle 11"/>
          <p:cNvSpPr>
            <a:spLocks noChangeArrowheads="1"/>
          </p:cNvSpPr>
          <p:nvPr/>
        </p:nvSpPr>
        <p:spPr bwMode="auto">
          <a:xfrm>
            <a:off x="1030288" y="138113"/>
            <a:ext cx="4243387"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Instrumento PYME</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4 Marcador de número de diapositiva"/>
          <p:cNvSpPr>
            <a:spLocks noGrp="1"/>
          </p:cNvSpPr>
          <p:nvPr>
            <p:ph type="sldNum" sz="quarter" idx="10"/>
          </p:nvPr>
        </p:nvSpPr>
        <p:spPr>
          <a:noFill/>
        </p:spPr>
        <p:txBody>
          <a:bodyPr/>
          <a:lstStyle/>
          <a:p>
            <a:fld id="{FC43A8B8-F96F-4137-B673-1894D7F9EB8C}" type="slidenum">
              <a:rPr lang="en-US" smtClean="0">
                <a:cs typeface="Arial" charset="0"/>
              </a:rPr>
              <a:pPr/>
              <a:t>46</a:t>
            </a:fld>
            <a:endParaRPr lang="en-US" smtClean="0">
              <a:latin typeface="Times New Roman" pitchFamily="18" charset="0"/>
              <a:cs typeface="Arial" charset="0"/>
            </a:endParaRPr>
          </a:p>
        </p:txBody>
      </p:sp>
      <p:sp>
        <p:nvSpPr>
          <p:cNvPr id="65538" name="Text Box 9"/>
          <p:cNvSpPr txBox="1">
            <a:spLocks noChangeArrowheads="1"/>
          </p:cNvSpPr>
          <p:nvPr/>
        </p:nvSpPr>
        <p:spPr bwMode="auto">
          <a:xfrm>
            <a:off x="647700" y="922338"/>
            <a:ext cx="7869238" cy="6070600"/>
          </a:xfrm>
          <a:prstGeom prst="rect">
            <a:avLst/>
          </a:prstGeom>
          <a:noFill/>
          <a:ln w="9525">
            <a:noFill/>
            <a:miter lim="800000"/>
            <a:headEnd/>
            <a:tailEnd/>
          </a:ln>
        </p:spPr>
        <p:txBody>
          <a:bodyPr>
            <a:spAutoFit/>
          </a:bodyPr>
          <a:lstStyle/>
          <a:p>
            <a:pPr>
              <a:buFontTx/>
              <a:buChar char="•"/>
            </a:pPr>
            <a:r>
              <a:rPr lang="en-GB" sz="2800" b="0" i="0">
                <a:latin typeface="Georgia" pitchFamily="18" charset="0"/>
              </a:rPr>
              <a:t>Se aplica a todos los tópicos de los Planes de   Work Horizon 2020 </a:t>
            </a:r>
          </a:p>
          <a:p>
            <a:r>
              <a:rPr lang="en-GB" sz="2800" b="0" i="0">
                <a:latin typeface="Georgia" pitchFamily="18" charset="0"/>
              </a:rPr>
              <a:t>  </a:t>
            </a:r>
          </a:p>
          <a:p>
            <a:pPr>
              <a:buFontTx/>
              <a:buChar char="•"/>
            </a:pPr>
            <a:r>
              <a:rPr lang="en-GB" sz="2800" b="0" i="0">
                <a:latin typeface="Georgia" pitchFamily="18" charset="0"/>
              </a:rPr>
              <a:t>Financia proyectos:</a:t>
            </a:r>
          </a:p>
          <a:p>
            <a:pPr lvl="1">
              <a:buFontTx/>
              <a:buChar char="•"/>
            </a:pPr>
            <a:r>
              <a:rPr lang="en-GB" sz="2800" b="0" i="0">
                <a:solidFill>
                  <a:schemeClr val="accent2"/>
                </a:solidFill>
                <a:latin typeface="Georgia" pitchFamily="18" charset="0"/>
              </a:rPr>
              <a:t>Dirigidos al mercado</a:t>
            </a:r>
          </a:p>
          <a:p>
            <a:pPr lvl="1">
              <a:buFontTx/>
              <a:buChar char="•"/>
            </a:pPr>
            <a:r>
              <a:rPr lang="en-GB" sz="2800" b="0" i="0">
                <a:solidFill>
                  <a:schemeClr val="accent2"/>
                </a:solidFill>
                <a:latin typeface="Georgia" pitchFamily="18" charset="0"/>
              </a:rPr>
              <a:t>Con dimensión EU</a:t>
            </a:r>
          </a:p>
          <a:p>
            <a:pPr lvl="1">
              <a:buFontTx/>
              <a:buChar char="•"/>
            </a:pPr>
            <a:r>
              <a:rPr lang="en-GB" sz="2800" b="0" i="0">
                <a:solidFill>
                  <a:schemeClr val="accent2"/>
                </a:solidFill>
                <a:latin typeface="Georgia" pitchFamily="18" charset="0"/>
              </a:rPr>
              <a:t>Que resuelva desafios sociales y/o tecnologías facilitadoras</a:t>
            </a:r>
          </a:p>
          <a:p>
            <a:pPr marL="2057400" lvl="4" indent="-228600">
              <a:buFontTx/>
              <a:buChar char="•"/>
            </a:pPr>
            <a:endParaRPr lang="en-GB" sz="2800" b="0" i="0">
              <a:latin typeface="Georgia" pitchFamily="18" charset="0"/>
            </a:endParaRPr>
          </a:p>
          <a:p>
            <a:pPr>
              <a:buFontTx/>
              <a:buChar char="•"/>
            </a:pPr>
            <a:r>
              <a:rPr lang="en-GB" sz="2800" b="0" i="0">
                <a:latin typeface="Georgia" pitchFamily="18" charset="0"/>
              </a:rPr>
              <a:t>Proceso simplificado</a:t>
            </a:r>
          </a:p>
          <a:p>
            <a:pPr lvl="1">
              <a:buFontTx/>
              <a:buChar char="•"/>
            </a:pPr>
            <a:r>
              <a:rPr lang="en-GB" sz="2800" b="0" i="0">
                <a:latin typeface="Georgia" pitchFamily="18" charset="0"/>
              </a:rPr>
              <a:t>Un punto de entrada único</a:t>
            </a:r>
          </a:p>
          <a:p>
            <a:pPr lvl="1">
              <a:buFontTx/>
              <a:buChar char="•"/>
            </a:pPr>
            <a:r>
              <a:rPr lang="en-GB" sz="2800" b="0" i="0">
                <a:latin typeface="Georgia" pitchFamily="18" charset="0"/>
              </a:rPr>
              <a:t> Una solicitud breve</a:t>
            </a:r>
          </a:p>
          <a:p>
            <a:pPr lvl="1">
              <a:buFontTx/>
              <a:buChar char="•"/>
            </a:pPr>
            <a:r>
              <a:rPr lang="en-GB" sz="2800" b="0" i="0">
                <a:latin typeface="Georgia" pitchFamily="18" charset="0"/>
              </a:rPr>
              <a:t> Evaluación rápida</a:t>
            </a:r>
          </a:p>
          <a:p>
            <a:pPr lvl="1">
              <a:buFontTx/>
              <a:buChar char="•"/>
            </a:pPr>
            <a:endParaRPr lang="en-GB" sz="2800" b="0" i="0">
              <a:latin typeface="Georgia" pitchFamily="18" charset="0"/>
            </a:endParaRPr>
          </a:p>
        </p:txBody>
      </p:sp>
      <p:sp>
        <p:nvSpPr>
          <p:cNvPr id="65539" name="Rectangle 11"/>
          <p:cNvSpPr>
            <a:spLocks noChangeArrowheads="1"/>
          </p:cNvSpPr>
          <p:nvPr/>
        </p:nvSpPr>
        <p:spPr bwMode="auto">
          <a:xfrm>
            <a:off x="912813" y="174625"/>
            <a:ext cx="4243387" cy="579438"/>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Instrumento PYME</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4 Marcador de número de diapositiva"/>
          <p:cNvSpPr>
            <a:spLocks noGrp="1"/>
          </p:cNvSpPr>
          <p:nvPr>
            <p:ph type="sldNum" sz="quarter" idx="10"/>
          </p:nvPr>
        </p:nvSpPr>
        <p:spPr>
          <a:noFill/>
        </p:spPr>
        <p:txBody>
          <a:bodyPr/>
          <a:lstStyle/>
          <a:p>
            <a:fld id="{19352F0A-0625-45C4-82C4-F2CA736DAEBF}" type="slidenum">
              <a:rPr lang="en-US" smtClean="0">
                <a:cs typeface="Arial" charset="0"/>
              </a:rPr>
              <a:pPr/>
              <a:t>47</a:t>
            </a:fld>
            <a:endParaRPr lang="en-US" smtClean="0">
              <a:latin typeface="Times New Roman" pitchFamily="18" charset="0"/>
              <a:cs typeface="Arial" charset="0"/>
            </a:endParaRPr>
          </a:p>
        </p:txBody>
      </p:sp>
      <p:sp>
        <p:nvSpPr>
          <p:cNvPr id="66562" name="Rectangle 7"/>
          <p:cNvSpPr>
            <a:spLocks noChangeArrowheads="1"/>
          </p:cNvSpPr>
          <p:nvPr/>
        </p:nvSpPr>
        <p:spPr bwMode="auto">
          <a:xfrm>
            <a:off x="0" y="760413"/>
            <a:ext cx="9144000" cy="1587"/>
          </a:xfrm>
          <a:prstGeom prst="rect">
            <a:avLst/>
          </a:prstGeom>
          <a:noFill/>
          <a:ln w="9360">
            <a:noFill/>
            <a:miter lim="800000"/>
            <a:headEnd/>
            <a:tailEnd/>
          </a:ln>
        </p:spPr>
        <p:txBody>
          <a:bodyPr wrap="none" anchor="ctr"/>
          <a:lstStyle/>
          <a:p>
            <a:endParaRPr lang="es-ES" sz="1800" b="0" i="0">
              <a:latin typeface="Arial" charset="0"/>
            </a:endParaRPr>
          </a:p>
        </p:txBody>
      </p:sp>
      <p:pic>
        <p:nvPicPr>
          <p:cNvPr id="66563" name="Picture 8"/>
          <p:cNvPicPr>
            <a:picLocks noChangeAspect="1" noChangeArrowheads="1"/>
          </p:cNvPicPr>
          <p:nvPr/>
        </p:nvPicPr>
        <p:blipFill>
          <a:blip r:embed="rId3"/>
          <a:srcRect/>
          <a:stretch>
            <a:fillRect/>
          </a:stretch>
        </p:blipFill>
        <p:spPr bwMode="auto">
          <a:xfrm>
            <a:off x="611188" y="966788"/>
            <a:ext cx="7885112" cy="3076575"/>
          </a:xfrm>
          <a:prstGeom prst="rect">
            <a:avLst/>
          </a:prstGeom>
          <a:noFill/>
          <a:ln w="9525">
            <a:noFill/>
            <a:round/>
            <a:headEnd/>
            <a:tailEnd/>
          </a:ln>
        </p:spPr>
      </p:pic>
      <p:sp>
        <p:nvSpPr>
          <p:cNvPr id="66564" name="Rectangle 9"/>
          <p:cNvSpPr>
            <a:spLocks noChangeArrowheads="1"/>
          </p:cNvSpPr>
          <p:nvPr/>
        </p:nvSpPr>
        <p:spPr bwMode="auto">
          <a:xfrm>
            <a:off x="250825" y="5949950"/>
            <a:ext cx="8101013" cy="342900"/>
          </a:xfrm>
          <a:prstGeom prst="rect">
            <a:avLst/>
          </a:prstGeom>
          <a:noFill/>
          <a:ln w="9360">
            <a:noFill/>
            <a:miter lim="800000"/>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b="0" i="0">
                <a:solidFill>
                  <a:srgbClr val="000000"/>
                </a:solidFill>
                <a:latin typeface="Arial" charset="0"/>
                <a:ea typeface="MS ??"/>
                <a:cs typeface="MS ??"/>
              </a:rPr>
              <a:t> </a:t>
            </a:r>
          </a:p>
        </p:txBody>
      </p:sp>
      <p:sp>
        <p:nvSpPr>
          <p:cNvPr id="66565" name="Rectangle 10"/>
          <p:cNvSpPr>
            <a:spLocks noChangeArrowheads="1"/>
          </p:cNvSpPr>
          <p:nvPr/>
        </p:nvSpPr>
        <p:spPr bwMode="auto">
          <a:xfrm>
            <a:off x="431800" y="4983163"/>
            <a:ext cx="8599488" cy="790575"/>
          </a:xfrm>
          <a:prstGeom prst="rect">
            <a:avLst/>
          </a:prstGeom>
          <a:noFill/>
          <a:ln w="9360">
            <a:noFill/>
            <a:miter lim="800000"/>
            <a:headEnd/>
            <a:tailEnd/>
          </a:ln>
        </p:spPr>
        <p:txBody>
          <a:bodyPr wrap="none" lIns="90000" tIns="45000" rIns="90000" bIns="45000" anchor="ctr">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1400" b="0" i="0">
              <a:solidFill>
                <a:srgbClr val="000000"/>
              </a:solidFill>
              <a:latin typeface="Arial" charset="0"/>
              <a:ea typeface="MS ??"/>
              <a:cs typeface="MS ??"/>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b="0" i="0">
                <a:solidFill>
                  <a:srgbClr val="000000"/>
                </a:solidFill>
                <a:latin typeface="Arial" charset="0"/>
                <a:ea typeface="MS ??"/>
                <a:cs typeface="MS ??"/>
              </a:rPr>
              <a:t>   </a:t>
            </a:r>
            <a:r>
              <a:rPr lang="en-GB" sz="1600" i="0">
                <a:solidFill>
                  <a:schemeClr val="accent2"/>
                </a:solidFill>
                <a:latin typeface="Georgia" pitchFamily="18" charset="0"/>
                <a:ea typeface="MS ??"/>
                <a:cs typeface="MS ??"/>
              </a:rPr>
              <a:t>Viabilidad  (alrededor  €50k)</a:t>
            </a:r>
            <a:r>
              <a:rPr lang="en-GB" sz="1400" i="0">
                <a:solidFill>
                  <a:schemeClr val="accent2"/>
                </a:solidFill>
                <a:latin typeface="Georgia" pitchFamily="18" charset="0"/>
                <a:ea typeface="MS ??"/>
                <a:cs typeface="MS ??"/>
              </a:rPr>
              <a:t>     </a:t>
            </a:r>
            <a:r>
              <a:rPr lang="en-GB" sz="1600" i="0">
                <a:solidFill>
                  <a:schemeClr val="accent2"/>
                </a:solidFill>
                <a:latin typeface="Georgia" pitchFamily="18" charset="0"/>
                <a:ea typeface="MS ??"/>
                <a:cs typeface="MS ??"/>
              </a:rPr>
              <a:t>(€1million-€3million)</a:t>
            </a:r>
            <a:r>
              <a:rPr lang="en-GB" sz="1400" i="0">
                <a:solidFill>
                  <a:schemeClr val="accent2"/>
                </a:solidFill>
                <a:latin typeface="Georgia" pitchFamily="18" charset="0"/>
                <a:ea typeface="MS ??"/>
                <a:cs typeface="MS ??"/>
              </a:rPr>
              <a:t>                       </a:t>
            </a:r>
            <a:r>
              <a:rPr lang="en-GB" sz="1600" i="0">
                <a:solidFill>
                  <a:schemeClr val="accent2"/>
                </a:solidFill>
                <a:latin typeface="Georgia" pitchFamily="18" charset="0"/>
                <a:ea typeface="MS ??"/>
                <a:cs typeface="MS ??"/>
              </a:rPr>
              <a:t>Apoyo Indirecto</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1600" b="0" i="0">
              <a:solidFill>
                <a:schemeClr val="accent2"/>
              </a:solidFill>
              <a:latin typeface="Georgia" pitchFamily="18" charset="0"/>
              <a:ea typeface="MS ??"/>
              <a:cs typeface="MS ??"/>
            </a:endParaRPr>
          </a:p>
        </p:txBody>
      </p:sp>
      <p:sp>
        <p:nvSpPr>
          <p:cNvPr id="66566" name="Text Box 11"/>
          <p:cNvSpPr txBox="1">
            <a:spLocks noChangeArrowheads="1"/>
          </p:cNvSpPr>
          <p:nvPr/>
        </p:nvSpPr>
        <p:spPr bwMode="auto">
          <a:xfrm>
            <a:off x="763588" y="3651250"/>
            <a:ext cx="2376487" cy="771525"/>
          </a:xfrm>
          <a:prstGeom prst="rect">
            <a:avLst/>
          </a:prstGeom>
          <a:noFill/>
          <a:ln w="9525">
            <a:noFill/>
            <a:round/>
            <a:headEnd/>
            <a:tailEnd/>
          </a:ln>
        </p:spPr>
        <p:txBody>
          <a:bodyPr lIns="90000" tIns="59112" rIns="90000" bIns="45000"/>
          <a:lstStyle/>
          <a:p>
            <a:pPr>
              <a:tabLst>
                <a:tab pos="723900" algn="l"/>
                <a:tab pos="1447800" algn="l"/>
                <a:tab pos="2171700" algn="l"/>
              </a:tabLst>
            </a:pPr>
            <a:r>
              <a:rPr lang="en-GB" sz="1600" b="0" i="0">
                <a:solidFill>
                  <a:srgbClr val="000000"/>
                </a:solidFill>
                <a:latin typeface="Arial" charset="0"/>
              </a:rPr>
              <a:t>Ideas a Conceptos</a:t>
            </a:r>
          </a:p>
          <a:p>
            <a:pPr>
              <a:tabLst>
                <a:tab pos="723900" algn="l"/>
                <a:tab pos="1447800" algn="l"/>
                <a:tab pos="2171700" algn="l"/>
              </a:tabLst>
            </a:pPr>
            <a:r>
              <a:rPr lang="en-GB" sz="1600" b="0" i="0">
                <a:solidFill>
                  <a:srgbClr val="000000"/>
                </a:solidFill>
                <a:latin typeface="Arial" charset="0"/>
              </a:rPr>
              <a:t>Evaluación del Riesgo</a:t>
            </a:r>
          </a:p>
          <a:p>
            <a:pPr>
              <a:tabLst>
                <a:tab pos="723900" algn="l"/>
                <a:tab pos="1447800" algn="l"/>
                <a:tab pos="2171700" algn="l"/>
              </a:tabLst>
            </a:pPr>
            <a:r>
              <a:rPr lang="en-GB" sz="1600" b="0" i="0">
                <a:solidFill>
                  <a:srgbClr val="000000"/>
                </a:solidFill>
                <a:latin typeface="Arial" charset="0"/>
              </a:rPr>
              <a:t>Tech &amp; Commercial</a:t>
            </a:r>
          </a:p>
        </p:txBody>
      </p:sp>
      <p:sp>
        <p:nvSpPr>
          <p:cNvPr id="66567" name="Text Box 12"/>
          <p:cNvSpPr txBox="1">
            <a:spLocks noChangeArrowheads="1"/>
          </p:cNvSpPr>
          <p:nvPr/>
        </p:nvSpPr>
        <p:spPr bwMode="auto">
          <a:xfrm>
            <a:off x="3384550" y="3602038"/>
            <a:ext cx="2592388" cy="1452562"/>
          </a:xfrm>
          <a:prstGeom prst="rect">
            <a:avLst/>
          </a:prstGeom>
          <a:noFill/>
          <a:ln w="9525">
            <a:noFill/>
            <a:round/>
            <a:headEnd/>
            <a:tailEnd/>
          </a:ln>
        </p:spPr>
        <p:txBody>
          <a:bodyPr lIns="90000" tIns="59112" rIns="90000" bIns="45000"/>
          <a:lstStyle/>
          <a:p>
            <a:pPr>
              <a:tabLst>
                <a:tab pos="723900" algn="l"/>
                <a:tab pos="1447800" algn="l"/>
                <a:tab pos="2171700" algn="l"/>
              </a:tabLst>
            </a:pPr>
            <a:r>
              <a:rPr lang="en-GB" sz="1600" b="0" i="0">
                <a:solidFill>
                  <a:srgbClr val="000000"/>
                </a:solidFill>
                <a:latin typeface="Arial" charset="0"/>
              </a:rPr>
              <a:t>Actividades de demonstration</a:t>
            </a:r>
          </a:p>
          <a:p>
            <a:pPr>
              <a:tabLst>
                <a:tab pos="723900" algn="l"/>
                <a:tab pos="1447800" algn="l"/>
                <a:tab pos="2171700" algn="l"/>
              </a:tabLst>
            </a:pPr>
            <a:r>
              <a:rPr lang="en-GB" sz="1600" b="0" i="0">
                <a:solidFill>
                  <a:srgbClr val="000000"/>
                </a:solidFill>
                <a:latin typeface="Arial" charset="0"/>
              </a:rPr>
              <a:t>Proptipos &amp; testing</a:t>
            </a:r>
          </a:p>
          <a:p>
            <a:pPr>
              <a:tabLst>
                <a:tab pos="723900" algn="l"/>
                <a:tab pos="1447800" algn="l"/>
                <a:tab pos="2171700" algn="l"/>
              </a:tabLst>
            </a:pPr>
            <a:r>
              <a:rPr lang="en-GB" sz="1600" b="0" i="0">
                <a:solidFill>
                  <a:srgbClr val="000000"/>
                </a:solidFill>
                <a:latin typeface="Arial" charset="0"/>
              </a:rPr>
              <a:t>Replication en el mercado</a:t>
            </a:r>
          </a:p>
          <a:p>
            <a:pPr>
              <a:tabLst>
                <a:tab pos="723900" algn="l"/>
                <a:tab pos="1447800" algn="l"/>
                <a:tab pos="2171700" algn="l"/>
              </a:tabLst>
            </a:pPr>
            <a:r>
              <a:rPr lang="en-GB" sz="1600" b="0" i="0">
                <a:solidFill>
                  <a:srgbClr val="000000"/>
                </a:solidFill>
                <a:latin typeface="Arial" charset="0"/>
              </a:rPr>
              <a:t>Scale up &amp; miniaturisation</a:t>
            </a:r>
          </a:p>
          <a:p>
            <a:pPr>
              <a:tabLst>
                <a:tab pos="723900" algn="l"/>
                <a:tab pos="1447800" algn="l"/>
                <a:tab pos="2171700" algn="l"/>
              </a:tabLst>
            </a:pPr>
            <a:endParaRPr lang="en-GB" sz="1600" b="0" i="0">
              <a:solidFill>
                <a:srgbClr val="000000"/>
              </a:solidFill>
              <a:latin typeface="Arial" charset="0"/>
            </a:endParaRPr>
          </a:p>
          <a:p>
            <a:pPr>
              <a:tabLst>
                <a:tab pos="723900" algn="l"/>
                <a:tab pos="1447800" algn="l"/>
                <a:tab pos="2171700" algn="l"/>
              </a:tabLst>
            </a:pPr>
            <a:endParaRPr lang="en-GB" sz="1600" b="0" i="0">
              <a:solidFill>
                <a:srgbClr val="000000"/>
              </a:solidFill>
              <a:latin typeface="Arial" charset="0"/>
            </a:endParaRPr>
          </a:p>
        </p:txBody>
      </p:sp>
      <p:sp>
        <p:nvSpPr>
          <p:cNvPr id="66568" name="Text Box 13"/>
          <p:cNvSpPr txBox="1">
            <a:spLocks noChangeArrowheads="1"/>
          </p:cNvSpPr>
          <p:nvPr/>
        </p:nvSpPr>
        <p:spPr bwMode="auto">
          <a:xfrm>
            <a:off x="6911975" y="3630613"/>
            <a:ext cx="2232025" cy="1336675"/>
          </a:xfrm>
          <a:prstGeom prst="rect">
            <a:avLst/>
          </a:prstGeom>
          <a:noFill/>
          <a:ln w="9525">
            <a:noFill/>
            <a:round/>
            <a:headEnd/>
            <a:tailEnd/>
          </a:ln>
        </p:spPr>
        <p:txBody>
          <a:bodyPr lIns="90000" tIns="59112" rIns="90000" bIns="45000"/>
          <a:lstStyle/>
          <a:p>
            <a:pPr>
              <a:tabLst>
                <a:tab pos="723900" algn="l"/>
                <a:tab pos="1447800" algn="l"/>
                <a:tab pos="2171700" algn="l"/>
              </a:tabLst>
            </a:pPr>
            <a:r>
              <a:rPr lang="en-GB" sz="1600" b="0" i="0">
                <a:solidFill>
                  <a:srgbClr val="000000"/>
                </a:solidFill>
                <a:latin typeface="Arial" charset="0"/>
              </a:rPr>
              <a:t>Etiqueta de Calidad para  Proyectos con éxito para acceso a instrumentos financiero</a:t>
            </a:r>
          </a:p>
        </p:txBody>
      </p:sp>
      <p:sp>
        <p:nvSpPr>
          <p:cNvPr id="66569" name="Rectangle 16"/>
          <p:cNvSpPr>
            <a:spLocks noChangeArrowheads="1"/>
          </p:cNvSpPr>
          <p:nvPr/>
        </p:nvSpPr>
        <p:spPr bwMode="auto">
          <a:xfrm>
            <a:off x="912813" y="174625"/>
            <a:ext cx="4243387" cy="579438"/>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Instrumento PYME</a:t>
            </a:r>
          </a:p>
        </p:txBody>
      </p:sp>
      <p:sp>
        <p:nvSpPr>
          <p:cNvPr id="55306" name="Striped Right Arrow 25"/>
          <p:cNvSpPr>
            <a:spLocks noChangeArrowheads="1"/>
          </p:cNvSpPr>
          <p:nvPr/>
        </p:nvSpPr>
        <p:spPr bwMode="auto">
          <a:xfrm>
            <a:off x="0" y="5661025"/>
            <a:ext cx="8642350" cy="800100"/>
          </a:xfrm>
          <a:custGeom>
            <a:avLst/>
            <a:gdLst>
              <a:gd name="G0" fmla="+- 20057 0 0"/>
              <a:gd name="G1" fmla="+- 5400 0 0"/>
              <a:gd name="G2" fmla="+- 21600 0 5400"/>
              <a:gd name="G3" fmla="+- 10800 0 5400"/>
              <a:gd name="G4" fmla="+- 21600 0 20057"/>
              <a:gd name="G5" fmla="*/ G4 G3 10800"/>
              <a:gd name="G6" fmla="+- 21600 0 G5"/>
              <a:gd name="T0" fmla="*/ 20057 w 21600"/>
              <a:gd name="T1" fmla="*/ 0 h 21600"/>
              <a:gd name="T2" fmla="*/ 0 w 21600"/>
              <a:gd name="T3" fmla="*/ 10800 h 21600"/>
              <a:gd name="T4" fmla="*/ 2005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20057" y="0"/>
                </a:moveTo>
                <a:lnTo>
                  <a:pt x="20057" y="5400"/>
                </a:lnTo>
                <a:lnTo>
                  <a:pt x="3375" y="5400"/>
                </a:lnTo>
                <a:lnTo>
                  <a:pt x="3375" y="16200"/>
                </a:lnTo>
                <a:lnTo>
                  <a:pt x="20057" y="16200"/>
                </a:lnTo>
                <a:lnTo>
                  <a:pt x="20057"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7BFDE"/>
              </a:gs>
              <a:gs pos="100000">
                <a:srgbClr val="4F81BD"/>
              </a:gs>
            </a:gsLst>
            <a:lin ang="5400000"/>
          </a:gradFill>
          <a:ln w="9525">
            <a:solidFill>
              <a:srgbClr val="4579B8"/>
            </a:solidFill>
            <a:miter lim="800000"/>
            <a:headEnd/>
            <a:tailEnd/>
          </a:ln>
          <a:effectLst>
            <a:outerShdw dist="23000" dir="5400000" rotWithShape="0">
              <a:srgbClr val="808080">
                <a:alpha val="34999"/>
              </a:srgbClr>
            </a:outerShdw>
          </a:effectLst>
        </p:spPr>
        <p:txBody>
          <a:bodyPr anchor="ctr"/>
          <a:lstStyle/>
          <a:p>
            <a:pPr eaLnBrk="0" hangingPunct="0">
              <a:defRPr/>
            </a:pPr>
            <a:endParaRPr lang="en-GB" sz="1800" b="0" i="0">
              <a:latin typeface="Arial" charset="0"/>
              <a:cs typeface="+mn-cs"/>
            </a:endParaRPr>
          </a:p>
        </p:txBody>
      </p:sp>
      <p:sp>
        <p:nvSpPr>
          <p:cNvPr id="66571" name="Text Box 26"/>
          <p:cNvSpPr txBox="1">
            <a:spLocks noChangeArrowheads="1"/>
          </p:cNvSpPr>
          <p:nvPr/>
        </p:nvSpPr>
        <p:spPr bwMode="auto">
          <a:xfrm>
            <a:off x="0" y="5853113"/>
            <a:ext cx="9593263" cy="328612"/>
          </a:xfrm>
          <a:prstGeom prst="rect">
            <a:avLst/>
          </a:prstGeom>
          <a:noFill/>
          <a:ln w="9525">
            <a:noFill/>
            <a:miter lim="800000"/>
            <a:headEnd/>
            <a:tailEnd/>
          </a:ln>
        </p:spPr>
        <p:txBody>
          <a:bodyPr/>
          <a:lstStyle/>
          <a:p>
            <a:pPr eaLnBrk="0" hangingPunct="0"/>
            <a:r>
              <a:rPr lang="en-GB" sz="1400" i="0">
                <a:solidFill>
                  <a:schemeClr val="bg1"/>
                </a:solidFill>
                <a:latin typeface="Arial" charset="0"/>
                <a:ea typeface="MS ??"/>
                <a:cs typeface="Times New Roman" pitchFamily="18" charset="0"/>
              </a:rPr>
              <a:t>           IDEA</a:t>
            </a:r>
            <a:r>
              <a:rPr lang="en-GB" sz="1200" i="0">
                <a:latin typeface="Arial" charset="0"/>
                <a:ea typeface="MS ??"/>
                <a:cs typeface="Times New Roman" pitchFamily="18" charset="0"/>
              </a:rPr>
              <a:t> </a:t>
            </a:r>
            <a:r>
              <a:rPr lang="en-GB" sz="1200" b="0" i="0">
                <a:latin typeface="Arial" charset="0"/>
                <a:ea typeface="MS ??"/>
                <a:cs typeface="Times New Roman" pitchFamily="18" charset="0"/>
              </a:rPr>
              <a:t>       </a:t>
            </a:r>
            <a:r>
              <a:rPr lang="en-GB" sz="1400" i="0">
                <a:solidFill>
                  <a:schemeClr val="bg1"/>
                </a:solidFill>
                <a:latin typeface="Arial" charset="0"/>
                <a:ea typeface="MS ??"/>
                <a:cs typeface="Times New Roman" pitchFamily="18" charset="0"/>
              </a:rPr>
              <a:t>APOYO</a:t>
            </a:r>
            <a:r>
              <a:rPr lang="en-GB" sz="1200" b="0" i="0">
                <a:solidFill>
                  <a:schemeClr val="bg1"/>
                </a:solidFill>
                <a:latin typeface="Arial" charset="0"/>
                <a:ea typeface="MS ??"/>
                <a:cs typeface="Times New Roman" pitchFamily="18" charset="0"/>
              </a:rPr>
              <a:t> </a:t>
            </a:r>
            <a:r>
              <a:rPr lang="en-GB" sz="1400" i="0">
                <a:solidFill>
                  <a:schemeClr val="bg1"/>
                </a:solidFill>
                <a:latin typeface="Arial" charset="0"/>
                <a:ea typeface="MS ??"/>
                <a:cs typeface="Times New Roman" pitchFamily="18" charset="0"/>
              </a:rPr>
              <a:t>CONTINUO A TRÁVES DEL CICLO DE VIDA DEL PROYECTON     MERCADO               </a:t>
            </a:r>
            <a:r>
              <a:rPr lang="en-GB" sz="1400" b="0" i="0">
                <a:latin typeface="Arial" charset="0"/>
                <a:ea typeface="MS ??"/>
                <a:cs typeface="Times New Roman" pitchFamily="18" charset="0"/>
              </a:rPr>
              <a:t>                      </a:t>
            </a:r>
          </a:p>
        </p:txBody>
      </p:sp>
      <p:sp>
        <p:nvSpPr>
          <p:cNvPr id="66572" name="AutoShape 5"/>
          <p:cNvSpPr>
            <a:spLocks noChangeArrowheads="1"/>
          </p:cNvSpPr>
          <p:nvPr/>
        </p:nvSpPr>
        <p:spPr bwMode="auto">
          <a:xfrm>
            <a:off x="0" y="3438525"/>
            <a:ext cx="781050" cy="495300"/>
          </a:xfrm>
          <a:prstGeom prst="wedgeEllipseCallout">
            <a:avLst>
              <a:gd name="adj1" fmla="val -43750"/>
              <a:gd name="adj2" fmla="val 129940"/>
            </a:avLst>
          </a:prstGeom>
          <a:solidFill>
            <a:srgbClr val="00B8FF"/>
          </a:solidFill>
          <a:ln w="9525" algn="ctr">
            <a:solidFill>
              <a:schemeClr val="tx1"/>
            </a:solidFill>
            <a:miter lim="800000"/>
            <a:headEnd/>
            <a:tailEnd/>
          </a:ln>
        </p:spPr>
        <p:txBody>
          <a:bodyPr lIns="80147" tIns="40074" rIns="80147" bIns="40074" anchor="ctr"/>
          <a:lstStyle/>
          <a:p>
            <a:pPr algn="ctr" defTabSz="449263" eaLnBrk="0" hangingPunct="0">
              <a:buClr>
                <a:srgbClr val="000000"/>
              </a:buClr>
              <a:buSzPct val="100000"/>
              <a:buFont typeface="Times New Roman" pitchFamily="18" charset="0"/>
              <a:buNone/>
            </a:pPr>
            <a:endParaRPr lang="en-GB" sz="3200" b="0" i="0">
              <a:latin typeface="Calibri" pitchFamily="34" charset="0"/>
            </a:endParaRPr>
          </a:p>
        </p:txBody>
      </p:sp>
      <p:sp>
        <p:nvSpPr>
          <p:cNvPr id="66573" name="Rectangle 21"/>
          <p:cNvSpPr>
            <a:spLocks noChangeArrowheads="1"/>
          </p:cNvSpPr>
          <p:nvPr/>
        </p:nvSpPr>
        <p:spPr bwMode="auto">
          <a:xfrm>
            <a:off x="219075" y="3409950"/>
            <a:ext cx="319088" cy="457200"/>
          </a:xfrm>
          <a:prstGeom prst="rect">
            <a:avLst/>
          </a:prstGeom>
          <a:noFill/>
          <a:ln w="9525">
            <a:noFill/>
            <a:miter lim="800000"/>
            <a:headEnd/>
            <a:tailEnd/>
          </a:ln>
        </p:spPr>
        <p:txBody>
          <a:bodyPr wrap="none">
            <a:spAutoFit/>
          </a:bodyPr>
          <a:lstStyle/>
          <a:p>
            <a:r>
              <a:rPr lang="en-GB" b="0" i="0"/>
              <a:t>?</a:t>
            </a:r>
            <a:endParaRPr lang="es-ES" b="0" i="0"/>
          </a:p>
        </p:txBody>
      </p:sp>
      <p:sp>
        <p:nvSpPr>
          <p:cNvPr id="66574" name="Litebulb"/>
          <p:cNvSpPr>
            <a:spLocks noEditPoints="1" noChangeArrowheads="1"/>
          </p:cNvSpPr>
          <p:nvPr/>
        </p:nvSpPr>
        <p:spPr bwMode="auto">
          <a:xfrm>
            <a:off x="1393825" y="939800"/>
            <a:ext cx="431800" cy="717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s-E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4 Marcador de número de diapositiva"/>
          <p:cNvSpPr>
            <a:spLocks noGrp="1"/>
          </p:cNvSpPr>
          <p:nvPr>
            <p:ph type="sldNum" sz="quarter" idx="10"/>
          </p:nvPr>
        </p:nvSpPr>
        <p:spPr>
          <a:noFill/>
        </p:spPr>
        <p:txBody>
          <a:bodyPr/>
          <a:lstStyle/>
          <a:p>
            <a:fld id="{45C4851D-9C3E-4A8F-9E84-FFB33DE2A758}" type="slidenum">
              <a:rPr lang="en-US" smtClean="0">
                <a:cs typeface="Arial" charset="0"/>
              </a:rPr>
              <a:pPr/>
              <a:t>48</a:t>
            </a:fld>
            <a:endParaRPr lang="en-US" smtClean="0">
              <a:latin typeface="Times New Roman" pitchFamily="18" charset="0"/>
              <a:cs typeface="Arial" charset="0"/>
            </a:endParaRPr>
          </a:p>
        </p:txBody>
      </p:sp>
      <p:sp>
        <p:nvSpPr>
          <p:cNvPr id="68610" name="Rectangle 18"/>
          <p:cNvSpPr>
            <a:spLocks noChangeArrowheads="1"/>
          </p:cNvSpPr>
          <p:nvPr/>
        </p:nvSpPr>
        <p:spPr bwMode="auto">
          <a:xfrm>
            <a:off x="3060700" y="1816100"/>
            <a:ext cx="2590800" cy="4708525"/>
          </a:xfrm>
          <a:prstGeom prst="rect">
            <a:avLst/>
          </a:prstGeom>
          <a:solidFill>
            <a:srgbClr val="DDDDDD"/>
          </a:solidFill>
          <a:ln w="12700">
            <a:noFill/>
            <a:miter lim="800000"/>
            <a:headEnd/>
            <a:tailEnd/>
          </a:ln>
        </p:spPr>
        <p:txBody>
          <a:bodyPr wrap="none" lIns="20533" tIns="20533" rIns="20533" bIns="20533" anchor="ctr"/>
          <a:lstStyle/>
          <a:p>
            <a:endParaRPr lang="es-ES" sz="1200" b="0" i="0">
              <a:solidFill>
                <a:srgbClr val="0F5494"/>
              </a:solidFill>
              <a:latin typeface="Verdana" pitchFamily="34" charset="0"/>
              <a:ea typeface="MS PGothic" pitchFamily="34" charset="-128"/>
            </a:endParaRPr>
          </a:p>
        </p:txBody>
      </p:sp>
      <p:sp>
        <p:nvSpPr>
          <p:cNvPr id="68611" name="Rectangle 4"/>
          <p:cNvSpPr>
            <a:spLocks noChangeArrowheads="1"/>
          </p:cNvSpPr>
          <p:nvPr/>
        </p:nvSpPr>
        <p:spPr bwMode="auto">
          <a:xfrm>
            <a:off x="395288" y="1779588"/>
            <a:ext cx="2592387" cy="4741862"/>
          </a:xfrm>
          <a:prstGeom prst="rect">
            <a:avLst/>
          </a:prstGeom>
          <a:solidFill>
            <a:srgbClr val="DDDDDD"/>
          </a:solidFill>
          <a:ln w="12700">
            <a:noFill/>
            <a:miter lim="800000"/>
            <a:headEnd/>
            <a:tailEnd/>
          </a:ln>
        </p:spPr>
        <p:txBody>
          <a:bodyPr wrap="none" lIns="20533" tIns="20533" rIns="20533" bIns="20533" anchor="ctr"/>
          <a:lstStyle/>
          <a:p>
            <a:endParaRPr lang="es-ES" sz="1200" b="0" i="0">
              <a:solidFill>
                <a:srgbClr val="0F5494"/>
              </a:solidFill>
              <a:latin typeface="Verdana" pitchFamily="34" charset="0"/>
              <a:ea typeface="MS PGothic" pitchFamily="34" charset="-128"/>
            </a:endParaRPr>
          </a:p>
        </p:txBody>
      </p:sp>
      <p:sp>
        <p:nvSpPr>
          <p:cNvPr id="68612" name="Text Box 10"/>
          <p:cNvSpPr txBox="1">
            <a:spLocks noChangeArrowheads="1"/>
          </p:cNvSpPr>
          <p:nvPr/>
        </p:nvSpPr>
        <p:spPr bwMode="auto">
          <a:xfrm>
            <a:off x="395288" y="1195388"/>
            <a:ext cx="2189162" cy="431800"/>
          </a:xfrm>
          <a:prstGeom prst="rect">
            <a:avLst/>
          </a:prstGeom>
          <a:noFill/>
          <a:ln w="12700">
            <a:noFill/>
            <a:miter lim="800000"/>
            <a:headEnd/>
            <a:tailEnd/>
          </a:ln>
        </p:spPr>
        <p:txBody>
          <a:bodyPr lIns="20533" tIns="20533" rIns="20533" bIns="20533">
            <a:spAutoFit/>
          </a:bodyPr>
          <a:lstStyle/>
          <a:p>
            <a:pPr algn="ctr">
              <a:lnSpc>
                <a:spcPct val="80000"/>
              </a:lnSpc>
              <a:spcBef>
                <a:spcPct val="50000"/>
              </a:spcBef>
            </a:pPr>
            <a:r>
              <a:rPr lang="en-GB" sz="1600" i="0">
                <a:solidFill>
                  <a:srgbClr val="333399"/>
                </a:solidFill>
                <a:latin typeface="Verdana" pitchFamily="34" charset="0"/>
                <a:ea typeface="MS PGothic" pitchFamily="34" charset="-128"/>
              </a:rPr>
              <a:t> Phase 1: Concept and feasibility assessment</a:t>
            </a:r>
          </a:p>
        </p:txBody>
      </p:sp>
      <p:sp>
        <p:nvSpPr>
          <p:cNvPr id="68613" name="Text Box 11"/>
          <p:cNvSpPr txBox="1">
            <a:spLocks noChangeArrowheads="1"/>
          </p:cNvSpPr>
          <p:nvPr/>
        </p:nvSpPr>
        <p:spPr bwMode="auto">
          <a:xfrm>
            <a:off x="3171825" y="1231900"/>
            <a:ext cx="2271713" cy="555625"/>
          </a:xfrm>
          <a:prstGeom prst="rect">
            <a:avLst/>
          </a:prstGeom>
          <a:solidFill>
            <a:schemeClr val="bg1"/>
          </a:solidFill>
          <a:ln w="9525">
            <a:noFill/>
            <a:miter lim="800000"/>
            <a:headEnd/>
            <a:tailEnd/>
          </a:ln>
        </p:spPr>
        <p:txBody>
          <a:bodyPr lIns="20533" tIns="20533" rIns="20533" bIns="20533">
            <a:spAutoFit/>
          </a:bodyPr>
          <a:lstStyle/>
          <a:p>
            <a:pPr algn="ctr">
              <a:lnSpc>
                <a:spcPct val="70000"/>
              </a:lnSpc>
              <a:spcBef>
                <a:spcPts val="1200"/>
              </a:spcBef>
            </a:pPr>
            <a:r>
              <a:rPr lang="en-GB" sz="1600" i="0">
                <a:solidFill>
                  <a:srgbClr val="333399"/>
                </a:solidFill>
                <a:latin typeface="Verdana" pitchFamily="34" charset="0"/>
                <a:ea typeface="MS PGothic" pitchFamily="34" charset="-128"/>
              </a:rPr>
              <a:t>Phase 2:  </a:t>
            </a:r>
            <a:r>
              <a:rPr lang="fr-BE" sz="1600" i="0">
                <a:solidFill>
                  <a:srgbClr val="333399"/>
                </a:solidFill>
                <a:latin typeface="Verdana" pitchFamily="34" charset="0"/>
                <a:ea typeface="MS PGothic" pitchFamily="34" charset="-128"/>
              </a:rPr>
              <a:t>R&amp;D, demonstration, market replication</a:t>
            </a:r>
            <a:endParaRPr lang="en-GB" sz="1600" i="0">
              <a:solidFill>
                <a:srgbClr val="333399"/>
              </a:solidFill>
              <a:latin typeface="Verdana" pitchFamily="34" charset="0"/>
              <a:ea typeface="MS PGothic" pitchFamily="34" charset="-128"/>
            </a:endParaRPr>
          </a:p>
        </p:txBody>
      </p:sp>
      <p:sp>
        <p:nvSpPr>
          <p:cNvPr id="68614" name="Text Box 14"/>
          <p:cNvSpPr txBox="1">
            <a:spLocks noChangeArrowheads="1"/>
          </p:cNvSpPr>
          <p:nvPr/>
        </p:nvSpPr>
        <p:spPr bwMode="auto">
          <a:xfrm>
            <a:off x="595313" y="1844675"/>
            <a:ext cx="2320925" cy="4135438"/>
          </a:xfrm>
          <a:prstGeom prst="rect">
            <a:avLst/>
          </a:prstGeom>
          <a:noFill/>
          <a:ln w="12700">
            <a:noFill/>
            <a:miter lim="800000"/>
            <a:headEnd/>
            <a:tailEnd/>
          </a:ln>
        </p:spPr>
        <p:txBody>
          <a:bodyPr lIns="20533" tIns="20533" rIns="20533" bIns="20533">
            <a:spAutoFit/>
          </a:bodyPr>
          <a:lstStyle/>
          <a:p>
            <a:pPr algn="ctr"/>
            <a:r>
              <a:rPr lang="en-GB" sz="1400" i="0" u="sng">
                <a:solidFill>
                  <a:srgbClr val="004386"/>
                </a:solidFill>
                <a:latin typeface="Verdana" pitchFamily="34" charset="0"/>
                <a:ea typeface="MS PGothic" pitchFamily="34" charset="-128"/>
              </a:rPr>
              <a:t>Input</a:t>
            </a:r>
            <a:r>
              <a:rPr lang="en-GB" sz="1400" i="0">
                <a:solidFill>
                  <a:srgbClr val="004386"/>
                </a:solidFill>
                <a:latin typeface="Verdana" pitchFamily="34" charset="0"/>
                <a:ea typeface="MS PGothic" pitchFamily="34" charset="-128"/>
              </a:rPr>
              <a:t>: Idea/Concept: "Business Plan 1"	</a:t>
            </a:r>
          </a:p>
          <a:p>
            <a:pPr algn="ctr"/>
            <a:r>
              <a:rPr lang="en-GB" sz="1400" i="0">
                <a:solidFill>
                  <a:srgbClr val="004386"/>
                </a:solidFill>
                <a:latin typeface="Verdana" pitchFamily="34" charset="0"/>
                <a:ea typeface="MS PGothic" pitchFamily="34" charset="-128"/>
              </a:rPr>
              <a:t>(~ 10 pages) </a:t>
            </a:r>
          </a:p>
          <a:p>
            <a:pPr algn="ctr"/>
            <a:r>
              <a:rPr lang="en-GB" sz="1400" i="0">
                <a:solidFill>
                  <a:srgbClr val="FF0000"/>
                </a:solidFill>
                <a:latin typeface="Verdana" pitchFamily="34" charset="0"/>
                <a:ea typeface="MS PGothic" pitchFamily="34" charset="-128"/>
              </a:rPr>
              <a:t>10% budget</a:t>
            </a:r>
          </a:p>
          <a:p>
            <a:pPr algn="ctr"/>
            <a:endParaRPr lang="en-GB" sz="1400" i="0">
              <a:solidFill>
                <a:srgbClr val="004386"/>
              </a:solidFill>
              <a:latin typeface="Verdana" pitchFamily="34" charset="0"/>
              <a:ea typeface="MS PGothic" pitchFamily="34" charset="-128"/>
            </a:endParaRPr>
          </a:p>
          <a:p>
            <a:pPr algn="ctr"/>
            <a:r>
              <a:rPr lang="en-GB" sz="1400" i="0" u="sng">
                <a:solidFill>
                  <a:srgbClr val="004386"/>
                </a:solidFill>
                <a:latin typeface="Verdana" pitchFamily="34" charset="0"/>
                <a:ea typeface="MS PGothic" pitchFamily="34" charset="-128"/>
              </a:rPr>
              <a:t>Activities</a:t>
            </a:r>
            <a:r>
              <a:rPr lang="en-GB" sz="1400" i="0">
                <a:solidFill>
                  <a:srgbClr val="004386"/>
                </a:solidFill>
                <a:latin typeface="Verdana" pitchFamily="34" charset="0"/>
                <a:ea typeface="MS PGothic" pitchFamily="34" charset="-128"/>
              </a:rPr>
              <a:t>:</a:t>
            </a:r>
          </a:p>
          <a:p>
            <a:pPr algn="ctr"/>
            <a:r>
              <a:rPr lang="en-GB" sz="1400" i="0">
                <a:solidFill>
                  <a:srgbClr val="004386"/>
                </a:solidFill>
                <a:latin typeface="Verdana" pitchFamily="34" charset="0"/>
                <a:ea typeface="MS PGothic" pitchFamily="34" charset="-128"/>
              </a:rPr>
              <a:t>Feasibility of concept</a:t>
            </a:r>
          </a:p>
          <a:p>
            <a:pPr algn="ctr"/>
            <a:r>
              <a:rPr lang="en-GB" sz="1400" i="0">
                <a:solidFill>
                  <a:srgbClr val="004386"/>
                </a:solidFill>
                <a:latin typeface="Verdana" pitchFamily="34" charset="0"/>
                <a:ea typeface="MS PGothic" pitchFamily="34" charset="-128"/>
              </a:rPr>
              <a:t>Risk assessment</a:t>
            </a:r>
          </a:p>
          <a:p>
            <a:pPr algn="ctr"/>
            <a:r>
              <a:rPr lang="en-GB" sz="1400" i="0">
                <a:solidFill>
                  <a:srgbClr val="004386"/>
                </a:solidFill>
                <a:latin typeface="Verdana" pitchFamily="34" charset="0"/>
                <a:ea typeface="MS PGothic" pitchFamily="34" charset="-128"/>
              </a:rPr>
              <a:t>IP regime</a:t>
            </a:r>
          </a:p>
          <a:p>
            <a:pPr algn="ctr"/>
            <a:r>
              <a:rPr lang="en-GB" sz="1400" i="0">
                <a:solidFill>
                  <a:srgbClr val="004386"/>
                </a:solidFill>
                <a:latin typeface="Verdana" pitchFamily="34" charset="0"/>
                <a:ea typeface="MS PGothic" pitchFamily="34" charset="-128"/>
              </a:rPr>
              <a:t>Partner search</a:t>
            </a:r>
          </a:p>
          <a:p>
            <a:pPr algn="ctr"/>
            <a:r>
              <a:rPr lang="en-GB" sz="1400" i="0">
                <a:solidFill>
                  <a:srgbClr val="004386"/>
                </a:solidFill>
                <a:latin typeface="Verdana" pitchFamily="34" charset="0"/>
                <a:ea typeface="MS PGothic" pitchFamily="34" charset="-128"/>
              </a:rPr>
              <a:t>Design study</a:t>
            </a:r>
          </a:p>
          <a:p>
            <a:pPr algn="ctr"/>
            <a:r>
              <a:rPr lang="en-GB" sz="1400" i="0">
                <a:solidFill>
                  <a:srgbClr val="004386"/>
                </a:solidFill>
                <a:latin typeface="Verdana" pitchFamily="34" charset="0"/>
                <a:ea typeface="MS PGothic" pitchFamily="34" charset="-128"/>
              </a:rPr>
              <a:t>Pilot application</a:t>
            </a:r>
          </a:p>
          <a:p>
            <a:pPr algn="ctr"/>
            <a:r>
              <a:rPr lang="en-GB" sz="1400" i="0">
                <a:solidFill>
                  <a:srgbClr val="004386"/>
                </a:solidFill>
                <a:latin typeface="Verdana" pitchFamily="34" charset="0"/>
                <a:ea typeface="MS PGothic" pitchFamily="34" charset="-128"/>
              </a:rPr>
              <a:t>etc.</a:t>
            </a:r>
          </a:p>
          <a:p>
            <a:pPr algn="ctr"/>
            <a:endParaRPr lang="en-GB" sz="1400" i="0">
              <a:solidFill>
                <a:srgbClr val="004386"/>
              </a:solidFill>
              <a:latin typeface="Verdana" pitchFamily="34" charset="0"/>
              <a:ea typeface="MS PGothic" pitchFamily="34" charset="-128"/>
            </a:endParaRPr>
          </a:p>
          <a:p>
            <a:pPr algn="ctr"/>
            <a:endParaRPr lang="en-GB" sz="1400" i="0">
              <a:solidFill>
                <a:srgbClr val="004386"/>
              </a:solidFill>
              <a:latin typeface="Verdana" pitchFamily="34" charset="0"/>
              <a:ea typeface="MS PGothic" pitchFamily="34" charset="-128"/>
            </a:endParaRPr>
          </a:p>
          <a:p>
            <a:pPr algn="ctr"/>
            <a:endParaRPr lang="en-GB" sz="1400" i="0">
              <a:solidFill>
                <a:srgbClr val="004386"/>
              </a:solidFill>
              <a:latin typeface="Verdana" pitchFamily="34" charset="0"/>
              <a:ea typeface="MS PGothic" pitchFamily="34" charset="-128"/>
            </a:endParaRPr>
          </a:p>
          <a:p>
            <a:pPr algn="ctr"/>
            <a:r>
              <a:rPr lang="en-GB" sz="1400" i="0" u="sng">
                <a:solidFill>
                  <a:srgbClr val="004386"/>
                </a:solidFill>
                <a:latin typeface="Verdana" pitchFamily="34" charset="0"/>
                <a:ea typeface="MS PGothic" pitchFamily="34" charset="-128"/>
              </a:rPr>
              <a:t>Output</a:t>
            </a:r>
            <a:r>
              <a:rPr lang="en-GB" sz="1400" i="0">
                <a:solidFill>
                  <a:srgbClr val="004386"/>
                </a:solidFill>
                <a:latin typeface="Verdana" pitchFamily="34" charset="0"/>
                <a:ea typeface="MS PGothic" pitchFamily="34" charset="-128"/>
              </a:rPr>
              <a:t>: elaborated "Business plan 2"</a:t>
            </a:r>
          </a:p>
          <a:p>
            <a:pPr algn="ctr"/>
            <a:endParaRPr lang="en-GB" sz="1400" i="0">
              <a:solidFill>
                <a:srgbClr val="004386"/>
              </a:solidFill>
              <a:latin typeface="Verdana" pitchFamily="34" charset="0"/>
              <a:ea typeface="MS PGothic" pitchFamily="34" charset="-128"/>
            </a:endParaRPr>
          </a:p>
        </p:txBody>
      </p:sp>
      <p:sp>
        <p:nvSpPr>
          <p:cNvPr id="68615" name="Text Box 16"/>
          <p:cNvSpPr txBox="1">
            <a:spLocks noChangeArrowheads="1"/>
          </p:cNvSpPr>
          <p:nvPr/>
        </p:nvSpPr>
        <p:spPr bwMode="auto">
          <a:xfrm>
            <a:off x="3146425" y="1844675"/>
            <a:ext cx="2362200" cy="3703638"/>
          </a:xfrm>
          <a:prstGeom prst="rect">
            <a:avLst/>
          </a:prstGeom>
          <a:noFill/>
          <a:ln w="12700">
            <a:noFill/>
            <a:miter lim="800000"/>
            <a:headEnd/>
            <a:tailEnd/>
          </a:ln>
        </p:spPr>
        <p:txBody>
          <a:bodyPr lIns="20533" tIns="20533" rIns="20533" bIns="20533">
            <a:spAutoFit/>
          </a:bodyPr>
          <a:lstStyle/>
          <a:p>
            <a:pPr algn="ctr">
              <a:spcBef>
                <a:spcPct val="50000"/>
              </a:spcBef>
            </a:pPr>
            <a:r>
              <a:rPr lang="en-GB" sz="1400" i="0" u="sng">
                <a:solidFill>
                  <a:srgbClr val="004386"/>
                </a:solidFill>
                <a:latin typeface="Verdana" pitchFamily="34" charset="0"/>
                <a:ea typeface="MS PGothic" pitchFamily="34" charset="-128"/>
              </a:rPr>
              <a:t>Input: </a:t>
            </a:r>
            <a:r>
              <a:rPr lang="en-GB" sz="1400" i="0">
                <a:solidFill>
                  <a:srgbClr val="004386"/>
                </a:solidFill>
                <a:latin typeface="Verdana" pitchFamily="34" charset="0"/>
                <a:ea typeface="MS PGothic" pitchFamily="34" charset="-128"/>
              </a:rPr>
              <a:t>"Business plan 2" plus description of activities under Phase 2 (~ 30 pages)</a:t>
            </a:r>
          </a:p>
          <a:p>
            <a:pPr algn="ctr"/>
            <a:r>
              <a:rPr lang="en-GB" sz="1400" i="0">
                <a:solidFill>
                  <a:srgbClr val="FF0000"/>
                </a:solidFill>
                <a:latin typeface="Verdana" pitchFamily="34" charset="0"/>
                <a:ea typeface="MS PGothic" pitchFamily="34" charset="-128"/>
              </a:rPr>
              <a:t>88% budget</a:t>
            </a:r>
          </a:p>
          <a:p>
            <a:pPr algn="ctr">
              <a:spcBef>
                <a:spcPct val="50000"/>
              </a:spcBef>
            </a:pPr>
            <a:r>
              <a:rPr lang="en-GB" sz="1400" i="0" u="sng">
                <a:solidFill>
                  <a:srgbClr val="004386"/>
                </a:solidFill>
                <a:latin typeface="Verdana" pitchFamily="34" charset="0"/>
                <a:ea typeface="MS PGothic" pitchFamily="34" charset="-128"/>
              </a:rPr>
              <a:t>Activities:</a:t>
            </a:r>
          </a:p>
          <a:p>
            <a:pPr algn="ctr"/>
            <a:r>
              <a:rPr lang="en-GB" sz="1400" i="0">
                <a:solidFill>
                  <a:srgbClr val="004386"/>
                </a:solidFill>
                <a:latin typeface="Verdana" pitchFamily="34" charset="0"/>
                <a:ea typeface="MS PGothic" pitchFamily="34" charset="-128"/>
              </a:rPr>
              <a:t>Development, prototyping, testing, piloting, miniaturisation, scaling-up, market replication, </a:t>
            </a:r>
          </a:p>
          <a:p>
            <a:pPr algn="ctr"/>
            <a:r>
              <a:rPr lang="en-GB" sz="1400" i="0">
                <a:solidFill>
                  <a:srgbClr val="004386"/>
                </a:solidFill>
                <a:latin typeface="Verdana" pitchFamily="34" charset="0"/>
                <a:ea typeface="MS PGothic" pitchFamily="34" charset="-128"/>
              </a:rPr>
              <a:t>research</a:t>
            </a:r>
          </a:p>
          <a:p>
            <a:pPr algn="ctr"/>
            <a:endParaRPr lang="en-GB" sz="1400" i="0">
              <a:solidFill>
                <a:srgbClr val="004386"/>
              </a:solidFill>
              <a:latin typeface="Verdana" pitchFamily="34" charset="0"/>
              <a:ea typeface="MS PGothic" pitchFamily="34" charset="-128"/>
            </a:endParaRPr>
          </a:p>
          <a:p>
            <a:pPr algn="ctr">
              <a:spcBef>
                <a:spcPct val="50000"/>
              </a:spcBef>
            </a:pPr>
            <a:r>
              <a:rPr lang="en-GB" sz="1400" i="0" u="sng">
                <a:solidFill>
                  <a:srgbClr val="004386"/>
                </a:solidFill>
                <a:latin typeface="Verdana" pitchFamily="34" charset="0"/>
                <a:ea typeface="MS PGothic" pitchFamily="34" charset="-128"/>
              </a:rPr>
              <a:t>Output</a:t>
            </a:r>
            <a:r>
              <a:rPr lang="en-GB" sz="1400" i="0">
                <a:solidFill>
                  <a:srgbClr val="004386"/>
                </a:solidFill>
                <a:latin typeface="Verdana" pitchFamily="34" charset="0"/>
                <a:ea typeface="MS PGothic" pitchFamily="34" charset="-128"/>
              </a:rPr>
              <a:t>: "investor-ready Business plan 3"</a:t>
            </a:r>
          </a:p>
        </p:txBody>
      </p:sp>
      <p:sp>
        <p:nvSpPr>
          <p:cNvPr id="68616" name="Text Box 17"/>
          <p:cNvSpPr txBox="1">
            <a:spLocks noChangeArrowheads="1"/>
          </p:cNvSpPr>
          <p:nvPr/>
        </p:nvSpPr>
        <p:spPr bwMode="auto">
          <a:xfrm>
            <a:off x="776288" y="5805488"/>
            <a:ext cx="1851025" cy="503237"/>
          </a:xfrm>
          <a:prstGeom prst="rect">
            <a:avLst/>
          </a:prstGeom>
          <a:noFill/>
          <a:ln w="12700">
            <a:noFill/>
            <a:miter lim="800000"/>
            <a:headEnd/>
            <a:tailEnd/>
          </a:ln>
        </p:spPr>
        <p:txBody>
          <a:bodyPr lIns="20533" tIns="20533" rIns="20533" bIns="20533">
            <a:spAutoFit/>
          </a:bodyPr>
          <a:lstStyle/>
          <a:p>
            <a:pPr algn="ctr">
              <a:spcBef>
                <a:spcPct val="50000"/>
              </a:spcBef>
            </a:pPr>
            <a:r>
              <a:rPr lang="en-GB" sz="1200" i="0">
                <a:latin typeface="Verdana" pitchFamily="34" charset="0"/>
                <a:ea typeface="MS PGothic" pitchFamily="34" charset="-128"/>
              </a:rPr>
              <a:t>Lump sum: 50.000 €</a:t>
            </a:r>
          </a:p>
          <a:p>
            <a:pPr algn="ctr">
              <a:spcBef>
                <a:spcPct val="50000"/>
              </a:spcBef>
            </a:pPr>
            <a:r>
              <a:rPr lang="en-GB" sz="1200" i="0">
                <a:latin typeface="Verdana" pitchFamily="34" charset="0"/>
                <a:ea typeface="MS PGothic" pitchFamily="34" charset="-128"/>
              </a:rPr>
              <a:t>~ 6 months</a:t>
            </a:r>
          </a:p>
        </p:txBody>
      </p:sp>
      <p:sp>
        <p:nvSpPr>
          <p:cNvPr id="68617" name="Rectangle 18"/>
          <p:cNvSpPr>
            <a:spLocks noChangeArrowheads="1"/>
          </p:cNvSpPr>
          <p:nvPr/>
        </p:nvSpPr>
        <p:spPr bwMode="auto">
          <a:xfrm>
            <a:off x="5765800" y="1816100"/>
            <a:ext cx="2767013" cy="4708525"/>
          </a:xfrm>
          <a:prstGeom prst="rect">
            <a:avLst/>
          </a:prstGeom>
          <a:solidFill>
            <a:srgbClr val="DDDDDD"/>
          </a:solidFill>
          <a:ln w="12700">
            <a:noFill/>
            <a:miter lim="800000"/>
            <a:headEnd/>
            <a:tailEnd/>
          </a:ln>
        </p:spPr>
        <p:txBody>
          <a:bodyPr wrap="none" lIns="20533" tIns="20533" rIns="20533" bIns="20533" anchor="ctr"/>
          <a:lstStyle/>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endParaRPr lang="fr-BE" sz="1200" b="0" i="0">
              <a:latin typeface="Verdana" pitchFamily="34" charset="0"/>
              <a:ea typeface="MS PGothic" pitchFamily="34" charset="-128"/>
            </a:endParaRPr>
          </a:p>
          <a:p>
            <a:pPr algn="ctr"/>
            <a:r>
              <a:rPr lang="fr-BE" sz="1200" b="0" i="0">
                <a:latin typeface="Verdana" pitchFamily="34" charset="0"/>
                <a:ea typeface="MS PGothic" pitchFamily="34" charset="-128"/>
              </a:rPr>
              <a:t>No direct funding</a:t>
            </a:r>
            <a:endParaRPr lang="en-GB" sz="1200" b="0" i="0">
              <a:latin typeface="Verdana" pitchFamily="34" charset="0"/>
              <a:ea typeface="MS PGothic" pitchFamily="34" charset="-128"/>
            </a:endParaRPr>
          </a:p>
        </p:txBody>
      </p:sp>
      <p:sp>
        <p:nvSpPr>
          <p:cNvPr id="68618" name="Text Box 19"/>
          <p:cNvSpPr txBox="1">
            <a:spLocks noChangeArrowheads="1"/>
          </p:cNvSpPr>
          <p:nvPr/>
        </p:nvSpPr>
        <p:spPr bwMode="auto">
          <a:xfrm>
            <a:off x="5940425" y="1231900"/>
            <a:ext cx="2232025" cy="434975"/>
          </a:xfrm>
          <a:prstGeom prst="rect">
            <a:avLst/>
          </a:prstGeom>
          <a:noFill/>
          <a:ln w="12700">
            <a:noFill/>
            <a:miter lim="800000"/>
            <a:headEnd/>
            <a:tailEnd/>
          </a:ln>
        </p:spPr>
        <p:txBody>
          <a:bodyPr lIns="20533" tIns="20533" rIns="20533" bIns="20533">
            <a:spAutoFit/>
          </a:bodyPr>
          <a:lstStyle/>
          <a:p>
            <a:pPr algn="ctr">
              <a:lnSpc>
                <a:spcPct val="80000"/>
              </a:lnSpc>
              <a:spcBef>
                <a:spcPct val="50000"/>
              </a:spcBef>
            </a:pPr>
            <a:r>
              <a:rPr lang="en-GB" sz="1600" i="0">
                <a:solidFill>
                  <a:srgbClr val="333399"/>
                </a:solidFill>
                <a:latin typeface="Verdana" pitchFamily="34" charset="0"/>
                <a:ea typeface="MS PGothic" pitchFamily="34" charset="-128"/>
              </a:rPr>
              <a:t>Phase 3:     Commercialisation</a:t>
            </a:r>
          </a:p>
        </p:txBody>
      </p:sp>
      <p:sp>
        <p:nvSpPr>
          <p:cNvPr id="68619" name="Text Box 17"/>
          <p:cNvSpPr txBox="1">
            <a:spLocks noChangeArrowheads="1"/>
          </p:cNvSpPr>
          <p:nvPr/>
        </p:nvSpPr>
        <p:spPr bwMode="auto">
          <a:xfrm>
            <a:off x="3200400" y="5805488"/>
            <a:ext cx="2243138" cy="503237"/>
          </a:xfrm>
          <a:prstGeom prst="rect">
            <a:avLst/>
          </a:prstGeom>
          <a:noFill/>
          <a:ln w="12700">
            <a:noFill/>
            <a:miter lim="800000"/>
            <a:headEnd/>
            <a:tailEnd/>
          </a:ln>
        </p:spPr>
        <p:txBody>
          <a:bodyPr lIns="20533" tIns="20533" rIns="20533" bIns="20533">
            <a:spAutoFit/>
          </a:bodyPr>
          <a:lstStyle/>
          <a:p>
            <a:pPr algn="ctr">
              <a:spcBef>
                <a:spcPct val="50000"/>
              </a:spcBef>
            </a:pPr>
            <a:r>
              <a:rPr lang="en-GB" sz="1200" i="0">
                <a:latin typeface="Verdana" pitchFamily="34" charset="0"/>
                <a:ea typeface="MS PGothic" pitchFamily="34" charset="-128"/>
              </a:rPr>
              <a:t>1-3 (5) M€ EC funding </a:t>
            </a:r>
          </a:p>
          <a:p>
            <a:pPr algn="ctr">
              <a:spcBef>
                <a:spcPct val="50000"/>
              </a:spcBef>
            </a:pPr>
            <a:r>
              <a:rPr lang="en-GB" sz="1200" i="0">
                <a:latin typeface="Verdana" pitchFamily="34" charset="0"/>
                <a:ea typeface="MS PGothic" pitchFamily="34" charset="-128"/>
              </a:rPr>
              <a:t>~ 12 to 24 months</a:t>
            </a:r>
          </a:p>
        </p:txBody>
      </p:sp>
      <p:sp>
        <p:nvSpPr>
          <p:cNvPr id="68620" name="Text Box 26"/>
          <p:cNvSpPr txBox="1">
            <a:spLocks noChangeArrowheads="1"/>
          </p:cNvSpPr>
          <p:nvPr/>
        </p:nvSpPr>
        <p:spPr bwMode="auto">
          <a:xfrm>
            <a:off x="5867400" y="1868488"/>
            <a:ext cx="2536825" cy="4443412"/>
          </a:xfrm>
          <a:prstGeom prst="rect">
            <a:avLst/>
          </a:prstGeom>
          <a:noFill/>
          <a:ln w="12700">
            <a:noFill/>
            <a:miter lim="800000"/>
            <a:headEnd/>
            <a:tailEnd/>
          </a:ln>
        </p:spPr>
        <p:txBody>
          <a:bodyPr lIns="20533" tIns="20533" rIns="20533" bIns="20533">
            <a:spAutoFit/>
          </a:bodyPr>
          <a:lstStyle/>
          <a:p>
            <a:pPr algn="ctr"/>
            <a:r>
              <a:rPr lang="en-GB" sz="1400" i="0">
                <a:solidFill>
                  <a:srgbClr val="004386"/>
                </a:solidFill>
                <a:latin typeface="Verdana" pitchFamily="34" charset="0"/>
                <a:ea typeface="MS PGothic" pitchFamily="34" charset="-128"/>
              </a:rPr>
              <a:t>Promote instrument as quality label for successful projects </a:t>
            </a:r>
          </a:p>
          <a:p>
            <a:pPr algn="ctr">
              <a:spcBef>
                <a:spcPts val="600"/>
              </a:spcBef>
            </a:pPr>
            <a:r>
              <a:rPr lang="en-GB" sz="1400" i="0">
                <a:solidFill>
                  <a:srgbClr val="004386"/>
                </a:solidFill>
                <a:latin typeface="Verdana" pitchFamily="34" charset="0"/>
                <a:ea typeface="MS PGothic" pitchFamily="34" charset="-128"/>
              </a:rPr>
              <a:t>Facilitate access to private finance</a:t>
            </a:r>
          </a:p>
          <a:p>
            <a:pPr algn="ctr">
              <a:spcBef>
                <a:spcPts val="600"/>
              </a:spcBef>
            </a:pPr>
            <a:r>
              <a:rPr lang="en-GB" sz="1400" i="0">
                <a:solidFill>
                  <a:srgbClr val="004386"/>
                </a:solidFill>
                <a:latin typeface="Verdana" pitchFamily="34" charset="0"/>
                <a:ea typeface="MS PGothic" pitchFamily="34" charset="-128"/>
              </a:rPr>
              <a:t>Support via networking , training, information, addressing i.a. IP management, knowledge sharing, dissemination</a:t>
            </a:r>
          </a:p>
          <a:p>
            <a:pPr algn="ctr">
              <a:spcBef>
                <a:spcPts val="600"/>
              </a:spcBef>
            </a:pPr>
            <a:r>
              <a:rPr lang="en-GB" sz="1400" i="0">
                <a:solidFill>
                  <a:srgbClr val="004386"/>
                </a:solidFill>
                <a:latin typeface="Verdana" pitchFamily="34" charset="0"/>
                <a:ea typeface="MS PGothic" pitchFamily="34" charset="-128"/>
              </a:rPr>
              <a:t>SME window in the EU financial facilities (debt facility and equity facility)</a:t>
            </a:r>
          </a:p>
          <a:p>
            <a:pPr algn="ctr">
              <a:spcBef>
                <a:spcPts val="600"/>
              </a:spcBef>
            </a:pPr>
            <a:r>
              <a:rPr lang="en-GB" sz="1400" i="0">
                <a:solidFill>
                  <a:srgbClr val="004386"/>
                </a:solidFill>
                <a:latin typeface="Verdana" pitchFamily="34" charset="0"/>
                <a:ea typeface="MS PGothic" pitchFamily="34" charset="-128"/>
              </a:rPr>
              <a:t>Possible connection to PPC (and PPI?)</a:t>
            </a:r>
          </a:p>
          <a:p>
            <a:r>
              <a:rPr lang="en-GB" sz="1400" i="0">
                <a:solidFill>
                  <a:srgbClr val="004386"/>
                </a:solidFill>
                <a:latin typeface="Verdana" pitchFamily="34" charset="0"/>
                <a:ea typeface="MS PGothic" pitchFamily="34" charset="-128"/>
              </a:rPr>
              <a:t> </a:t>
            </a:r>
          </a:p>
          <a:p>
            <a:pPr algn="ctr"/>
            <a:endParaRPr lang="en-GB" sz="1400" i="0">
              <a:latin typeface="Verdana" pitchFamily="34" charset="0"/>
              <a:ea typeface="MS PGothic" pitchFamily="34" charset="-128"/>
            </a:endParaRPr>
          </a:p>
        </p:txBody>
      </p:sp>
      <p:sp>
        <p:nvSpPr>
          <p:cNvPr id="68621" name="Right Arrow 1"/>
          <p:cNvSpPr>
            <a:spLocks noChangeArrowheads="1"/>
          </p:cNvSpPr>
          <p:nvPr/>
        </p:nvSpPr>
        <p:spPr bwMode="auto">
          <a:xfrm>
            <a:off x="34925" y="4437063"/>
            <a:ext cx="1649413" cy="647700"/>
          </a:xfrm>
          <a:prstGeom prst="rightArrow">
            <a:avLst>
              <a:gd name="adj1" fmla="val 50000"/>
              <a:gd name="adj2" fmla="val 50059"/>
            </a:avLst>
          </a:prstGeom>
          <a:solidFill>
            <a:srgbClr val="C00000"/>
          </a:solidFill>
          <a:ln w="9525">
            <a:noFill/>
            <a:miter lim="800000"/>
            <a:headEnd/>
            <a:tailEnd/>
          </a:ln>
        </p:spPr>
        <p:txBody>
          <a:bodyPr anchor="ctr"/>
          <a:lstStyle/>
          <a:p>
            <a:pPr marL="3175"/>
            <a:r>
              <a:rPr lang="en-GB" sz="1000" i="0">
                <a:solidFill>
                  <a:schemeClr val="bg1"/>
                </a:solidFill>
                <a:latin typeface="Verdana" pitchFamily="34" charset="0"/>
                <a:ea typeface="MS PGothic" pitchFamily="34" charset="-128"/>
              </a:rPr>
              <a:t>10% success</a:t>
            </a:r>
          </a:p>
        </p:txBody>
      </p:sp>
      <p:sp>
        <p:nvSpPr>
          <p:cNvPr id="68622" name="Right Arrow 14"/>
          <p:cNvSpPr>
            <a:spLocks noChangeArrowheads="1"/>
          </p:cNvSpPr>
          <p:nvPr/>
        </p:nvSpPr>
        <p:spPr bwMode="auto">
          <a:xfrm>
            <a:off x="2203450" y="4437063"/>
            <a:ext cx="1647825" cy="647700"/>
          </a:xfrm>
          <a:prstGeom prst="rightArrow">
            <a:avLst>
              <a:gd name="adj1" fmla="val 50000"/>
              <a:gd name="adj2" fmla="val 50011"/>
            </a:avLst>
          </a:prstGeom>
          <a:solidFill>
            <a:srgbClr val="C00000"/>
          </a:solidFill>
          <a:ln w="9525">
            <a:noFill/>
            <a:miter lim="800000"/>
            <a:headEnd/>
            <a:tailEnd/>
          </a:ln>
        </p:spPr>
        <p:txBody>
          <a:bodyPr anchor="ctr"/>
          <a:lstStyle/>
          <a:p>
            <a:pPr marL="3175"/>
            <a:r>
              <a:rPr lang="en-GB" sz="1000" i="0">
                <a:solidFill>
                  <a:schemeClr val="bg1"/>
                </a:solidFill>
                <a:latin typeface="Verdana" pitchFamily="34" charset="0"/>
                <a:ea typeface="MS PGothic" pitchFamily="34" charset="-128"/>
              </a:rPr>
              <a:t>30-50% success</a:t>
            </a:r>
          </a:p>
        </p:txBody>
      </p:sp>
      <p:sp>
        <p:nvSpPr>
          <p:cNvPr id="17" name="Right Brace 16"/>
          <p:cNvSpPr/>
          <p:nvPr/>
        </p:nvSpPr>
        <p:spPr bwMode="auto">
          <a:xfrm rot="5400000">
            <a:off x="6953870" y="-669849"/>
            <a:ext cx="894556" cy="3270694"/>
          </a:xfrm>
          <a:prstGeom prst="rightBrace">
            <a:avLst>
              <a:gd name="adj1" fmla="val 8333"/>
              <a:gd name="adj2" fmla="val 53317"/>
            </a:avLst>
          </a:prstGeom>
          <a:solidFill>
            <a:srgbClr val="C00000"/>
          </a:solidFill>
          <a:ln>
            <a:noFill/>
          </a:ln>
          <a:effectLst/>
          <a:extLst/>
        </p:spPr>
        <p:txBody>
          <a:bodyPr vert="vert270" anchor="ctr"/>
          <a:lstStyle/>
          <a:p>
            <a:pPr marL="3175" algn="ctr">
              <a:defRPr/>
            </a:pPr>
            <a:r>
              <a:rPr lang="en-GB" sz="1200" i="0" dirty="0">
                <a:solidFill>
                  <a:schemeClr val="bg1"/>
                </a:solidFill>
                <a:latin typeface="Verdana" pitchFamily="34" charset="0"/>
                <a:cs typeface="+mn-cs"/>
              </a:rPr>
              <a:t>Phase 3 = 2% budget</a:t>
            </a:r>
          </a:p>
        </p:txBody>
      </p:sp>
      <p:sp>
        <p:nvSpPr>
          <p:cNvPr id="68624" name="Rectangle 16"/>
          <p:cNvSpPr>
            <a:spLocks noChangeArrowheads="1"/>
          </p:cNvSpPr>
          <p:nvPr/>
        </p:nvSpPr>
        <p:spPr bwMode="auto">
          <a:xfrm>
            <a:off x="293688" y="187325"/>
            <a:ext cx="5659437" cy="579438"/>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Instrumento PYME: Fases</a:t>
            </a: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4 Marcador de número de diapositiva"/>
          <p:cNvSpPr>
            <a:spLocks noGrp="1"/>
          </p:cNvSpPr>
          <p:nvPr>
            <p:ph type="sldNum" sz="quarter" idx="10"/>
          </p:nvPr>
        </p:nvSpPr>
        <p:spPr>
          <a:noFill/>
        </p:spPr>
        <p:txBody>
          <a:bodyPr/>
          <a:lstStyle/>
          <a:p>
            <a:fld id="{BF1562EF-0BB1-4AF8-8B83-70C2534A967E}" type="slidenum">
              <a:rPr lang="en-US" smtClean="0">
                <a:cs typeface="Arial" charset="0"/>
              </a:rPr>
              <a:pPr/>
              <a:t>49</a:t>
            </a:fld>
            <a:endParaRPr lang="en-US" smtClean="0">
              <a:latin typeface="Times New Roman" pitchFamily="18" charset="0"/>
              <a:cs typeface="Arial" charset="0"/>
            </a:endParaRPr>
          </a:p>
        </p:txBody>
      </p:sp>
      <p:sp>
        <p:nvSpPr>
          <p:cNvPr id="70658" name="Título 2"/>
          <p:cNvSpPr>
            <a:spLocks noGrp="1"/>
          </p:cNvSpPr>
          <p:nvPr>
            <p:ph type="ctrTitle" idx="4294967295"/>
          </p:nvPr>
        </p:nvSpPr>
        <p:spPr>
          <a:xfrm>
            <a:off x="368300" y="935038"/>
            <a:ext cx="8042275" cy="1971675"/>
          </a:xfrm>
        </p:spPr>
        <p:txBody>
          <a:bodyPr anchor="b"/>
          <a:lstStyle/>
          <a:p>
            <a:pPr algn="ctr"/>
            <a:r>
              <a:rPr lang="es-ES" sz="4500" smtClean="0">
                <a:solidFill>
                  <a:srgbClr val="911A50"/>
                </a:solidFill>
                <a:latin typeface="Trebuchet MS" pitchFamily="34" charset="0"/>
              </a:rPr>
              <a:t>Evaluación Instrumento PYME</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4 Marcador de número de diapositiva"/>
          <p:cNvSpPr>
            <a:spLocks noGrp="1"/>
          </p:cNvSpPr>
          <p:nvPr>
            <p:ph type="sldNum" sz="quarter" idx="10"/>
          </p:nvPr>
        </p:nvSpPr>
        <p:spPr>
          <a:noFill/>
        </p:spPr>
        <p:txBody>
          <a:bodyPr/>
          <a:lstStyle/>
          <a:p>
            <a:fld id="{FCDAA932-34BB-443F-AC35-348C137F9B24}" type="slidenum">
              <a:rPr lang="en-US" smtClean="0">
                <a:cs typeface="Arial" charset="0"/>
              </a:rPr>
              <a:pPr/>
              <a:t>5</a:t>
            </a:fld>
            <a:endParaRPr lang="en-US" smtClean="0">
              <a:latin typeface="Times New Roman" pitchFamily="18" charset="0"/>
              <a:cs typeface="Arial" charset="0"/>
            </a:endParaRPr>
          </a:p>
        </p:txBody>
      </p:sp>
      <p:sp>
        <p:nvSpPr>
          <p:cNvPr id="11266" name="Rectangle 3"/>
          <p:cNvSpPr>
            <a:spLocks noGrp="1" noChangeArrowheads="1"/>
          </p:cNvSpPr>
          <p:nvPr>
            <p:ph type="body" idx="4294967295"/>
          </p:nvPr>
        </p:nvSpPr>
        <p:spPr>
          <a:xfrm>
            <a:off x="646113" y="1443038"/>
            <a:ext cx="7686675" cy="4702175"/>
          </a:xfrm>
        </p:spPr>
        <p:txBody>
          <a:bodyPr/>
          <a:lstStyle/>
          <a:p>
            <a:pPr>
              <a:lnSpc>
                <a:spcPct val="90000"/>
              </a:lnSpc>
            </a:pPr>
            <a:r>
              <a:rPr lang="es-ES" sz="3200" smtClean="0">
                <a:latin typeface="Georgia" pitchFamily="18" charset="0"/>
              </a:rPr>
              <a:t>En comparación con FP7, H2020 se centra en proyectos que resuelven necesidades sociales específicas y no describen tópicos concretos de I&amp;D. </a:t>
            </a:r>
          </a:p>
          <a:p>
            <a:pPr>
              <a:lnSpc>
                <a:spcPct val="90000"/>
              </a:lnSpc>
              <a:buFontTx/>
              <a:buNone/>
            </a:pPr>
            <a:endParaRPr lang="es-ES" sz="3200" smtClean="0">
              <a:latin typeface="Georgia" pitchFamily="18" charset="0"/>
            </a:endParaRPr>
          </a:p>
          <a:p>
            <a:pPr>
              <a:lnSpc>
                <a:spcPct val="90000"/>
              </a:lnSpc>
            </a:pPr>
            <a:r>
              <a:rPr lang="es-ES" sz="3200" smtClean="0">
                <a:latin typeface="Georgia" pitchFamily="18" charset="0"/>
              </a:rPr>
              <a:t>Los retos sociales y las tecnológias facilitadoras (KETS) en Horizon 2020 suponen en parte una continuidad de los 10 temas del Programa de Cooperación </a:t>
            </a:r>
          </a:p>
          <a:p>
            <a:pPr>
              <a:lnSpc>
                <a:spcPct val="90000"/>
              </a:lnSpc>
            </a:pPr>
            <a:endParaRPr lang="es-ES" sz="3200" smtClean="0">
              <a:latin typeface="Georgia" pitchFamily="18" charset="0"/>
            </a:endParaRPr>
          </a:p>
        </p:txBody>
      </p:sp>
      <p:sp>
        <p:nvSpPr>
          <p:cNvPr id="11267" name="Rectangle 4"/>
          <p:cNvSpPr>
            <a:spLocks noGrp="1" noChangeArrowheads="1"/>
          </p:cNvSpPr>
          <p:nvPr>
            <p:ph type="title" idx="4294967295"/>
          </p:nvPr>
        </p:nvSpPr>
        <p:spPr/>
        <p:txBody>
          <a:bodyPr/>
          <a:lstStyle/>
          <a:p>
            <a:pPr eaLnBrk="1" hangingPunct="1"/>
            <a:r>
              <a:rPr lang="fr-BE" sz="3200" smtClean="0">
                <a:latin typeface="Georgia" pitchFamily="18" charset="0"/>
              </a:rPr>
              <a:t>FP7 - Horizon 2020</a:t>
            </a:r>
            <a:r>
              <a:rPr lang="fr-BE" sz="2400" smtClean="0">
                <a:latin typeface="Trebuchet MS" pitchFamily="34" charset="0"/>
              </a:rPr>
              <a:t> </a:t>
            </a:r>
            <a:endParaRPr lang="en-GB" sz="2400" smtClean="0">
              <a:latin typeface="Trebuchet MS" pitchFamily="34" charset="0"/>
            </a:endParaRP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4 Marcador de número de diapositiva"/>
          <p:cNvSpPr>
            <a:spLocks noGrp="1"/>
          </p:cNvSpPr>
          <p:nvPr>
            <p:ph type="sldNum" sz="quarter" idx="10"/>
          </p:nvPr>
        </p:nvSpPr>
        <p:spPr>
          <a:noFill/>
        </p:spPr>
        <p:txBody>
          <a:bodyPr/>
          <a:lstStyle/>
          <a:p>
            <a:fld id="{03793BCB-36B8-400D-920C-CBE3A08E3BB9}" type="slidenum">
              <a:rPr lang="en-US" smtClean="0">
                <a:cs typeface="Arial" charset="0"/>
              </a:rPr>
              <a:pPr/>
              <a:t>50</a:t>
            </a:fld>
            <a:endParaRPr lang="en-US" smtClean="0">
              <a:latin typeface="Times New Roman" pitchFamily="18" charset="0"/>
              <a:cs typeface="Arial" charset="0"/>
            </a:endParaRPr>
          </a:p>
        </p:txBody>
      </p:sp>
      <p:sp>
        <p:nvSpPr>
          <p:cNvPr id="71682" name="Rectangle 2"/>
          <p:cNvSpPr>
            <a:spLocks noGrp="1" noChangeArrowheads="1"/>
          </p:cNvSpPr>
          <p:nvPr>
            <p:ph type="title" idx="4294967295"/>
          </p:nvPr>
        </p:nvSpPr>
        <p:spPr>
          <a:xfrm>
            <a:off x="363538" y="0"/>
            <a:ext cx="8472487" cy="863600"/>
          </a:xfrm>
        </p:spPr>
        <p:txBody>
          <a:bodyPr/>
          <a:lstStyle/>
          <a:p>
            <a:pPr eaLnBrk="1" hangingPunct="1"/>
            <a:r>
              <a:rPr lang="en-US" smtClean="0">
                <a:latin typeface="Georgia" pitchFamily="18" charset="0"/>
              </a:rPr>
              <a:t> Evaluación Actividades Instrumento PYME</a:t>
            </a:r>
            <a:r>
              <a:rPr lang="en-US" sz="2200" smtClean="0">
                <a:latin typeface="Trebuchet MS" pitchFamily="34" charset="0"/>
              </a:rPr>
              <a:t> </a:t>
            </a:r>
          </a:p>
        </p:txBody>
      </p:sp>
      <p:sp>
        <p:nvSpPr>
          <p:cNvPr id="71683" name="Oval 3"/>
          <p:cNvSpPr>
            <a:spLocks noChangeArrowheads="1"/>
          </p:cNvSpPr>
          <p:nvPr/>
        </p:nvSpPr>
        <p:spPr bwMode="auto">
          <a:xfrm>
            <a:off x="3132138" y="1928813"/>
            <a:ext cx="2735262" cy="2508250"/>
          </a:xfrm>
          <a:prstGeom prst="ellipse">
            <a:avLst/>
          </a:prstGeom>
          <a:solidFill>
            <a:srgbClr val="0033CC"/>
          </a:solidFill>
          <a:ln w="9525">
            <a:solidFill>
              <a:schemeClr val="tx1"/>
            </a:solidFill>
            <a:round/>
            <a:headEnd/>
            <a:tailEnd/>
          </a:ln>
        </p:spPr>
        <p:txBody>
          <a:bodyPr wrap="none" anchor="ctr"/>
          <a:lstStyle/>
          <a:p>
            <a:pPr algn="ctr"/>
            <a:r>
              <a:rPr lang="da-DK" sz="1400" b="0" i="0">
                <a:solidFill>
                  <a:schemeClr val="bg1"/>
                </a:solidFill>
                <a:latin typeface="Verdana" pitchFamily="34" charset="0"/>
                <a:ea typeface="MS PGothic" pitchFamily="34" charset="-128"/>
              </a:rPr>
              <a:t>Tiene que haber un mercado</a:t>
            </a:r>
          </a:p>
          <a:p>
            <a:pPr algn="ctr"/>
            <a:endParaRPr lang="da-DK" sz="1400" b="0" i="0">
              <a:solidFill>
                <a:schemeClr val="bg1"/>
              </a:solidFill>
              <a:latin typeface="Verdana" pitchFamily="34" charset="0"/>
              <a:ea typeface="MS PGothic" pitchFamily="34" charset="-128"/>
            </a:endParaRPr>
          </a:p>
          <a:p>
            <a:pPr algn="ctr"/>
            <a:endParaRPr lang="da-DK" sz="1400" b="0" i="0">
              <a:solidFill>
                <a:srgbClr val="0F5494"/>
              </a:solidFill>
              <a:latin typeface="Verdana" pitchFamily="34" charset="0"/>
              <a:ea typeface="MS PGothic" pitchFamily="34" charset="-128"/>
            </a:endParaRPr>
          </a:p>
        </p:txBody>
      </p:sp>
      <p:sp>
        <p:nvSpPr>
          <p:cNvPr id="71684" name="Oval 4"/>
          <p:cNvSpPr>
            <a:spLocks noChangeArrowheads="1"/>
          </p:cNvSpPr>
          <p:nvPr/>
        </p:nvSpPr>
        <p:spPr bwMode="auto">
          <a:xfrm>
            <a:off x="1785938" y="3286125"/>
            <a:ext cx="3000375" cy="2500313"/>
          </a:xfrm>
          <a:prstGeom prst="ellipse">
            <a:avLst/>
          </a:prstGeom>
          <a:solidFill>
            <a:srgbClr val="FFFF00">
              <a:alpha val="56862"/>
            </a:srgbClr>
          </a:solidFill>
          <a:ln w="9525">
            <a:solidFill>
              <a:schemeClr val="tx1"/>
            </a:solidFill>
            <a:round/>
            <a:headEnd/>
            <a:tailEnd/>
          </a:ln>
        </p:spPr>
        <p:txBody>
          <a:bodyPr wrap="none" anchor="ctr"/>
          <a:lstStyle/>
          <a:p>
            <a:pPr algn="r"/>
            <a:endParaRPr lang="da-DK" sz="1600" b="0" i="0">
              <a:solidFill>
                <a:srgbClr val="0F5494"/>
              </a:solidFill>
              <a:latin typeface="Verdana" pitchFamily="34" charset="0"/>
              <a:ea typeface="MS PGothic" pitchFamily="34" charset="-128"/>
            </a:endParaRPr>
          </a:p>
          <a:p>
            <a:pPr algn="r"/>
            <a:r>
              <a:rPr lang="da-DK" sz="1600" b="0" i="0">
                <a:solidFill>
                  <a:srgbClr val="204388"/>
                </a:solidFill>
                <a:latin typeface="Verdana" pitchFamily="34" charset="0"/>
                <a:ea typeface="MS PGothic" pitchFamily="34" charset="-128"/>
              </a:rPr>
              <a:t>Facil de usar/producir</a:t>
            </a:r>
          </a:p>
          <a:p>
            <a:pPr algn="r"/>
            <a:r>
              <a:rPr lang="da-DK" sz="1600" b="0" i="0">
                <a:solidFill>
                  <a:srgbClr val="204388"/>
                </a:solidFill>
                <a:latin typeface="Verdana" pitchFamily="34" charset="0"/>
                <a:ea typeface="MS PGothic" pitchFamily="34" charset="-128"/>
              </a:rPr>
              <a:t>para el cliente y   </a:t>
            </a:r>
          </a:p>
          <a:p>
            <a:pPr algn="r"/>
            <a:r>
              <a:rPr lang="da-DK" sz="1600" b="0" i="0">
                <a:solidFill>
                  <a:srgbClr val="204388"/>
                </a:solidFill>
                <a:latin typeface="Verdana" pitchFamily="34" charset="0"/>
                <a:ea typeface="MS PGothic" pitchFamily="34" charset="-128"/>
              </a:rPr>
              <a:t>la empresa    </a:t>
            </a:r>
          </a:p>
          <a:p>
            <a:pPr algn="r"/>
            <a:r>
              <a:rPr lang="da-DK" sz="1600" b="0" i="0">
                <a:solidFill>
                  <a:srgbClr val="0F5494"/>
                </a:solidFill>
                <a:latin typeface="Verdana" pitchFamily="34" charset="0"/>
                <a:ea typeface="MS PGothic" pitchFamily="34" charset="-128"/>
              </a:rPr>
              <a:t> </a:t>
            </a:r>
          </a:p>
        </p:txBody>
      </p:sp>
      <p:sp>
        <p:nvSpPr>
          <p:cNvPr id="8197" name="Oval 5"/>
          <p:cNvSpPr>
            <a:spLocks noChangeArrowheads="1"/>
          </p:cNvSpPr>
          <p:nvPr/>
        </p:nvSpPr>
        <p:spPr bwMode="auto">
          <a:xfrm>
            <a:off x="4500563" y="3214688"/>
            <a:ext cx="3159125" cy="2500312"/>
          </a:xfrm>
          <a:prstGeom prst="ellipse">
            <a:avLst/>
          </a:prstGeom>
          <a:solidFill>
            <a:schemeClr val="accent4">
              <a:lumMod val="85000"/>
              <a:lumOff val="15000"/>
              <a:alpha val="56862"/>
            </a:schemeClr>
          </a:solidFill>
          <a:ln w="9525">
            <a:solidFill>
              <a:schemeClr val="accent3">
                <a:lumMod val="50000"/>
              </a:schemeClr>
            </a:solidFill>
            <a:round/>
            <a:headEnd/>
            <a:tailEnd/>
          </a:ln>
        </p:spPr>
        <p:txBody>
          <a:bodyPr wrap="none" anchor="ctr"/>
          <a:lstStyle/>
          <a:p>
            <a:pPr>
              <a:defRPr/>
            </a:pPr>
            <a:r>
              <a:rPr lang="en-US" sz="1400" i="0">
                <a:solidFill>
                  <a:schemeClr val="bg1"/>
                </a:solidFill>
                <a:latin typeface="Verdana" pitchFamily="34" charset="0"/>
                <a:ea typeface="MS PGothic" pitchFamily="50" charset="-128"/>
                <a:cs typeface="Arial" pitchFamily="34" charset="0"/>
              </a:rPr>
              <a:t>Solución técnica posible y </a:t>
            </a:r>
          </a:p>
          <a:p>
            <a:pPr>
              <a:defRPr/>
            </a:pPr>
            <a:r>
              <a:rPr lang="en-US" sz="1400" i="0">
                <a:solidFill>
                  <a:schemeClr val="bg1"/>
                </a:solidFill>
                <a:latin typeface="Verdana" pitchFamily="34" charset="0"/>
                <a:ea typeface="MS PGothic" pitchFamily="50" charset="-128"/>
                <a:cs typeface="Arial" pitchFamily="34" charset="0"/>
              </a:rPr>
              <a:t>mejor que las existentes</a:t>
            </a:r>
          </a:p>
        </p:txBody>
      </p:sp>
      <p:sp>
        <p:nvSpPr>
          <p:cNvPr id="71686" name="Oval 6"/>
          <p:cNvSpPr>
            <a:spLocks noChangeArrowheads="1"/>
          </p:cNvSpPr>
          <p:nvPr/>
        </p:nvSpPr>
        <p:spPr bwMode="auto">
          <a:xfrm>
            <a:off x="4429125" y="3857625"/>
            <a:ext cx="433388" cy="714375"/>
          </a:xfrm>
          <a:prstGeom prst="ellipse">
            <a:avLst/>
          </a:prstGeom>
          <a:noFill/>
          <a:ln w="76200">
            <a:solidFill>
              <a:srgbClr val="FF0000"/>
            </a:solidFill>
            <a:round/>
            <a:headEnd/>
            <a:tailEnd/>
          </a:ln>
        </p:spPr>
        <p:txBody>
          <a:bodyPr wrap="none" anchor="ctr"/>
          <a:lstStyle/>
          <a:p>
            <a:endParaRPr lang="da-DK" sz="1200" b="0" i="0">
              <a:solidFill>
                <a:srgbClr val="0F5494"/>
              </a:solidFill>
              <a:latin typeface="Verdana" pitchFamily="34" charset="0"/>
              <a:ea typeface="MS PGothic" pitchFamily="34" charset="-128"/>
            </a:endParaRPr>
          </a:p>
        </p:txBody>
      </p:sp>
      <p:sp>
        <p:nvSpPr>
          <p:cNvPr id="71687" name="Tekstboks 6"/>
          <p:cNvSpPr txBox="1">
            <a:spLocks noChangeArrowheads="1"/>
          </p:cNvSpPr>
          <p:nvPr/>
        </p:nvSpPr>
        <p:spPr bwMode="auto">
          <a:xfrm>
            <a:off x="6327775" y="2311400"/>
            <a:ext cx="2520950" cy="711200"/>
          </a:xfrm>
          <a:prstGeom prst="rect">
            <a:avLst/>
          </a:prstGeom>
          <a:noFill/>
          <a:ln w="9525">
            <a:solidFill>
              <a:schemeClr val="accent2"/>
            </a:solidFill>
            <a:miter lim="800000"/>
            <a:headEnd/>
            <a:tailEnd/>
          </a:ln>
        </p:spPr>
        <p:txBody>
          <a:bodyPr>
            <a:spAutoFit/>
          </a:bodyPr>
          <a:lstStyle/>
          <a:p>
            <a:r>
              <a:rPr lang="en-GB" sz="2000" b="0" i="0">
                <a:solidFill>
                  <a:schemeClr val="accent2"/>
                </a:solidFill>
                <a:latin typeface="Georgia" pitchFamily="18" charset="0"/>
                <a:ea typeface="MS PGothic" pitchFamily="34" charset="-128"/>
              </a:rPr>
              <a:t>Excelencia en Innovación</a:t>
            </a:r>
            <a:endParaRPr lang="da-DK" sz="2000" b="0" i="0">
              <a:solidFill>
                <a:schemeClr val="accent2"/>
              </a:solidFill>
              <a:latin typeface="Georgia" pitchFamily="18" charset="0"/>
              <a:ea typeface="MS PGothic" pitchFamily="34" charset="-128"/>
            </a:endParaRPr>
          </a:p>
        </p:txBody>
      </p:sp>
      <p:sp>
        <p:nvSpPr>
          <p:cNvPr id="71688" name="TextBox 2"/>
          <p:cNvSpPr txBox="1">
            <a:spLocks noChangeArrowheads="1"/>
          </p:cNvSpPr>
          <p:nvPr/>
        </p:nvSpPr>
        <p:spPr bwMode="auto">
          <a:xfrm>
            <a:off x="207963" y="2176463"/>
            <a:ext cx="2665412" cy="1016000"/>
          </a:xfrm>
          <a:prstGeom prst="rect">
            <a:avLst/>
          </a:prstGeom>
          <a:noFill/>
          <a:ln w="9525">
            <a:solidFill>
              <a:schemeClr val="accent2"/>
            </a:solidFill>
            <a:miter lim="800000"/>
            <a:headEnd/>
            <a:tailEnd/>
          </a:ln>
        </p:spPr>
        <p:txBody>
          <a:bodyPr>
            <a:spAutoFit/>
          </a:bodyPr>
          <a:lstStyle/>
          <a:p>
            <a:r>
              <a:rPr lang="fr-BE" sz="2000" b="0" i="0">
                <a:solidFill>
                  <a:schemeClr val="accent2"/>
                </a:solidFill>
                <a:latin typeface="Georgia" pitchFamily="18" charset="0"/>
                <a:ea typeface="MS PGothic" pitchFamily="34" charset="-128"/>
              </a:rPr>
              <a:t>Potencial Comercialización e impacto economico</a:t>
            </a:r>
            <a:endParaRPr lang="en-GB" sz="2000" b="0" i="0">
              <a:solidFill>
                <a:schemeClr val="accent2"/>
              </a:solidFill>
              <a:latin typeface="Georgia" pitchFamily="18" charset="0"/>
              <a:ea typeface="MS PGothic" pitchFamily="34" charset="-128"/>
            </a:endParaRPr>
          </a:p>
        </p:txBody>
      </p:sp>
      <p:sp>
        <p:nvSpPr>
          <p:cNvPr id="71689" name="TextBox 3"/>
          <p:cNvSpPr txBox="1">
            <a:spLocks noChangeArrowheads="1"/>
          </p:cNvSpPr>
          <p:nvPr/>
        </p:nvSpPr>
        <p:spPr bwMode="auto">
          <a:xfrm>
            <a:off x="174625" y="3762375"/>
            <a:ext cx="1562100" cy="2235200"/>
          </a:xfrm>
          <a:prstGeom prst="rect">
            <a:avLst/>
          </a:prstGeom>
          <a:noFill/>
          <a:ln w="9525">
            <a:solidFill>
              <a:schemeClr val="accent2"/>
            </a:solidFill>
            <a:miter lim="800000"/>
            <a:headEnd/>
            <a:tailEnd/>
          </a:ln>
        </p:spPr>
        <p:txBody>
          <a:bodyPr>
            <a:spAutoFit/>
          </a:bodyPr>
          <a:lstStyle/>
          <a:p>
            <a:r>
              <a:rPr lang="fr-BE" sz="2000" b="0" i="0">
                <a:solidFill>
                  <a:schemeClr val="accent2"/>
                </a:solidFill>
                <a:latin typeface="Georgia" pitchFamily="18" charset="0"/>
                <a:ea typeface="MS PGothic" pitchFamily="34" charset="-128"/>
              </a:rPr>
              <a:t>Potencial de la empresa de conseguir los resultados previstos</a:t>
            </a:r>
            <a:endParaRPr lang="en-GB" sz="2000" b="0" i="0">
              <a:solidFill>
                <a:schemeClr val="accent2"/>
              </a:solidFill>
              <a:latin typeface="Georgia" pitchFamily="18" charset="0"/>
              <a:ea typeface="MS PGothic" pitchFamily="34" charset="-128"/>
            </a:endParaRPr>
          </a:p>
        </p:txBody>
      </p:sp>
      <p:sp>
        <p:nvSpPr>
          <p:cNvPr id="71690" name="TextBox 5"/>
          <p:cNvSpPr txBox="1">
            <a:spLocks noChangeArrowheads="1"/>
          </p:cNvSpPr>
          <p:nvPr/>
        </p:nvSpPr>
        <p:spPr bwMode="auto">
          <a:xfrm>
            <a:off x="2911475" y="5888038"/>
            <a:ext cx="3533775" cy="741362"/>
          </a:xfrm>
          <a:prstGeom prst="rect">
            <a:avLst/>
          </a:prstGeom>
          <a:noFill/>
          <a:ln w="9525">
            <a:solidFill>
              <a:schemeClr val="accent2"/>
            </a:solidFill>
            <a:miter lim="800000"/>
            <a:headEnd/>
            <a:tailEnd/>
          </a:ln>
        </p:spPr>
        <p:txBody>
          <a:bodyPr>
            <a:spAutoFit/>
          </a:bodyPr>
          <a:lstStyle/>
          <a:p>
            <a:r>
              <a:rPr lang="fr-BE" b="0" i="0">
                <a:solidFill>
                  <a:schemeClr val="accent2"/>
                </a:solidFill>
                <a:latin typeface="Georgia" pitchFamily="18" charset="0"/>
                <a:ea typeface="MS PGothic" pitchFamily="34" charset="-128"/>
              </a:rPr>
              <a:t>Plus:Valor Añadido EU</a:t>
            </a:r>
          </a:p>
          <a:p>
            <a:r>
              <a:rPr lang="fr-BE" sz="1800" i="0">
                <a:solidFill>
                  <a:srgbClr val="204388"/>
                </a:solidFill>
                <a:latin typeface="Verdana" pitchFamily="34" charset="0"/>
                <a:ea typeface="MS PGothic" pitchFamily="34" charset="-128"/>
              </a:rPr>
              <a:t>         </a:t>
            </a:r>
            <a:endParaRPr lang="en-GB" sz="1800" i="0">
              <a:solidFill>
                <a:srgbClr val="204388"/>
              </a:solidFill>
              <a:latin typeface="Verdana" pitchFamily="34" charset="0"/>
              <a:ea typeface="MS PGothic" pitchFamily="34" charset="-128"/>
            </a:endParaRPr>
          </a:p>
        </p:txBody>
      </p:sp>
      <p:sp>
        <p:nvSpPr>
          <p:cNvPr id="71691" name="Text Box 12"/>
          <p:cNvSpPr txBox="1">
            <a:spLocks noChangeArrowheads="1"/>
          </p:cNvSpPr>
          <p:nvPr/>
        </p:nvSpPr>
        <p:spPr bwMode="auto">
          <a:xfrm>
            <a:off x="581025" y="1001713"/>
            <a:ext cx="8097838" cy="946150"/>
          </a:xfrm>
          <a:prstGeom prst="rect">
            <a:avLst/>
          </a:prstGeom>
          <a:noFill/>
          <a:ln w="9525">
            <a:noFill/>
            <a:miter lim="800000"/>
            <a:headEnd/>
            <a:tailEnd/>
          </a:ln>
        </p:spPr>
        <p:txBody>
          <a:bodyPr>
            <a:spAutoFit/>
          </a:bodyPr>
          <a:lstStyle/>
          <a:p>
            <a:pPr>
              <a:spcBef>
                <a:spcPct val="50000"/>
              </a:spcBef>
            </a:pPr>
            <a:r>
              <a:rPr lang="es-ES" sz="2800" i="0">
                <a:solidFill>
                  <a:srgbClr val="FF3300"/>
                </a:solidFill>
                <a:latin typeface="Georgia" pitchFamily="18" charset="0"/>
              </a:rPr>
              <a:t>“Un buen Business Plan es la clave el éxito para la Fase 1”</a:t>
            </a:r>
          </a:p>
        </p:txBody>
      </p:sp>
    </p:spTree>
  </p:cSld>
  <p:clrMapOvr>
    <a:masterClrMapping/>
  </p:clrMapOvr>
  <p:transition spd="slow" advClick="0" advTm="4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4 Marcador de número de diapositiva"/>
          <p:cNvSpPr>
            <a:spLocks noGrp="1"/>
          </p:cNvSpPr>
          <p:nvPr>
            <p:ph type="sldNum" sz="quarter" idx="10"/>
          </p:nvPr>
        </p:nvSpPr>
        <p:spPr>
          <a:noFill/>
        </p:spPr>
        <p:txBody>
          <a:bodyPr/>
          <a:lstStyle/>
          <a:p>
            <a:fld id="{C937B3B2-25F6-462F-94E8-0E4DFD62CE91}" type="slidenum">
              <a:rPr lang="en-US" smtClean="0">
                <a:cs typeface="Arial" charset="0"/>
              </a:rPr>
              <a:pPr/>
              <a:t>51</a:t>
            </a:fld>
            <a:endParaRPr lang="en-US" smtClean="0">
              <a:latin typeface="Times New Roman" pitchFamily="18" charset="0"/>
              <a:cs typeface="Arial" charset="0"/>
            </a:endParaRPr>
          </a:p>
        </p:txBody>
      </p:sp>
      <p:sp>
        <p:nvSpPr>
          <p:cNvPr id="73730" name="Text Box 9"/>
          <p:cNvSpPr txBox="1">
            <a:spLocks noChangeArrowheads="1"/>
          </p:cNvSpPr>
          <p:nvPr/>
        </p:nvSpPr>
        <p:spPr bwMode="auto">
          <a:xfrm>
            <a:off x="523875" y="800100"/>
            <a:ext cx="7869238" cy="6070600"/>
          </a:xfrm>
          <a:prstGeom prst="rect">
            <a:avLst/>
          </a:prstGeom>
          <a:noFill/>
          <a:ln w="9525">
            <a:noFill/>
            <a:miter lim="800000"/>
            <a:headEnd/>
            <a:tailEnd/>
          </a:ln>
        </p:spPr>
        <p:txBody>
          <a:bodyPr>
            <a:spAutoFit/>
          </a:bodyPr>
          <a:lstStyle/>
          <a:p>
            <a:pPr marL="342900" indent="-342900">
              <a:buFontTx/>
              <a:buChar char="•"/>
            </a:pPr>
            <a:r>
              <a:rPr lang="en-GB" sz="2800" b="0" i="0">
                <a:latin typeface="Georgia" pitchFamily="18" charset="0"/>
              </a:rPr>
              <a:t>4 criterios de evaluación	</a:t>
            </a:r>
          </a:p>
          <a:p>
            <a:pPr marL="800100" lvl="1" indent="-342900">
              <a:buFontTx/>
              <a:buAutoNum type="arabicPeriod"/>
            </a:pPr>
            <a:r>
              <a:rPr lang="en-GB" sz="2800" b="0" i="0">
                <a:latin typeface="Georgia" pitchFamily="18" charset="0"/>
              </a:rPr>
              <a:t>Innovación</a:t>
            </a:r>
          </a:p>
          <a:p>
            <a:pPr marL="800100" lvl="1" indent="-342900">
              <a:buFontTx/>
              <a:buAutoNum type="arabicPeriod"/>
            </a:pPr>
            <a:r>
              <a:rPr lang="en-GB" sz="2800" b="0" i="0">
                <a:latin typeface="Georgia" pitchFamily="18" charset="0"/>
              </a:rPr>
              <a:t>Impact economico</a:t>
            </a:r>
          </a:p>
          <a:p>
            <a:pPr marL="800100" lvl="1" indent="-342900">
              <a:buFontTx/>
              <a:buAutoNum type="arabicPeriod"/>
            </a:pPr>
            <a:r>
              <a:rPr lang="en-GB" sz="2800" b="0" i="0">
                <a:latin typeface="Georgia" pitchFamily="18" charset="0"/>
              </a:rPr>
              <a:t>Posibilidad de obtener resultados</a:t>
            </a:r>
          </a:p>
          <a:p>
            <a:pPr marL="800100" lvl="1" indent="-342900">
              <a:buFontTx/>
              <a:buAutoNum type="arabicPeriod"/>
            </a:pPr>
            <a:r>
              <a:rPr lang="en-GB" sz="2800" b="0" i="0">
                <a:latin typeface="Georgia" pitchFamily="18" charset="0"/>
              </a:rPr>
              <a:t>Valor añadido a la EU</a:t>
            </a:r>
          </a:p>
          <a:p>
            <a:pPr marL="800100" lvl="1" indent="-342900"/>
            <a:endParaRPr lang="en-GB" sz="2800" b="0" i="0">
              <a:latin typeface="Georgia" pitchFamily="18" charset="0"/>
            </a:endParaRPr>
          </a:p>
          <a:p>
            <a:pPr marL="1257300" lvl="2" indent="-342900">
              <a:buFontTx/>
              <a:buChar char="•"/>
            </a:pPr>
            <a:r>
              <a:rPr lang="en-GB" sz="2800" b="0" i="0">
                <a:solidFill>
                  <a:schemeClr val="accent2"/>
                </a:solidFill>
                <a:latin typeface="Georgia" pitchFamily="18" charset="0"/>
              </a:rPr>
              <a:t>¿Resuelve desafios sociales?</a:t>
            </a:r>
          </a:p>
          <a:p>
            <a:pPr marL="1257300" lvl="2" indent="-342900">
              <a:buFontTx/>
              <a:buChar char="•"/>
            </a:pPr>
            <a:r>
              <a:rPr lang="en-GB" sz="2800" b="0" i="0">
                <a:solidFill>
                  <a:schemeClr val="accent2"/>
                </a:solidFill>
                <a:latin typeface="Georgia" pitchFamily="18" charset="0"/>
              </a:rPr>
              <a:t>¿Es replicable a otros mercados de la UE?</a:t>
            </a:r>
          </a:p>
          <a:p>
            <a:pPr marL="342900" indent="-342900">
              <a:buFontTx/>
              <a:buChar char="•"/>
            </a:pPr>
            <a:r>
              <a:rPr lang="en-GB" sz="2800" b="0" i="0">
                <a:latin typeface="Georgia" pitchFamily="18" charset="0"/>
              </a:rPr>
              <a:t>Eval. remota por expertos independientes</a:t>
            </a:r>
          </a:p>
          <a:p>
            <a:pPr marL="342900" indent="-342900"/>
            <a:r>
              <a:rPr lang="en-GB" sz="2800" b="0" i="0">
                <a:latin typeface="Georgia" pitchFamily="18" charset="0"/>
              </a:rPr>
              <a:t> </a:t>
            </a:r>
          </a:p>
          <a:p>
            <a:pPr marL="342900" indent="-342900">
              <a:buFontTx/>
              <a:buChar char="•"/>
            </a:pPr>
            <a:r>
              <a:rPr lang="en-GB" sz="2800" b="0" i="0">
                <a:latin typeface="Georgia" pitchFamily="18" charset="0"/>
              </a:rPr>
              <a:t>Fase 1 Evaluación  8 – 12 semanas	</a:t>
            </a:r>
          </a:p>
          <a:p>
            <a:pPr marL="342900" indent="-342900"/>
            <a:r>
              <a:rPr lang="en-GB" sz="2800" b="0" i="0">
                <a:latin typeface="Georgia" pitchFamily="18" charset="0"/>
              </a:rPr>
              <a:t>     Go or nogo, no se puede volver a solicitar el proyecto.</a:t>
            </a:r>
          </a:p>
        </p:txBody>
      </p:sp>
      <p:sp>
        <p:nvSpPr>
          <p:cNvPr id="73731" name="Rectangle 11"/>
          <p:cNvSpPr>
            <a:spLocks noChangeArrowheads="1"/>
          </p:cNvSpPr>
          <p:nvPr/>
        </p:nvSpPr>
        <p:spPr bwMode="auto">
          <a:xfrm>
            <a:off x="849313" y="214313"/>
            <a:ext cx="6670675"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Evaluación Instrumento PYME</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4 Marcador de número de diapositiva"/>
          <p:cNvSpPr>
            <a:spLocks noGrp="1"/>
          </p:cNvSpPr>
          <p:nvPr>
            <p:ph type="sldNum" sz="quarter" idx="10"/>
          </p:nvPr>
        </p:nvSpPr>
        <p:spPr>
          <a:noFill/>
        </p:spPr>
        <p:txBody>
          <a:bodyPr/>
          <a:lstStyle/>
          <a:p>
            <a:fld id="{F9380C28-DBB1-4FB3-A9B4-0072584E2ABC}" type="slidenum">
              <a:rPr lang="en-US" smtClean="0">
                <a:cs typeface="Arial" charset="0"/>
              </a:rPr>
              <a:pPr/>
              <a:t>52</a:t>
            </a:fld>
            <a:endParaRPr lang="en-US" smtClean="0">
              <a:latin typeface="Times New Roman" pitchFamily="18" charset="0"/>
              <a:cs typeface="Arial" charset="0"/>
            </a:endParaRPr>
          </a:p>
        </p:txBody>
      </p:sp>
      <p:sp>
        <p:nvSpPr>
          <p:cNvPr id="74754" name="Rectangle 8"/>
          <p:cNvSpPr>
            <a:spLocks noChangeArrowheads="1"/>
          </p:cNvSpPr>
          <p:nvPr/>
        </p:nvSpPr>
        <p:spPr bwMode="auto">
          <a:xfrm>
            <a:off x="469900" y="1250950"/>
            <a:ext cx="7869238" cy="4908550"/>
          </a:xfrm>
          <a:prstGeom prst="rect">
            <a:avLst/>
          </a:prstGeom>
          <a:noFill/>
          <a:ln w="9360">
            <a:noFill/>
            <a:miter lim="800000"/>
            <a:headEnd/>
            <a:tailEnd/>
          </a:ln>
        </p:spPr>
        <p:txBody>
          <a:bodyPr lIns="90000" tIns="45000" rIns="90000" bIns="45000">
            <a:spAutoFit/>
          </a:bodyPr>
          <a:lstStyle/>
          <a:p>
            <a:pPr eaLnBrk="0" hangingPunct="0">
              <a:spcBef>
                <a:spcPct val="20000"/>
              </a:spcBef>
              <a:buFontTx/>
              <a:buChar char="•"/>
              <a:tabLst>
                <a:tab pos="723900" algn="l"/>
                <a:tab pos="1447800" algn="l"/>
                <a:tab pos="2171700" algn="l"/>
                <a:tab pos="2895600" algn="l"/>
                <a:tab pos="3619500" algn="l"/>
                <a:tab pos="4343400" algn="l"/>
                <a:tab pos="5067300" algn="l"/>
                <a:tab pos="5791200" algn="l"/>
                <a:tab pos="6515100" algn="l"/>
                <a:tab pos="7239000" algn="l"/>
              </a:tabLst>
            </a:pPr>
            <a:r>
              <a:rPr lang="en-GB" b="0" i="0">
                <a:solidFill>
                  <a:srgbClr val="1C1C1C"/>
                </a:solidFill>
                <a:latin typeface="Georgia" pitchFamily="18" charset="0"/>
              </a:rPr>
              <a:t>Un Esquema </a:t>
            </a:r>
            <a:r>
              <a:rPr lang="en-GB" b="0" i="0">
                <a:solidFill>
                  <a:srgbClr val="FF0000"/>
                </a:solidFill>
                <a:latin typeface="Georgia" pitchFamily="18" charset="0"/>
              </a:rPr>
              <a:t>opcional</a:t>
            </a:r>
            <a:r>
              <a:rPr lang="en-GB" b="0" i="0">
                <a:solidFill>
                  <a:srgbClr val="1C1C1C"/>
                </a:solidFill>
                <a:latin typeface="Georgia" pitchFamily="18" charset="0"/>
              </a:rPr>
              <a:t> de Mentoring y Coaching a través de la Enterprise Europe Network: SEIMED en la CV, coordinado por IVACE</a:t>
            </a:r>
          </a:p>
          <a:p>
            <a:pPr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Lst>
            </a:pPr>
            <a:endParaRPr lang="en-GB" b="0" i="0">
              <a:solidFill>
                <a:srgbClr val="1C1C1C"/>
              </a:solidFill>
              <a:latin typeface="Georgia" pitchFamily="18" charset="0"/>
            </a:endParaRPr>
          </a:p>
          <a:p>
            <a:pPr eaLnBrk="0" hangingPunct="0">
              <a:spcBef>
                <a:spcPct val="20000"/>
              </a:spcBef>
              <a:buFontTx/>
              <a:buChar char="•"/>
              <a:tabLst>
                <a:tab pos="723900" algn="l"/>
                <a:tab pos="1447800" algn="l"/>
                <a:tab pos="2171700" algn="l"/>
                <a:tab pos="2895600" algn="l"/>
                <a:tab pos="3619500" algn="l"/>
                <a:tab pos="4343400" algn="l"/>
                <a:tab pos="5067300" algn="l"/>
                <a:tab pos="5791200" algn="l"/>
                <a:tab pos="6515100" algn="l"/>
                <a:tab pos="7239000" algn="l"/>
              </a:tabLst>
            </a:pPr>
            <a:r>
              <a:rPr lang="en-GB" b="0" i="0">
                <a:solidFill>
                  <a:srgbClr val="1C1C1C"/>
                </a:solidFill>
                <a:latin typeface="Georgia" pitchFamily="18" charset="0"/>
              </a:rPr>
              <a:t>Figura de Key Account Manager, Innovation Expert y Lead Coach</a:t>
            </a:r>
          </a:p>
          <a:p>
            <a:pPr eaLnBrk="0" hangingPunct="0">
              <a:spcBef>
                <a:spcPct val="20000"/>
              </a:spcBef>
              <a:buFontTx/>
              <a:buChar char="•"/>
              <a:tabLst>
                <a:tab pos="723900" algn="l"/>
                <a:tab pos="1447800" algn="l"/>
                <a:tab pos="2171700" algn="l"/>
                <a:tab pos="2895600" algn="l"/>
                <a:tab pos="3619500" algn="l"/>
                <a:tab pos="4343400" algn="l"/>
                <a:tab pos="5067300" algn="l"/>
                <a:tab pos="5791200" algn="l"/>
                <a:tab pos="6515100" algn="l"/>
                <a:tab pos="7239000" algn="l"/>
              </a:tabLst>
            </a:pPr>
            <a:endParaRPr lang="en-GB" b="0" i="0">
              <a:solidFill>
                <a:srgbClr val="1C1C1C"/>
              </a:solidFill>
              <a:latin typeface="Georgia" pitchFamily="18" charset="0"/>
            </a:endParaRPr>
          </a:p>
          <a:p>
            <a:pPr eaLnBrk="0" hangingPunct="0">
              <a:spcBef>
                <a:spcPct val="20000"/>
              </a:spcBef>
              <a:buFontTx/>
              <a:buChar char="•"/>
              <a:tabLst>
                <a:tab pos="723900" algn="l"/>
                <a:tab pos="1447800" algn="l"/>
                <a:tab pos="2171700" algn="l"/>
                <a:tab pos="2895600" algn="l"/>
                <a:tab pos="3619500" algn="l"/>
                <a:tab pos="4343400" algn="l"/>
                <a:tab pos="5067300" algn="l"/>
                <a:tab pos="5791200" algn="l"/>
                <a:tab pos="6515100" algn="l"/>
                <a:tab pos="7239000" algn="l"/>
              </a:tabLst>
            </a:pPr>
            <a:r>
              <a:rPr lang="en-GB" b="0" i="0">
                <a:solidFill>
                  <a:srgbClr val="1C1C1C"/>
                </a:solidFill>
                <a:latin typeface="Georgia" pitchFamily="18" charset="0"/>
              </a:rPr>
              <a:t>Apoyo de la Red de Puntos de Contacto Nacionales</a:t>
            </a:r>
          </a:p>
          <a:p>
            <a:pPr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Lst>
            </a:pPr>
            <a:endParaRPr lang="en-GB" b="0" i="0">
              <a:solidFill>
                <a:srgbClr val="000000"/>
              </a:solidFill>
              <a:latin typeface="Georgia" pitchFamily="18" charset="0"/>
            </a:endParaRPr>
          </a:p>
          <a:p>
            <a:pPr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Lst>
            </a:pPr>
            <a:r>
              <a:rPr lang="en-GB" b="0" i="0">
                <a:solidFill>
                  <a:srgbClr val="FF0000"/>
                </a:solidFill>
                <a:latin typeface="Georgia" pitchFamily="18" charset="0"/>
              </a:rPr>
              <a:t>Proposito – agilizar el proceso, apoyar en la gestión del proyecto y acelerar la comercialización, maximizar impacto</a:t>
            </a:r>
          </a:p>
        </p:txBody>
      </p:sp>
      <p:sp>
        <p:nvSpPr>
          <p:cNvPr id="74755" name="Rectangle 9"/>
          <p:cNvSpPr>
            <a:spLocks noChangeArrowheads="1"/>
          </p:cNvSpPr>
          <p:nvPr/>
        </p:nvSpPr>
        <p:spPr bwMode="auto">
          <a:xfrm>
            <a:off x="358775" y="792163"/>
            <a:ext cx="7196138" cy="454025"/>
          </a:xfrm>
          <a:prstGeom prst="rect">
            <a:avLst/>
          </a:prstGeom>
          <a:noFill/>
          <a:ln w="9360">
            <a:noFill/>
            <a:miter lim="800000"/>
            <a:headEnd/>
            <a:tailEnd/>
          </a:ln>
        </p:spPr>
        <p:txBody>
          <a:bodyPr wrap="none" lIns="90000" tIns="45000" rIns="90000" bIns="45000">
            <a:spAutoFit/>
          </a:bodyPr>
          <a:lstStyle/>
          <a:p>
            <a:pPr>
              <a:tabLst>
                <a:tab pos="723900" algn="l"/>
                <a:tab pos="1447800" algn="l"/>
                <a:tab pos="2171700" algn="l"/>
                <a:tab pos="2895600" algn="l"/>
                <a:tab pos="3619500" algn="l"/>
              </a:tabLst>
            </a:pPr>
            <a:r>
              <a:rPr lang="en-GB" i="0">
                <a:solidFill>
                  <a:srgbClr val="000000"/>
                </a:solidFill>
                <a:latin typeface="Georgia" pitchFamily="18" charset="0"/>
              </a:rPr>
              <a:t>The SME Instrument viene acompañado de</a:t>
            </a:r>
            <a:r>
              <a:rPr lang="en-GB" sz="1800" i="0">
                <a:solidFill>
                  <a:srgbClr val="000000"/>
                </a:solidFill>
                <a:latin typeface="Georgia" pitchFamily="18" charset="0"/>
              </a:rPr>
              <a:t> …</a:t>
            </a:r>
          </a:p>
        </p:txBody>
      </p:sp>
      <p:sp>
        <p:nvSpPr>
          <p:cNvPr id="74756" name="Rectangle 4"/>
          <p:cNvSpPr>
            <a:spLocks noChangeArrowheads="1"/>
          </p:cNvSpPr>
          <p:nvPr/>
        </p:nvSpPr>
        <p:spPr bwMode="auto">
          <a:xfrm>
            <a:off x="1030288" y="138113"/>
            <a:ext cx="4503737" cy="579437"/>
          </a:xfrm>
          <a:prstGeom prst="rect">
            <a:avLst/>
          </a:prstGeom>
          <a:noFill/>
          <a:ln w="9525">
            <a:noFill/>
            <a:miter lim="800000"/>
            <a:headEnd/>
            <a:tailEnd/>
          </a:ln>
        </p:spPr>
        <p:txBody>
          <a:bodyPr wrap="none">
            <a:spAutoFit/>
          </a:bodyPr>
          <a:lstStyle/>
          <a:p>
            <a:r>
              <a:rPr lang="es-ES" sz="2800" i="0">
                <a:solidFill>
                  <a:srgbClr val="921A50"/>
                </a:solidFill>
                <a:latin typeface="Georgia" pitchFamily="18" charset="0"/>
              </a:rPr>
              <a:t>Mentoring</a:t>
            </a:r>
            <a:r>
              <a:rPr lang="es-ES" sz="3200" i="0">
                <a:solidFill>
                  <a:srgbClr val="921A50"/>
                </a:solidFill>
                <a:latin typeface="Georgia" pitchFamily="18" charset="0"/>
              </a:rPr>
              <a:t> y Coaching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4 Marcador de número de diapositiva"/>
          <p:cNvSpPr>
            <a:spLocks noGrp="1"/>
          </p:cNvSpPr>
          <p:nvPr>
            <p:ph type="sldNum" sz="quarter" idx="10"/>
          </p:nvPr>
        </p:nvSpPr>
        <p:spPr>
          <a:noFill/>
        </p:spPr>
        <p:txBody>
          <a:bodyPr/>
          <a:lstStyle/>
          <a:p>
            <a:fld id="{2C21BDBB-09D8-4C5D-8BFB-E455B81317F0}" type="slidenum">
              <a:rPr lang="en-US" smtClean="0">
                <a:cs typeface="Arial" charset="0"/>
              </a:rPr>
              <a:pPr/>
              <a:t>53</a:t>
            </a:fld>
            <a:endParaRPr lang="en-US" smtClean="0">
              <a:latin typeface="Times New Roman" pitchFamily="18" charset="0"/>
              <a:cs typeface="Arial" charset="0"/>
            </a:endParaRPr>
          </a:p>
        </p:txBody>
      </p:sp>
      <p:sp>
        <p:nvSpPr>
          <p:cNvPr id="76802" name="Slide Number Placeholder 1"/>
          <p:cNvSpPr txBox="1">
            <a:spLocks noGrp="1"/>
          </p:cNvSpPr>
          <p:nvPr/>
        </p:nvSpPr>
        <p:spPr bwMode="auto">
          <a:xfrm>
            <a:off x="6553200" y="6381750"/>
            <a:ext cx="2133600" cy="476250"/>
          </a:xfrm>
          <a:prstGeom prst="rect">
            <a:avLst/>
          </a:prstGeom>
          <a:noFill/>
          <a:ln w="9525">
            <a:noFill/>
            <a:miter lim="800000"/>
            <a:headEnd/>
            <a:tailEnd/>
          </a:ln>
        </p:spPr>
        <p:txBody>
          <a:bodyPr/>
          <a:lstStyle/>
          <a:p>
            <a:pPr algn="r"/>
            <a:fld id="{514DE36B-AA7E-4907-8BFD-6B9C5431C94B}" type="slidenum">
              <a:rPr lang="en-GB" sz="1400" b="0" i="0">
                <a:latin typeface="Arial" charset="0"/>
                <a:ea typeface="MS PGothic" pitchFamily="34" charset="-128"/>
              </a:rPr>
              <a:pPr algn="r"/>
              <a:t>53</a:t>
            </a:fld>
            <a:endParaRPr lang="en-GB" sz="1400" b="0" i="0">
              <a:latin typeface="Arial" charset="0"/>
              <a:ea typeface="MS PGothic" pitchFamily="34" charset="-128"/>
            </a:endParaRPr>
          </a:p>
        </p:txBody>
      </p:sp>
      <p:sp>
        <p:nvSpPr>
          <p:cNvPr id="56" name="Rectangle 55"/>
          <p:cNvSpPr/>
          <p:nvPr/>
        </p:nvSpPr>
        <p:spPr>
          <a:xfrm>
            <a:off x="395288" y="1557338"/>
            <a:ext cx="1223962" cy="18002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800" b="0" i="0" dirty="0">
                <a:solidFill>
                  <a:prstClr val="white"/>
                </a:solidFill>
              </a:rPr>
              <a:t>EEN </a:t>
            </a:r>
          </a:p>
          <a:p>
            <a:pPr algn="ctr" fontAlgn="auto">
              <a:spcBef>
                <a:spcPts val="0"/>
              </a:spcBef>
              <a:spcAft>
                <a:spcPts val="0"/>
              </a:spcAft>
              <a:defRPr/>
            </a:pPr>
            <a:r>
              <a:rPr lang="en-GB" sz="1200" b="0" i="0" dirty="0">
                <a:solidFill>
                  <a:prstClr val="white"/>
                </a:solidFill>
              </a:rPr>
              <a:t>Initial Assessment</a:t>
            </a:r>
          </a:p>
        </p:txBody>
      </p:sp>
      <p:cxnSp>
        <p:nvCxnSpPr>
          <p:cNvPr id="58" name="Straight Connector 57"/>
          <p:cNvCxnSpPr/>
          <p:nvPr/>
        </p:nvCxnSpPr>
        <p:spPr>
          <a:xfrm>
            <a:off x="4381500" y="1539875"/>
            <a:ext cx="0" cy="4217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83225" y="1452563"/>
            <a:ext cx="57150" cy="3694112"/>
          </a:xfrm>
          <a:prstGeom prst="line">
            <a:avLst/>
          </a:prstGeom>
        </p:spPr>
        <p:style>
          <a:lnRef idx="1">
            <a:schemeClr val="accent1"/>
          </a:lnRef>
          <a:fillRef idx="0">
            <a:schemeClr val="accent1"/>
          </a:fillRef>
          <a:effectRef idx="0">
            <a:schemeClr val="accent1"/>
          </a:effectRef>
          <a:fontRef idx="minor">
            <a:schemeClr val="tx1"/>
          </a:fontRef>
        </p:style>
      </p:cxnSp>
      <p:sp>
        <p:nvSpPr>
          <p:cNvPr id="76806" name="TextBox 59"/>
          <p:cNvSpPr txBox="1">
            <a:spLocks noChangeArrowheads="1"/>
          </p:cNvSpPr>
          <p:nvPr/>
        </p:nvSpPr>
        <p:spPr bwMode="auto">
          <a:xfrm>
            <a:off x="3290888" y="1455738"/>
            <a:ext cx="1081087" cy="406400"/>
          </a:xfrm>
          <a:prstGeom prst="rect">
            <a:avLst/>
          </a:prstGeom>
          <a:noFill/>
          <a:ln w="9525">
            <a:solidFill>
              <a:schemeClr val="accent2"/>
            </a:solidFill>
            <a:miter lim="800000"/>
            <a:headEnd/>
            <a:tailEnd/>
          </a:ln>
        </p:spPr>
        <p:txBody>
          <a:bodyPr>
            <a:spAutoFit/>
          </a:bodyPr>
          <a:lstStyle/>
          <a:p>
            <a:pPr algn="ctr"/>
            <a:r>
              <a:rPr lang="en-GB" sz="2000" i="0">
                <a:solidFill>
                  <a:schemeClr val="accent2"/>
                </a:solidFill>
                <a:latin typeface="Calibri" pitchFamily="34" charset="0"/>
                <a:ea typeface="MS PGothic" pitchFamily="34" charset="-128"/>
              </a:rPr>
              <a:t>Fase 1</a:t>
            </a:r>
          </a:p>
        </p:txBody>
      </p:sp>
      <p:sp>
        <p:nvSpPr>
          <p:cNvPr id="76807" name="TextBox 60"/>
          <p:cNvSpPr txBox="1">
            <a:spLocks noChangeArrowheads="1"/>
          </p:cNvSpPr>
          <p:nvPr/>
        </p:nvSpPr>
        <p:spPr bwMode="auto">
          <a:xfrm>
            <a:off x="4416425" y="1455738"/>
            <a:ext cx="1079500" cy="406400"/>
          </a:xfrm>
          <a:prstGeom prst="rect">
            <a:avLst/>
          </a:prstGeom>
          <a:noFill/>
          <a:ln w="9525">
            <a:solidFill>
              <a:schemeClr val="accent2"/>
            </a:solidFill>
            <a:miter lim="800000"/>
            <a:headEnd/>
            <a:tailEnd/>
          </a:ln>
        </p:spPr>
        <p:txBody>
          <a:bodyPr>
            <a:spAutoFit/>
          </a:bodyPr>
          <a:lstStyle/>
          <a:p>
            <a:pPr algn="ctr"/>
            <a:r>
              <a:rPr lang="en-GB" sz="2000" i="0">
                <a:solidFill>
                  <a:schemeClr val="accent2"/>
                </a:solidFill>
                <a:latin typeface="Calibri" pitchFamily="34" charset="0"/>
                <a:ea typeface="MS PGothic" pitchFamily="34" charset="-128"/>
              </a:rPr>
              <a:t>Fase 2</a:t>
            </a:r>
          </a:p>
        </p:txBody>
      </p:sp>
      <p:sp>
        <p:nvSpPr>
          <p:cNvPr id="76808" name="TextBox 61"/>
          <p:cNvSpPr txBox="1">
            <a:spLocks noChangeArrowheads="1"/>
          </p:cNvSpPr>
          <p:nvPr/>
        </p:nvSpPr>
        <p:spPr bwMode="auto">
          <a:xfrm>
            <a:off x="5524500" y="1471613"/>
            <a:ext cx="1081088" cy="406400"/>
          </a:xfrm>
          <a:prstGeom prst="rect">
            <a:avLst/>
          </a:prstGeom>
          <a:noFill/>
          <a:ln w="9525">
            <a:solidFill>
              <a:schemeClr val="accent2"/>
            </a:solidFill>
            <a:miter lim="800000"/>
            <a:headEnd/>
            <a:tailEnd/>
          </a:ln>
        </p:spPr>
        <p:txBody>
          <a:bodyPr>
            <a:spAutoFit/>
          </a:bodyPr>
          <a:lstStyle/>
          <a:p>
            <a:pPr algn="ctr"/>
            <a:r>
              <a:rPr lang="en-GB" sz="2000" i="0">
                <a:solidFill>
                  <a:schemeClr val="accent2"/>
                </a:solidFill>
                <a:latin typeface="Calibri" pitchFamily="34" charset="0"/>
                <a:ea typeface="MS PGothic" pitchFamily="34" charset="-128"/>
              </a:rPr>
              <a:t>Fase 3</a:t>
            </a:r>
          </a:p>
        </p:txBody>
      </p:sp>
      <p:sp>
        <p:nvSpPr>
          <p:cNvPr id="65" name="Rectangle 64"/>
          <p:cNvSpPr/>
          <p:nvPr/>
        </p:nvSpPr>
        <p:spPr>
          <a:xfrm>
            <a:off x="2668588" y="4221163"/>
            <a:ext cx="4895850" cy="1198562"/>
          </a:xfrm>
          <a:prstGeom prst="rect">
            <a:avLst/>
          </a:prstGeom>
          <a:solidFill>
            <a:srgbClr val="1D933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800" b="0" i="0">
                <a:solidFill>
                  <a:srgbClr val="FFFFFF"/>
                </a:solidFill>
                <a:latin typeface="Verdana" pitchFamily="34" charset="0"/>
                <a:ea typeface="MS PGothic" pitchFamily="50" charset="-128"/>
                <a:cs typeface="Arial" pitchFamily="34" charset="0"/>
              </a:rPr>
              <a:t>Coaching Externo de EEN financiado separadamente</a:t>
            </a:r>
          </a:p>
        </p:txBody>
      </p:sp>
      <p:cxnSp>
        <p:nvCxnSpPr>
          <p:cNvPr id="66" name="Straight Arrow Connector 65"/>
          <p:cNvCxnSpPr/>
          <p:nvPr/>
        </p:nvCxnSpPr>
        <p:spPr>
          <a:xfrm>
            <a:off x="1619250" y="2054225"/>
            <a:ext cx="86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619250" y="2451100"/>
            <a:ext cx="86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619250" y="2846388"/>
            <a:ext cx="86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Bent-Up Arrow 68"/>
          <p:cNvSpPr/>
          <p:nvPr/>
        </p:nvSpPr>
        <p:spPr>
          <a:xfrm rot="5400000">
            <a:off x="1547019" y="3069431"/>
            <a:ext cx="630238" cy="12414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i="0">
              <a:solidFill>
                <a:prstClr val="white"/>
              </a:solidFill>
            </a:endParaRPr>
          </a:p>
        </p:txBody>
      </p:sp>
      <p:sp>
        <p:nvSpPr>
          <p:cNvPr id="76814" name="TextBox 76"/>
          <p:cNvSpPr txBox="1">
            <a:spLocks noChangeArrowheads="1"/>
          </p:cNvSpPr>
          <p:nvPr/>
        </p:nvSpPr>
        <p:spPr bwMode="auto">
          <a:xfrm>
            <a:off x="0" y="4137025"/>
            <a:ext cx="2554288" cy="457200"/>
          </a:xfrm>
          <a:prstGeom prst="rect">
            <a:avLst/>
          </a:prstGeom>
          <a:noFill/>
          <a:ln w="9525">
            <a:noFill/>
            <a:miter lim="800000"/>
            <a:headEnd/>
            <a:tailEnd/>
          </a:ln>
        </p:spPr>
        <p:txBody>
          <a:bodyPr>
            <a:spAutoFit/>
          </a:bodyPr>
          <a:lstStyle/>
          <a:p>
            <a:pPr algn="ctr"/>
            <a:r>
              <a:rPr lang="en-GB" i="0">
                <a:solidFill>
                  <a:schemeClr val="accent2"/>
                </a:solidFill>
                <a:latin typeface="Calibri" pitchFamily="34" charset="0"/>
                <a:ea typeface="MS PGothic" pitchFamily="34" charset="-128"/>
              </a:rPr>
              <a:t>SME Instrument</a:t>
            </a:r>
          </a:p>
        </p:txBody>
      </p:sp>
      <p:sp>
        <p:nvSpPr>
          <p:cNvPr id="78" name="Rectangle 77"/>
          <p:cNvSpPr/>
          <p:nvPr/>
        </p:nvSpPr>
        <p:spPr>
          <a:xfrm>
            <a:off x="1476375" y="5661025"/>
            <a:ext cx="1817688" cy="5794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sz="1600" b="0" i="0">
                <a:solidFill>
                  <a:srgbClr val="FFFFFF"/>
                </a:solidFill>
                <a:latin typeface="Verdana" pitchFamily="34" charset="0"/>
                <a:ea typeface="MS PGothic" pitchFamily="50" charset="-128"/>
                <a:cs typeface="Arial" pitchFamily="34" charset="0"/>
              </a:rPr>
              <a:t>Apoyo a la Presentación </a:t>
            </a:r>
          </a:p>
        </p:txBody>
      </p:sp>
      <p:sp>
        <p:nvSpPr>
          <p:cNvPr id="79" name="Rectangle 78"/>
          <p:cNvSpPr/>
          <p:nvPr/>
        </p:nvSpPr>
        <p:spPr>
          <a:xfrm>
            <a:off x="3914775" y="5662613"/>
            <a:ext cx="2413000" cy="576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sz="1600" b="0" i="0">
                <a:solidFill>
                  <a:srgbClr val="FFFFFF"/>
                </a:solidFill>
                <a:latin typeface="Verdana" pitchFamily="34" charset="0"/>
                <a:ea typeface="MS PGothic" pitchFamily="50" charset="-128"/>
                <a:cs typeface="Arial" pitchFamily="34" charset="0"/>
              </a:rPr>
              <a:t>Apoyo a la direción del proyecto</a:t>
            </a:r>
          </a:p>
        </p:txBody>
      </p:sp>
      <p:sp>
        <p:nvSpPr>
          <p:cNvPr id="80" name="Rectangle 79"/>
          <p:cNvSpPr/>
          <p:nvPr/>
        </p:nvSpPr>
        <p:spPr>
          <a:xfrm>
            <a:off x="6948488" y="5662613"/>
            <a:ext cx="1881187" cy="576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sz="1400" b="0" i="0">
                <a:solidFill>
                  <a:srgbClr val="FFFFFF"/>
                </a:solidFill>
                <a:latin typeface="Verdana" pitchFamily="34" charset="0"/>
                <a:ea typeface="MS PGothic" pitchFamily="50" charset="-128"/>
                <a:cs typeface="Arial" pitchFamily="34" charset="0"/>
              </a:rPr>
              <a:t>Apoyo para Access to Finance</a:t>
            </a:r>
          </a:p>
        </p:txBody>
      </p:sp>
      <p:sp>
        <p:nvSpPr>
          <p:cNvPr id="57" name="Rectangle 56"/>
          <p:cNvSpPr/>
          <p:nvPr/>
        </p:nvSpPr>
        <p:spPr>
          <a:xfrm>
            <a:off x="2668588" y="3573463"/>
            <a:ext cx="4891087" cy="503237"/>
          </a:xfrm>
          <a:prstGeom prst="rect">
            <a:avLst/>
          </a:prstGeom>
          <a:solidFill>
            <a:srgbClr val="2D5E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b="0" i="0">
                <a:solidFill>
                  <a:srgbClr val="FFFFFF"/>
                </a:solidFill>
                <a:latin typeface="Verdana" pitchFamily="34" charset="0"/>
                <a:ea typeface="MS PGothic" pitchFamily="50" charset="-128"/>
                <a:cs typeface="Arial" pitchFamily="34" charset="0"/>
              </a:rPr>
              <a:t>Facilitation y Moderation</a:t>
            </a:r>
          </a:p>
        </p:txBody>
      </p:sp>
      <p:cxnSp>
        <p:nvCxnSpPr>
          <p:cNvPr id="2" name="Straight Connector 58"/>
          <p:cNvCxnSpPr/>
          <p:nvPr/>
        </p:nvCxnSpPr>
        <p:spPr>
          <a:xfrm>
            <a:off x="6613525" y="1466850"/>
            <a:ext cx="28575" cy="1970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57"/>
          <p:cNvCxnSpPr/>
          <p:nvPr/>
        </p:nvCxnSpPr>
        <p:spPr>
          <a:xfrm>
            <a:off x="3292475" y="1595438"/>
            <a:ext cx="28575" cy="1952625"/>
          </a:xfrm>
          <a:prstGeom prst="line">
            <a:avLst/>
          </a:prstGeom>
        </p:spPr>
        <p:style>
          <a:lnRef idx="1">
            <a:schemeClr val="accent1"/>
          </a:lnRef>
          <a:fillRef idx="0">
            <a:schemeClr val="accent1"/>
          </a:fillRef>
          <a:effectRef idx="0">
            <a:schemeClr val="accent1"/>
          </a:effectRef>
          <a:fontRef idx="minor">
            <a:schemeClr val="tx1"/>
          </a:fontRef>
        </p:style>
      </p:cxnSp>
      <p:sp>
        <p:nvSpPr>
          <p:cNvPr id="76821" name="Rectangle 31"/>
          <p:cNvSpPr>
            <a:spLocks noChangeArrowheads="1"/>
          </p:cNvSpPr>
          <p:nvPr/>
        </p:nvSpPr>
        <p:spPr bwMode="auto">
          <a:xfrm>
            <a:off x="288925" y="188913"/>
            <a:ext cx="4503738" cy="579437"/>
          </a:xfrm>
          <a:prstGeom prst="rect">
            <a:avLst/>
          </a:prstGeom>
          <a:noFill/>
          <a:ln w="9525">
            <a:noFill/>
            <a:miter lim="800000"/>
            <a:headEnd/>
            <a:tailEnd/>
          </a:ln>
        </p:spPr>
        <p:txBody>
          <a:bodyPr>
            <a:spAutoFit/>
          </a:bodyPr>
          <a:lstStyle/>
          <a:p>
            <a:r>
              <a:rPr lang="es-ES" sz="2800" i="0">
                <a:solidFill>
                  <a:srgbClr val="921A50"/>
                </a:solidFill>
                <a:latin typeface="Georgia" pitchFamily="18" charset="0"/>
              </a:rPr>
              <a:t>Mentoring</a:t>
            </a:r>
            <a:r>
              <a:rPr lang="es-ES" sz="3200" i="0">
                <a:solidFill>
                  <a:srgbClr val="921A50"/>
                </a:solidFill>
                <a:latin typeface="Georgia" pitchFamily="18" charset="0"/>
              </a:rPr>
              <a:t> y Coaching</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4 Marcador de número de diapositiva"/>
          <p:cNvSpPr>
            <a:spLocks noGrp="1"/>
          </p:cNvSpPr>
          <p:nvPr>
            <p:ph type="sldNum" sz="quarter" idx="10"/>
          </p:nvPr>
        </p:nvSpPr>
        <p:spPr>
          <a:noFill/>
        </p:spPr>
        <p:txBody>
          <a:bodyPr/>
          <a:lstStyle/>
          <a:p>
            <a:fld id="{2E87B5FD-188D-4F98-BCFE-264511B4FA57}" type="slidenum">
              <a:rPr lang="en-US" smtClean="0">
                <a:cs typeface="Arial" charset="0"/>
              </a:rPr>
              <a:pPr/>
              <a:t>54</a:t>
            </a:fld>
            <a:endParaRPr lang="en-US" smtClean="0">
              <a:latin typeface="Times New Roman" pitchFamily="18" charset="0"/>
              <a:cs typeface="Arial" charset="0"/>
            </a:endParaRPr>
          </a:p>
        </p:txBody>
      </p:sp>
      <p:sp>
        <p:nvSpPr>
          <p:cNvPr id="78850" name="Rectangle 5"/>
          <p:cNvSpPr txBox="1">
            <a:spLocks noChangeArrowheads="1"/>
          </p:cNvSpPr>
          <p:nvPr/>
        </p:nvSpPr>
        <p:spPr bwMode="auto">
          <a:xfrm>
            <a:off x="309563" y="847725"/>
            <a:ext cx="8529637" cy="5648325"/>
          </a:xfrm>
          <a:prstGeom prst="rect">
            <a:avLst/>
          </a:prstGeom>
          <a:noFill/>
          <a:ln w="9525">
            <a:noFill/>
            <a:miter lim="800000"/>
            <a:headEnd/>
            <a:tailEnd/>
          </a:ln>
        </p:spPr>
        <p:txBody>
          <a:bodyPr/>
          <a:lstStyle/>
          <a:p>
            <a:pPr marL="379413" lvl="1" indent="-342900" algn="just">
              <a:spcBef>
                <a:spcPct val="35000"/>
              </a:spcBef>
              <a:buClr>
                <a:srgbClr val="2D2D8A"/>
              </a:buClr>
              <a:buSzPct val="120000"/>
              <a:buFontTx/>
              <a:buChar char="•"/>
            </a:pPr>
            <a:r>
              <a:rPr lang="en-GB" b="0" i="0">
                <a:latin typeface="Georgia" pitchFamily="18" charset="0"/>
                <a:ea typeface="MS PGothic" pitchFamily="34" charset="-128"/>
              </a:rPr>
              <a:t>Objetivos Coaching:</a:t>
            </a:r>
          </a:p>
          <a:p>
            <a:pPr marL="379413" lvl="1" indent="-342900" algn="just">
              <a:spcBef>
                <a:spcPct val="35000"/>
              </a:spcBef>
              <a:buClr>
                <a:srgbClr val="2D2D8A"/>
              </a:buClr>
              <a:buSzPct val="120000"/>
              <a:buFontTx/>
              <a:buChar char="•"/>
            </a:pPr>
            <a:endParaRPr lang="en-GB" b="0" i="0">
              <a:latin typeface="Georgia" pitchFamily="18" charset="0"/>
              <a:ea typeface="MS PGothic" pitchFamily="34" charset="-128"/>
            </a:endParaRPr>
          </a:p>
          <a:p>
            <a:pPr marL="457200" lvl="2" algn="just">
              <a:buClr>
                <a:srgbClr val="204388"/>
              </a:buClr>
              <a:buFont typeface="Wingdings" pitchFamily="2" charset="2"/>
              <a:buChar char="ü"/>
            </a:pPr>
            <a:r>
              <a:rPr lang="en-GB" b="0" i="0">
                <a:latin typeface="Georgia" pitchFamily="18" charset="0"/>
                <a:ea typeface="MS PGothic" pitchFamily="34" charset="-128"/>
              </a:rPr>
              <a:t> Mejorar el potencial comercial e impacto de la participación de la PYME en el Instrumento PYME</a:t>
            </a:r>
          </a:p>
          <a:p>
            <a:pPr marL="457200" lvl="2" algn="just">
              <a:buClr>
                <a:srgbClr val="204388"/>
              </a:buClr>
              <a:buFont typeface="Wingdings" pitchFamily="2" charset="2"/>
              <a:buChar char="ü"/>
            </a:pPr>
            <a:r>
              <a:rPr lang="en-GB" b="0" i="0">
                <a:latin typeface="Georgia" pitchFamily="18" charset="0"/>
                <a:ea typeface="MS PGothic" pitchFamily="34" charset="-128"/>
              </a:rPr>
              <a:t>Conseguir un cambio organizativo patente</a:t>
            </a:r>
          </a:p>
          <a:p>
            <a:pPr marL="457200" lvl="2" algn="just">
              <a:buClr>
                <a:srgbClr val="204388"/>
              </a:buClr>
              <a:buFont typeface="Wingdings" pitchFamily="2" charset="2"/>
              <a:buChar char="ü"/>
            </a:pPr>
            <a:r>
              <a:rPr lang="en-GB" b="0" i="0">
                <a:latin typeface="Georgia" pitchFamily="18" charset="0"/>
                <a:ea typeface="MS PGothic" pitchFamily="34" charset="-128"/>
              </a:rPr>
              <a:t>   Ser un paso adelante para que H2020 se convierta en un instrumento de apoyo al crecimiento sostenible.</a:t>
            </a:r>
          </a:p>
          <a:p>
            <a:pPr marL="457200" lvl="2" algn="just">
              <a:buClr>
                <a:srgbClr val="204388"/>
              </a:buClr>
              <a:buFont typeface="Wingdings" pitchFamily="2" charset="2"/>
              <a:buChar char="ü"/>
            </a:pPr>
            <a:endParaRPr lang="en-GB" b="0" i="0">
              <a:latin typeface="Georgia" pitchFamily="18" charset="0"/>
              <a:ea typeface="MS PGothic" pitchFamily="34" charset="-128"/>
            </a:endParaRPr>
          </a:p>
          <a:p>
            <a:pPr marL="379413" lvl="1" indent="-342900" algn="just">
              <a:spcBef>
                <a:spcPct val="35000"/>
              </a:spcBef>
              <a:buClr>
                <a:srgbClr val="2D2D8A"/>
              </a:buClr>
              <a:buSzPct val="120000"/>
              <a:buFontTx/>
              <a:buChar char="•"/>
            </a:pPr>
            <a:r>
              <a:rPr lang="en-GB" b="0" i="0">
                <a:latin typeface="Georgia" pitchFamily="18" charset="0"/>
                <a:ea typeface="MS PGothic" pitchFamily="34" charset="-128"/>
              </a:rPr>
              <a:t>Ofrecido por personal con experiencia trabajando con empresas de alto crecimiento (Coaches son independientes)</a:t>
            </a:r>
          </a:p>
          <a:p>
            <a:pPr marL="379413" lvl="1" indent="-342900" algn="just">
              <a:spcBef>
                <a:spcPct val="35000"/>
              </a:spcBef>
              <a:buClr>
                <a:srgbClr val="2D2D8A"/>
              </a:buClr>
              <a:buSzPct val="120000"/>
              <a:buFontTx/>
              <a:buChar char="•"/>
            </a:pPr>
            <a:endParaRPr lang="en-GB" b="0" i="0">
              <a:latin typeface="Georgia" pitchFamily="18" charset="0"/>
              <a:ea typeface="MS PGothic" pitchFamily="34" charset="-128"/>
            </a:endParaRPr>
          </a:p>
          <a:p>
            <a:pPr marL="379413" lvl="1" indent="-342900" algn="just">
              <a:spcBef>
                <a:spcPct val="35000"/>
              </a:spcBef>
              <a:buClr>
                <a:srgbClr val="2D2D8A"/>
              </a:buClr>
              <a:buSzPct val="120000"/>
              <a:buFontTx/>
              <a:buChar char="•"/>
            </a:pPr>
            <a:r>
              <a:rPr lang="en-GB" b="0" i="0">
                <a:latin typeface="Georgia" pitchFamily="18" charset="0"/>
                <a:ea typeface="MS PGothic" pitchFamily="34" charset="-128"/>
              </a:rPr>
              <a:t>Accesible a través de la EEN regional que apoyará al coach coach en todo el proceso.</a:t>
            </a:r>
            <a:endParaRPr lang="en-GB" i="0">
              <a:latin typeface="Georgia" pitchFamily="18" charset="0"/>
              <a:ea typeface="MS PGothic" pitchFamily="34" charset="-128"/>
            </a:endParaRPr>
          </a:p>
        </p:txBody>
      </p:sp>
      <p:sp>
        <p:nvSpPr>
          <p:cNvPr id="78851" name="Rectangle 4"/>
          <p:cNvSpPr>
            <a:spLocks noChangeArrowheads="1"/>
          </p:cNvSpPr>
          <p:nvPr/>
        </p:nvSpPr>
        <p:spPr bwMode="auto">
          <a:xfrm>
            <a:off x="1030288" y="138113"/>
            <a:ext cx="4784725"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Mentoring y Coaching</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4 Marcador de número de diapositiva"/>
          <p:cNvSpPr>
            <a:spLocks noGrp="1"/>
          </p:cNvSpPr>
          <p:nvPr>
            <p:ph type="sldNum" sz="quarter" idx="10"/>
          </p:nvPr>
        </p:nvSpPr>
        <p:spPr>
          <a:noFill/>
        </p:spPr>
        <p:txBody>
          <a:bodyPr/>
          <a:lstStyle/>
          <a:p>
            <a:fld id="{CB0F78ED-C944-4D30-9A7E-0930A7E08B0D}" type="slidenum">
              <a:rPr lang="en-US" smtClean="0">
                <a:cs typeface="Arial" charset="0"/>
              </a:rPr>
              <a:pPr/>
              <a:t>55</a:t>
            </a:fld>
            <a:endParaRPr lang="en-US" smtClean="0">
              <a:latin typeface="Times New Roman" pitchFamily="18" charset="0"/>
              <a:cs typeface="Arial" charset="0"/>
            </a:endParaRPr>
          </a:p>
        </p:txBody>
      </p:sp>
      <p:sp>
        <p:nvSpPr>
          <p:cNvPr id="80898" name="Rectangle 5"/>
          <p:cNvSpPr txBox="1">
            <a:spLocks noChangeArrowheads="1"/>
          </p:cNvSpPr>
          <p:nvPr/>
        </p:nvSpPr>
        <p:spPr bwMode="auto">
          <a:xfrm>
            <a:off x="192088" y="879475"/>
            <a:ext cx="8291512" cy="5978525"/>
          </a:xfrm>
          <a:prstGeom prst="rect">
            <a:avLst/>
          </a:prstGeom>
          <a:noFill/>
          <a:ln w="9525">
            <a:noFill/>
            <a:miter lim="800000"/>
            <a:headEnd/>
            <a:tailEnd/>
          </a:ln>
        </p:spPr>
        <p:txBody>
          <a:bodyPr/>
          <a:lstStyle/>
          <a:p>
            <a:pPr marL="379413" lvl="1" indent="-342900" algn="just">
              <a:spcBef>
                <a:spcPct val="35000"/>
              </a:spcBef>
              <a:buClr>
                <a:srgbClr val="2D2D8A"/>
              </a:buClr>
              <a:buSzPct val="120000"/>
              <a:buFontTx/>
              <a:buChar char="•"/>
            </a:pPr>
            <a:r>
              <a:rPr lang="en-GB" b="0" i="0">
                <a:latin typeface="Georgia" pitchFamily="18" charset="0"/>
                <a:ea typeface="MS PGothic" pitchFamily="34" charset="-128"/>
              </a:rPr>
              <a:t>Coaching voluntario en  Fase 1 y Fase 2:</a:t>
            </a:r>
          </a:p>
          <a:p>
            <a:pPr marL="379413" lvl="1" indent="-342900" algn="just">
              <a:spcBef>
                <a:spcPct val="35000"/>
              </a:spcBef>
              <a:buClr>
                <a:srgbClr val="2D2D8A"/>
              </a:buClr>
              <a:buSzPct val="120000"/>
              <a:buFontTx/>
              <a:buChar char="•"/>
            </a:pPr>
            <a:endParaRPr lang="en-GB" b="0" i="0">
              <a:latin typeface="Georgia" pitchFamily="18" charset="0"/>
              <a:ea typeface="MS PGothic" pitchFamily="34" charset="-128"/>
            </a:endParaRPr>
          </a:p>
          <a:p>
            <a:pPr marL="836613" lvl="2" indent="-342900" algn="just">
              <a:spcBef>
                <a:spcPct val="35000"/>
              </a:spcBef>
              <a:buClr>
                <a:srgbClr val="2D2D8A"/>
              </a:buClr>
              <a:buSzPct val="120000"/>
              <a:buFont typeface="Wingdings" pitchFamily="2" charset="2"/>
              <a:buChar char="ü"/>
            </a:pPr>
            <a:r>
              <a:rPr lang="en-GB" b="0" i="0">
                <a:latin typeface="Georgia" pitchFamily="18" charset="0"/>
                <a:ea typeface="MS PGothic" pitchFamily="34" charset="-128"/>
              </a:rPr>
              <a:t>Phase 1 – 5 días coaching</a:t>
            </a:r>
          </a:p>
          <a:p>
            <a:pPr marL="836613" lvl="2" indent="-342900" algn="just">
              <a:spcBef>
                <a:spcPct val="35000"/>
              </a:spcBef>
              <a:buClr>
                <a:srgbClr val="2D2D8A"/>
              </a:buClr>
              <a:buSzPct val="120000"/>
              <a:buFont typeface="Wingdings" pitchFamily="2" charset="2"/>
              <a:buChar char="ü"/>
            </a:pPr>
            <a:r>
              <a:rPr lang="en-GB" b="0" i="0">
                <a:latin typeface="Georgia" pitchFamily="18" charset="0"/>
                <a:ea typeface="MS PGothic" pitchFamily="34" charset="-128"/>
              </a:rPr>
              <a:t>Phase 2 – 10 coaching días coaching</a:t>
            </a:r>
          </a:p>
          <a:p>
            <a:pPr marL="379413" lvl="1" indent="-342900" algn="just">
              <a:spcBef>
                <a:spcPct val="35000"/>
              </a:spcBef>
              <a:buClr>
                <a:srgbClr val="2D2D8A"/>
              </a:buClr>
              <a:buSzPct val="120000"/>
              <a:buFontTx/>
              <a:buChar char="•"/>
            </a:pPr>
            <a:r>
              <a:rPr lang="en-GB" b="0" i="0">
                <a:latin typeface="Georgia" pitchFamily="18" charset="0"/>
                <a:ea typeface="MS PGothic" pitchFamily="34" charset="-128"/>
              </a:rPr>
              <a:t>La EEN sugiere los coaches, pero la decisión final PYME</a:t>
            </a:r>
          </a:p>
          <a:p>
            <a:pPr marL="379413" lvl="1" indent="-342900" algn="just">
              <a:spcBef>
                <a:spcPct val="35000"/>
              </a:spcBef>
              <a:buClr>
                <a:srgbClr val="2D2D8A"/>
              </a:buClr>
              <a:buSzPct val="120000"/>
              <a:buFontTx/>
              <a:buChar char="•"/>
            </a:pPr>
            <a:r>
              <a:rPr lang="en-GB" b="0" i="0">
                <a:latin typeface="Georgia" pitchFamily="18" charset="0"/>
                <a:ea typeface="MS PGothic" pitchFamily="34" charset="-128"/>
              </a:rPr>
              <a:t>Coach y PYME deciden un coaching plan en Fase 1. Un resúmen del Coaching Plan será parte de la solicitud a la  Fase 2foreseen.</a:t>
            </a:r>
          </a:p>
          <a:p>
            <a:pPr marL="379413" lvl="1" indent="-342900" algn="just">
              <a:spcBef>
                <a:spcPct val="35000"/>
              </a:spcBef>
              <a:buClr>
                <a:srgbClr val="2D2D8A"/>
              </a:buClr>
              <a:buSzPct val="120000"/>
              <a:buFontTx/>
              <a:buChar char="•"/>
            </a:pPr>
            <a:r>
              <a:rPr lang="en-GB" b="0" i="0">
                <a:latin typeface="Georgia" pitchFamily="18" charset="0"/>
                <a:ea typeface="MS PGothic" pitchFamily="34" charset="-128"/>
              </a:rPr>
              <a:t>Coaching se financia aparte de la financiación de la Fase 1 y Fase 2</a:t>
            </a:r>
            <a:r>
              <a:rPr lang="en-GB" sz="2800" b="0" i="0">
                <a:latin typeface="Georgia" pitchFamily="18" charset="0"/>
                <a:ea typeface="MS PGothic" pitchFamily="34" charset="-128"/>
              </a:rPr>
              <a:t> </a:t>
            </a:r>
            <a:endParaRPr lang="en-GB" sz="1400">
              <a:solidFill>
                <a:srgbClr val="0F5494"/>
              </a:solidFill>
              <a:latin typeface="Verdana" pitchFamily="34" charset="0"/>
              <a:ea typeface="MS PGothic" pitchFamily="34" charset="-128"/>
            </a:endParaRPr>
          </a:p>
          <a:p>
            <a:pPr marL="379413" lvl="1" indent="-342900">
              <a:lnSpc>
                <a:spcPct val="90000"/>
              </a:lnSpc>
              <a:spcBef>
                <a:spcPct val="60000"/>
              </a:spcBef>
              <a:buClr>
                <a:srgbClr val="2D2D8A"/>
              </a:buClr>
              <a:buSzPct val="120000"/>
              <a:buFontTx/>
              <a:buChar char="•"/>
            </a:pPr>
            <a:endParaRPr lang="en-GB" sz="1400" i="0">
              <a:solidFill>
                <a:srgbClr val="0F5494"/>
              </a:solidFill>
              <a:latin typeface="Verdana" pitchFamily="34" charset="0"/>
              <a:ea typeface="MS PGothic" pitchFamily="34" charset="-128"/>
            </a:endParaRPr>
          </a:p>
        </p:txBody>
      </p:sp>
      <p:sp>
        <p:nvSpPr>
          <p:cNvPr id="80899" name="Rectangle 4"/>
          <p:cNvSpPr>
            <a:spLocks noChangeArrowheads="1"/>
          </p:cNvSpPr>
          <p:nvPr/>
        </p:nvSpPr>
        <p:spPr bwMode="auto">
          <a:xfrm>
            <a:off x="1030288" y="138113"/>
            <a:ext cx="4784725"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Mentoring y Coaching</a:t>
            </a: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4 Marcador de número de diapositiva"/>
          <p:cNvSpPr>
            <a:spLocks noGrp="1"/>
          </p:cNvSpPr>
          <p:nvPr>
            <p:ph type="sldNum" sz="quarter" idx="10"/>
          </p:nvPr>
        </p:nvSpPr>
        <p:spPr>
          <a:noFill/>
        </p:spPr>
        <p:txBody>
          <a:bodyPr/>
          <a:lstStyle/>
          <a:p>
            <a:fld id="{5442F12B-C3C0-4B31-96DB-8A9B7F95E4F5}" type="slidenum">
              <a:rPr lang="en-US" smtClean="0">
                <a:cs typeface="Arial" charset="0"/>
              </a:rPr>
              <a:pPr/>
              <a:t>56</a:t>
            </a:fld>
            <a:endParaRPr lang="en-US" smtClean="0">
              <a:latin typeface="Times New Roman" pitchFamily="18" charset="0"/>
              <a:cs typeface="Arial" charset="0"/>
            </a:endParaRPr>
          </a:p>
        </p:txBody>
      </p:sp>
      <p:sp>
        <p:nvSpPr>
          <p:cNvPr id="82946" name="Rectangle 8"/>
          <p:cNvSpPr>
            <a:spLocks noChangeArrowheads="1"/>
          </p:cNvSpPr>
          <p:nvPr/>
        </p:nvSpPr>
        <p:spPr bwMode="auto">
          <a:xfrm>
            <a:off x="269875" y="1031875"/>
            <a:ext cx="8135938" cy="6061075"/>
          </a:xfrm>
          <a:prstGeom prst="rect">
            <a:avLst/>
          </a:prstGeom>
          <a:noFill/>
          <a:ln w="9360">
            <a:noFill/>
            <a:miter lim="800000"/>
            <a:headEnd/>
            <a:tailEnd/>
          </a:ln>
        </p:spPr>
        <p:txBody>
          <a:bodyPr lIns="90000" tIns="45000" rIns="90000" bIns="45000">
            <a:spAutoFit/>
          </a:bodyPr>
          <a:lstStyle/>
          <a:p>
            <a:pPr marL="889000" lvl="1" indent="-215900">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b="0" i="0">
                <a:solidFill>
                  <a:srgbClr val="000000"/>
                </a:solidFill>
                <a:latin typeface="Georgia" pitchFamily="18" charset="0"/>
              </a:rPr>
              <a:t>Dirigida a todo tipo de PYMEs innovadoras con una fuerte </a:t>
            </a:r>
            <a:r>
              <a:rPr lang="en-GB" b="0" i="0">
                <a:solidFill>
                  <a:srgbClr val="FF0000"/>
                </a:solidFill>
                <a:latin typeface="Georgia" pitchFamily="18" charset="0"/>
              </a:rPr>
              <a:t>ambición de crecimiento e internacionalización. “Gacelas”</a:t>
            </a:r>
          </a:p>
          <a:p>
            <a:pPr marL="889000" lvl="1" indent="-215900">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b="0" i="0">
              <a:solidFill>
                <a:srgbClr val="FF0000"/>
              </a:solidFill>
              <a:latin typeface="Georgia" pitchFamily="18" charset="0"/>
            </a:endParaRPr>
          </a:p>
          <a:p>
            <a:pPr marL="889000" lvl="1" indent="-215900">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b="0" i="0">
                <a:solidFill>
                  <a:srgbClr val="000000"/>
                </a:solidFill>
                <a:latin typeface="Georgia" pitchFamily="18" charset="0"/>
              </a:rPr>
              <a:t>Una sola PYME puede solicitarla (</a:t>
            </a:r>
            <a:r>
              <a:rPr lang="en-GB" b="0" i="0">
                <a:solidFill>
                  <a:srgbClr val="FF0000"/>
                </a:solidFill>
                <a:latin typeface="Georgia" pitchFamily="18" charset="0"/>
              </a:rPr>
              <a:t>single company support</a:t>
            </a:r>
            <a:r>
              <a:rPr lang="en-GB" b="0" i="0">
                <a:solidFill>
                  <a:srgbClr val="000000"/>
                </a:solidFill>
                <a:latin typeface="Georgia" pitchFamily="18" charset="0"/>
              </a:rPr>
              <a:t>, pero puede subcontrar)</a:t>
            </a:r>
          </a:p>
          <a:p>
            <a:pPr marL="889000" lvl="1" indent="-215900">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b="0" i="0">
              <a:solidFill>
                <a:srgbClr val="000000"/>
              </a:solidFill>
              <a:latin typeface="Georgia" pitchFamily="18" charset="0"/>
            </a:endParaRPr>
          </a:p>
          <a:p>
            <a:pPr marL="889000" lvl="1" indent="-215900">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b="0" i="0">
                <a:solidFill>
                  <a:srgbClr val="FF0000"/>
                </a:solidFill>
                <a:latin typeface="Georgia" pitchFamily="18" charset="0"/>
              </a:rPr>
              <a:t>Competitiva</a:t>
            </a:r>
            <a:r>
              <a:rPr lang="en-GB" b="0" i="0">
                <a:solidFill>
                  <a:srgbClr val="000000"/>
                </a:solidFill>
                <a:latin typeface="Georgia" pitchFamily="18" charset="0"/>
              </a:rPr>
              <a:t>, dimension EU. Bottom Up sólo las mejores ideas se financian en la fase I.</a:t>
            </a:r>
          </a:p>
          <a:p>
            <a:pPr marL="889000" lvl="1" indent="-2159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b="0" i="0">
                <a:solidFill>
                  <a:srgbClr val="FF0000"/>
                </a:solidFill>
                <a:latin typeface="Georgia" pitchFamily="18" charset="0"/>
              </a:rPr>
              <a:t>	“Champions League”</a:t>
            </a:r>
            <a:endParaRPr lang="en-GB" b="0" i="0">
              <a:solidFill>
                <a:srgbClr val="000000"/>
              </a:solidFill>
              <a:latin typeface="Georgia" pitchFamily="18" charset="0"/>
            </a:endParaRPr>
          </a:p>
          <a:p>
            <a:pPr marL="889000" lvl="1" indent="-215900">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b="0" i="0">
              <a:solidFill>
                <a:srgbClr val="000000"/>
              </a:solidFill>
              <a:latin typeface="Georgia" pitchFamily="18" charset="0"/>
            </a:endParaRPr>
          </a:p>
          <a:p>
            <a:pPr marL="889000" lvl="1" indent="-215900">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b="0" i="0">
                <a:solidFill>
                  <a:srgbClr val="000000"/>
                </a:solidFill>
                <a:latin typeface="Georgia" pitchFamily="18" charset="0"/>
              </a:rPr>
              <a:t>Orientada al mercado, las actividades cerca de mercado: financiación </a:t>
            </a:r>
            <a:r>
              <a:rPr lang="en-GB" b="0" i="0">
                <a:solidFill>
                  <a:srgbClr val="FF0000"/>
                </a:solidFill>
                <a:latin typeface="Georgia" pitchFamily="18" charset="0"/>
              </a:rPr>
              <a:t>70% </a:t>
            </a:r>
          </a:p>
          <a:p>
            <a:pPr marL="889000" lvl="1" indent="-215900">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b="0" i="0">
              <a:solidFill>
                <a:srgbClr val="FF0000"/>
              </a:solidFill>
              <a:latin typeface="Georgia" pitchFamily="18" charset="0"/>
            </a:endParaRPr>
          </a:p>
          <a:p>
            <a:pPr marL="889000" lvl="1" indent="-215900">
              <a:buSzPct val="45000"/>
              <a:buFont typeface="Symbol"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b="0" i="0">
                <a:solidFill>
                  <a:srgbClr val="000000"/>
                </a:solidFill>
                <a:latin typeface="Georgia" pitchFamily="18" charset="0"/>
              </a:rPr>
              <a:t>No es obligatorio participar en todas las fases</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b="0" i="0">
                <a:solidFill>
                  <a:srgbClr val="000000"/>
                </a:solidFill>
                <a:latin typeface="Georgia" pitchFamily="18" charset="0"/>
              </a:rPr>
              <a:t> </a:t>
            </a:r>
          </a:p>
        </p:txBody>
      </p:sp>
      <p:sp>
        <p:nvSpPr>
          <p:cNvPr id="82947" name="Rectangle 11"/>
          <p:cNvSpPr>
            <a:spLocks noChangeArrowheads="1"/>
          </p:cNvSpPr>
          <p:nvPr/>
        </p:nvSpPr>
        <p:spPr bwMode="auto">
          <a:xfrm>
            <a:off x="1030288" y="138113"/>
            <a:ext cx="6813550" cy="579437"/>
          </a:xfrm>
          <a:prstGeom prst="rect">
            <a:avLst/>
          </a:prstGeom>
          <a:noFill/>
          <a:ln w="9525">
            <a:noFill/>
            <a:miter lim="800000"/>
            <a:headEnd/>
            <a:tailEnd/>
          </a:ln>
        </p:spPr>
        <p:txBody>
          <a:bodyPr wrap="none">
            <a:spAutoFit/>
          </a:bodyPr>
          <a:lstStyle/>
          <a:p>
            <a:r>
              <a:rPr lang="es-ES" sz="3200" i="0">
                <a:solidFill>
                  <a:srgbClr val="921A50"/>
                </a:solidFill>
                <a:latin typeface="Georgia" pitchFamily="18" charset="0"/>
              </a:rPr>
              <a:t>Instrumento PYME en resumen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4 Marcador de número de diapositiva"/>
          <p:cNvSpPr>
            <a:spLocks noGrp="1"/>
          </p:cNvSpPr>
          <p:nvPr>
            <p:ph type="sldNum" sz="quarter" idx="10"/>
          </p:nvPr>
        </p:nvSpPr>
        <p:spPr>
          <a:noFill/>
        </p:spPr>
        <p:txBody>
          <a:bodyPr/>
          <a:lstStyle/>
          <a:p>
            <a:fld id="{EAC65190-A965-474A-B8DA-8865FDB9A762}" type="slidenum">
              <a:rPr lang="en-US" smtClean="0">
                <a:cs typeface="Arial" charset="0"/>
              </a:rPr>
              <a:pPr/>
              <a:t>57</a:t>
            </a:fld>
            <a:endParaRPr lang="en-US" smtClean="0">
              <a:latin typeface="Times New Roman" pitchFamily="18" charset="0"/>
              <a:cs typeface="Arial" charset="0"/>
            </a:endParaRPr>
          </a:p>
        </p:txBody>
      </p:sp>
      <p:sp>
        <p:nvSpPr>
          <p:cNvPr id="84994" name="Subtítulo 1"/>
          <p:cNvSpPr>
            <a:spLocks noGrp="1"/>
          </p:cNvSpPr>
          <p:nvPr>
            <p:ph type="subTitle" idx="4294967295"/>
          </p:nvPr>
        </p:nvSpPr>
        <p:spPr>
          <a:xfrm>
            <a:off x="1735138" y="2544763"/>
            <a:ext cx="5829300" cy="1606550"/>
          </a:xfrm>
        </p:spPr>
        <p:txBody>
          <a:bodyPr/>
          <a:lstStyle/>
          <a:p>
            <a:pPr marL="0" indent="0" algn="ctr">
              <a:buFontTx/>
              <a:buNone/>
            </a:pPr>
            <a:endParaRPr lang="es-ES" sz="1800" b="1" smtClean="0">
              <a:solidFill>
                <a:schemeClr val="tx2"/>
              </a:solidFill>
              <a:latin typeface="Trebuchet MS" pitchFamily="34" charset="0"/>
            </a:endParaRPr>
          </a:p>
        </p:txBody>
      </p:sp>
      <p:sp>
        <p:nvSpPr>
          <p:cNvPr id="84995" name="Título 2"/>
          <p:cNvSpPr>
            <a:spLocks noGrp="1"/>
          </p:cNvSpPr>
          <p:nvPr>
            <p:ph type="ctrTitle" idx="4294967295"/>
          </p:nvPr>
        </p:nvSpPr>
        <p:spPr>
          <a:xfrm>
            <a:off x="685800" y="381000"/>
            <a:ext cx="7772400" cy="1752600"/>
          </a:xfrm>
        </p:spPr>
        <p:txBody>
          <a:bodyPr anchor="b"/>
          <a:lstStyle/>
          <a:p>
            <a:pPr algn="ctr"/>
            <a:r>
              <a:rPr lang="es-ES" sz="4500" smtClean="0">
                <a:solidFill>
                  <a:srgbClr val="911A50"/>
                </a:solidFill>
                <a:latin typeface="Georgia" pitchFamily="18" charset="0"/>
              </a:rPr>
              <a:t>H2020: Eurostars</a:t>
            </a: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4 Marcador de número de diapositiva"/>
          <p:cNvSpPr>
            <a:spLocks noGrp="1"/>
          </p:cNvSpPr>
          <p:nvPr>
            <p:ph type="sldNum" sz="quarter" idx="10"/>
          </p:nvPr>
        </p:nvSpPr>
        <p:spPr>
          <a:noFill/>
        </p:spPr>
        <p:txBody>
          <a:bodyPr/>
          <a:lstStyle/>
          <a:p>
            <a:fld id="{AE4B37A0-5BC3-4784-8B2B-F47144857918}" type="slidenum">
              <a:rPr lang="en-US" smtClean="0">
                <a:cs typeface="Arial" charset="0"/>
              </a:rPr>
              <a:pPr/>
              <a:t>58</a:t>
            </a:fld>
            <a:endParaRPr lang="en-US" smtClean="0">
              <a:latin typeface="Times New Roman" pitchFamily="18" charset="0"/>
              <a:cs typeface="Arial" charset="0"/>
            </a:endParaRPr>
          </a:p>
        </p:txBody>
      </p:sp>
      <p:sp>
        <p:nvSpPr>
          <p:cNvPr id="86018" name="Rectangle 2"/>
          <p:cNvSpPr>
            <a:spLocks noGrp="1" noChangeArrowheads="1"/>
          </p:cNvSpPr>
          <p:nvPr>
            <p:ph type="title" idx="4294967295"/>
          </p:nvPr>
        </p:nvSpPr>
        <p:spPr>
          <a:xfrm>
            <a:off x="542925" y="263525"/>
            <a:ext cx="8229600" cy="504825"/>
          </a:xfrm>
        </p:spPr>
        <p:txBody>
          <a:bodyPr lIns="90000" tIns="46800" rIns="90000" bIns="46800"/>
          <a:lstStyle/>
          <a:p>
            <a:pPr eaLnBrk="1" hangingPunct="1"/>
            <a:r>
              <a:rPr lang="en-GB" sz="3200" smtClean="0">
                <a:latin typeface="Georgia" pitchFamily="18" charset="0"/>
              </a:rPr>
              <a:t>Eurostars 2 en Horizon 2020</a:t>
            </a:r>
            <a:r>
              <a:rPr lang="en-GB" smtClean="0">
                <a:latin typeface="Trebuchet MS" pitchFamily="34" charset="0"/>
              </a:rPr>
              <a:t> </a:t>
            </a:r>
          </a:p>
        </p:txBody>
      </p:sp>
      <p:sp>
        <p:nvSpPr>
          <p:cNvPr id="86019" name="Rectangle 3"/>
          <p:cNvSpPr>
            <a:spLocks noChangeArrowheads="1"/>
          </p:cNvSpPr>
          <p:nvPr/>
        </p:nvSpPr>
        <p:spPr bwMode="auto">
          <a:xfrm>
            <a:off x="468313" y="1773238"/>
            <a:ext cx="8228012" cy="4679950"/>
          </a:xfrm>
          <a:prstGeom prst="rect">
            <a:avLst/>
          </a:prstGeom>
          <a:noFill/>
          <a:ln w="9525">
            <a:noFill/>
            <a:miter lim="800000"/>
            <a:headEnd/>
            <a:tailEnd/>
          </a:ln>
        </p:spPr>
        <p:txBody>
          <a:bodyPr lIns="180000" tIns="180000" rIns="180000" bIns="180000"/>
          <a:lstStyle/>
          <a:p>
            <a:pPr marL="368300" indent="-368300" defTabSz="457200">
              <a:spcBef>
                <a:spcPct val="20000"/>
              </a:spcBef>
            </a:pPr>
            <a:endParaRPr lang="es-ES" sz="1800" b="0" i="0">
              <a:latin typeface="Arial" charset="0"/>
            </a:endParaRPr>
          </a:p>
        </p:txBody>
      </p:sp>
      <p:sp>
        <p:nvSpPr>
          <p:cNvPr id="86020" name="Rectangle 3"/>
          <p:cNvSpPr>
            <a:spLocks noChangeArrowheads="1"/>
          </p:cNvSpPr>
          <p:nvPr/>
        </p:nvSpPr>
        <p:spPr bwMode="auto">
          <a:xfrm>
            <a:off x="457200" y="1412875"/>
            <a:ext cx="8228013" cy="4679950"/>
          </a:xfrm>
          <a:prstGeom prst="rect">
            <a:avLst/>
          </a:prstGeom>
          <a:noFill/>
          <a:ln w="9525">
            <a:noFill/>
            <a:miter lim="800000"/>
            <a:headEnd/>
            <a:tailEnd/>
          </a:ln>
        </p:spPr>
        <p:txBody>
          <a:bodyPr lIns="180000" tIns="180000" rIns="180000" bIns="180000"/>
          <a:lstStyle/>
          <a:p>
            <a:pPr marL="368300" indent="-368300" algn="just" defTabSz="457200">
              <a:spcBef>
                <a:spcPct val="20000"/>
              </a:spcBef>
            </a:pPr>
            <a:endParaRPr lang="en-GB" sz="1800" i="0" u="sng">
              <a:solidFill>
                <a:srgbClr val="333399"/>
              </a:solidFill>
              <a:latin typeface="Arial" charset="0"/>
            </a:endParaRPr>
          </a:p>
          <a:p>
            <a:pPr marL="368300" indent="-368300" algn="just" defTabSz="457200">
              <a:spcBef>
                <a:spcPct val="20000"/>
              </a:spcBef>
            </a:pPr>
            <a:r>
              <a:rPr lang="en-GB" sz="1800" i="0">
                <a:solidFill>
                  <a:srgbClr val="333399"/>
                </a:solidFill>
                <a:latin typeface="Arial" charset="0"/>
              </a:rPr>
              <a:t>			</a:t>
            </a:r>
          </a:p>
          <a:p>
            <a:pPr marL="368300" indent="-368300" algn="just" defTabSz="457200">
              <a:spcBef>
                <a:spcPct val="20000"/>
              </a:spcBef>
            </a:pPr>
            <a:r>
              <a:rPr lang="en-GB" sz="1800" i="0">
                <a:solidFill>
                  <a:srgbClr val="333399"/>
                </a:solidFill>
                <a:latin typeface="Arial" charset="0"/>
              </a:rPr>
              <a:t>		</a:t>
            </a:r>
          </a:p>
        </p:txBody>
      </p:sp>
      <p:sp>
        <p:nvSpPr>
          <p:cNvPr id="86021" name="TextBox 14"/>
          <p:cNvSpPr txBox="1">
            <a:spLocks noChangeArrowheads="1"/>
          </p:cNvSpPr>
          <p:nvPr/>
        </p:nvSpPr>
        <p:spPr bwMode="auto">
          <a:xfrm>
            <a:off x="614363" y="915988"/>
            <a:ext cx="7632700" cy="6435725"/>
          </a:xfrm>
          <a:prstGeom prst="rect">
            <a:avLst/>
          </a:prstGeom>
          <a:noFill/>
          <a:ln w="9525">
            <a:noFill/>
            <a:miter lim="800000"/>
            <a:headEnd/>
            <a:tailEnd/>
          </a:ln>
        </p:spPr>
        <p:txBody>
          <a:bodyPr>
            <a:spAutoFit/>
          </a:bodyPr>
          <a:lstStyle/>
          <a:p>
            <a:r>
              <a:rPr lang="en-GB" sz="2800" b="0" i="0">
                <a:latin typeface="Georgia" pitchFamily="18" charset="0"/>
              </a:rPr>
              <a:t>Eurostars es el único programa de financiación europeo dedicado is the only a pymes innovadoras (PYMEs). </a:t>
            </a:r>
          </a:p>
          <a:p>
            <a:endParaRPr lang="en-GB" sz="2800" b="0" i="0">
              <a:latin typeface="Georgia" pitchFamily="18" charset="0"/>
            </a:endParaRPr>
          </a:p>
          <a:p>
            <a:pPr>
              <a:buFont typeface="Arial" charset="0"/>
              <a:buChar char="•"/>
            </a:pPr>
            <a:r>
              <a:rPr lang="en-GB" sz="2800" b="0" i="0">
                <a:latin typeface="Georgia" pitchFamily="18" charset="0"/>
              </a:rPr>
              <a:t>Eurostars en Horizon 2020 con periodo de contrato de 7 meses (time-to-grant)</a:t>
            </a:r>
          </a:p>
          <a:p>
            <a:pPr>
              <a:buFont typeface="Arial" charset="0"/>
              <a:buChar char="•"/>
            </a:pPr>
            <a:endParaRPr lang="en-GB" sz="2800" b="0" i="0">
              <a:latin typeface="Georgia" pitchFamily="18" charset="0"/>
            </a:endParaRPr>
          </a:p>
          <a:p>
            <a:pPr>
              <a:buFont typeface="Arial" charset="0"/>
              <a:buChar char="•"/>
            </a:pPr>
            <a:r>
              <a:rPr lang="en-GB" sz="2800" b="0" i="0">
                <a:latin typeface="Georgia" pitchFamily="18" charset="0"/>
              </a:rPr>
              <a:t>Eurostars in Horizon 2020 se abre a un abanico más grande empresas.</a:t>
            </a:r>
          </a:p>
          <a:p>
            <a:pPr>
              <a:buFont typeface="Arial" charset="0"/>
              <a:buChar char="•"/>
            </a:pPr>
            <a:endParaRPr lang="en-GB" sz="2800" b="0" i="0">
              <a:latin typeface="Georgia" pitchFamily="18" charset="0"/>
            </a:endParaRPr>
          </a:p>
          <a:p>
            <a:pPr>
              <a:buFont typeface="Arial" charset="0"/>
              <a:buChar char="•"/>
            </a:pPr>
            <a:r>
              <a:rPr lang="en-GB" sz="2800" b="0" i="0">
                <a:latin typeface="Georgia" pitchFamily="18" charset="0"/>
              </a:rPr>
              <a:t>Eurostars lanzará nueva application online en Horizon 2020 y próxima convocatoria en 2014</a:t>
            </a:r>
          </a:p>
          <a:p>
            <a:pPr>
              <a:buFont typeface="Arial" charset="0"/>
              <a:buChar char="•"/>
            </a:pPr>
            <a:endParaRPr lang="en-GB" sz="2800" b="0" i="0">
              <a:latin typeface="Georgia" pitchFamily="18" charset="0"/>
            </a:endParaRPr>
          </a:p>
          <a:p>
            <a:pPr>
              <a:buFont typeface="Arial" charset="0"/>
              <a:buChar char="•"/>
            </a:pPr>
            <a:endParaRPr lang="en-GB" sz="2800" b="0" i="0">
              <a:latin typeface="Georgia" pitchFamily="18" charset="0"/>
            </a:endParaRPr>
          </a:p>
          <a:p>
            <a:pPr>
              <a:buFont typeface="Arial" charset="0"/>
              <a:buChar char="•"/>
            </a:pPr>
            <a:endParaRPr lang="en-GB" b="0" i="0">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4 Marcador de número de diapositiva"/>
          <p:cNvSpPr>
            <a:spLocks noGrp="1"/>
          </p:cNvSpPr>
          <p:nvPr>
            <p:ph type="sldNum" sz="quarter" idx="10"/>
          </p:nvPr>
        </p:nvSpPr>
        <p:spPr>
          <a:noFill/>
        </p:spPr>
        <p:txBody>
          <a:bodyPr/>
          <a:lstStyle/>
          <a:p>
            <a:fld id="{9AAA30B2-FA48-4DE2-B32A-9C8B92F379DD}" type="slidenum">
              <a:rPr lang="en-US" smtClean="0">
                <a:cs typeface="Arial" charset="0"/>
              </a:rPr>
              <a:pPr/>
              <a:t>59</a:t>
            </a:fld>
            <a:endParaRPr lang="en-US" smtClean="0">
              <a:latin typeface="Times New Roman" pitchFamily="18" charset="0"/>
              <a:cs typeface="Arial" charset="0"/>
            </a:endParaRPr>
          </a:p>
        </p:txBody>
      </p:sp>
      <p:sp>
        <p:nvSpPr>
          <p:cNvPr id="88066" name="Título 2"/>
          <p:cNvSpPr>
            <a:spLocks noGrp="1"/>
          </p:cNvSpPr>
          <p:nvPr>
            <p:ph type="ctrTitle" idx="4294967295"/>
          </p:nvPr>
        </p:nvSpPr>
        <p:spPr>
          <a:xfrm>
            <a:off x="635000" y="1155700"/>
            <a:ext cx="7772400" cy="1752600"/>
          </a:xfrm>
        </p:spPr>
        <p:txBody>
          <a:bodyPr anchor="b"/>
          <a:lstStyle/>
          <a:p>
            <a:pPr algn="ctr"/>
            <a:r>
              <a:rPr lang="es-ES" sz="4500" smtClean="0">
                <a:solidFill>
                  <a:srgbClr val="911A50"/>
                </a:solidFill>
                <a:latin typeface="Georgia" pitchFamily="18" charset="0"/>
              </a:rPr>
              <a:t>Multiannual Financial Framework 2014 - 2020 </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4 Marcador de número de diapositiva"/>
          <p:cNvSpPr>
            <a:spLocks noGrp="1"/>
          </p:cNvSpPr>
          <p:nvPr>
            <p:ph type="sldNum" sz="quarter" idx="10"/>
          </p:nvPr>
        </p:nvSpPr>
        <p:spPr>
          <a:noFill/>
        </p:spPr>
        <p:txBody>
          <a:bodyPr/>
          <a:lstStyle/>
          <a:p>
            <a:fld id="{0B57FA8A-59E4-45E2-ADF1-BDB378E37D9F}" type="slidenum">
              <a:rPr lang="en-US" smtClean="0">
                <a:cs typeface="Arial" charset="0"/>
              </a:rPr>
              <a:pPr/>
              <a:t>6</a:t>
            </a:fld>
            <a:endParaRPr lang="en-US" smtClean="0">
              <a:latin typeface="Times New Roman" pitchFamily="18" charset="0"/>
              <a:cs typeface="Arial" charset="0"/>
            </a:endParaRPr>
          </a:p>
        </p:txBody>
      </p:sp>
      <p:sp>
        <p:nvSpPr>
          <p:cNvPr id="12290" name="Rectangle 2"/>
          <p:cNvSpPr>
            <a:spLocks noGrp="1" noChangeArrowheads="1"/>
          </p:cNvSpPr>
          <p:nvPr>
            <p:ph type="title" idx="4294967295"/>
          </p:nvPr>
        </p:nvSpPr>
        <p:spPr>
          <a:xfrm>
            <a:off x="681038" y="230188"/>
            <a:ext cx="7961312" cy="455612"/>
          </a:xfrm>
        </p:spPr>
        <p:txBody>
          <a:bodyPr/>
          <a:lstStyle/>
          <a:p>
            <a:r>
              <a:rPr lang="es-ES" sz="3200" smtClean="0">
                <a:latin typeface="Georgia" pitchFamily="18" charset="0"/>
              </a:rPr>
              <a:t>Horizonte 2020: Pilares (80 Bill€)</a:t>
            </a:r>
          </a:p>
        </p:txBody>
      </p:sp>
      <p:pic>
        <p:nvPicPr>
          <p:cNvPr id="12291" name="8 Marcador de contenido"/>
          <p:cNvPicPr>
            <a:picLocks noGrp="1" noChangeArrowheads="1"/>
          </p:cNvPicPr>
          <p:nvPr>
            <p:ph type="body" idx="4294967295"/>
          </p:nvPr>
        </p:nvPicPr>
        <p:blipFill>
          <a:blip r:embed="rId2"/>
          <a:srcRect/>
          <a:stretch>
            <a:fillRect/>
          </a:stretch>
        </p:blipFill>
        <p:spPr>
          <a:xfrm>
            <a:off x="923925" y="1581150"/>
            <a:ext cx="7772400" cy="4175125"/>
          </a:xfrm>
        </p:spPr>
      </p:pic>
      <p:sp>
        <p:nvSpPr>
          <p:cNvPr id="12292" name="Text Box 5"/>
          <p:cNvSpPr txBox="1">
            <a:spLocks noChangeArrowheads="1"/>
          </p:cNvSpPr>
          <p:nvPr/>
        </p:nvSpPr>
        <p:spPr bwMode="auto">
          <a:xfrm>
            <a:off x="617538" y="1919288"/>
            <a:ext cx="1995487" cy="822325"/>
          </a:xfrm>
          <a:prstGeom prst="rect">
            <a:avLst/>
          </a:prstGeom>
          <a:noFill/>
          <a:ln w="9525">
            <a:noFill/>
            <a:miter lim="800000"/>
            <a:headEnd/>
            <a:tailEnd/>
          </a:ln>
        </p:spPr>
        <p:txBody>
          <a:bodyPr>
            <a:spAutoFit/>
          </a:bodyPr>
          <a:lstStyle/>
          <a:p>
            <a:pPr>
              <a:spcBef>
                <a:spcPct val="50000"/>
              </a:spcBef>
            </a:pPr>
            <a:r>
              <a:rPr lang="es-ES" i="0">
                <a:solidFill>
                  <a:schemeClr val="tx2"/>
                </a:solidFill>
              </a:rPr>
              <a:t>24.441 M€</a:t>
            </a:r>
            <a:r>
              <a:rPr lang="es-ES" i="0"/>
              <a:t> (32%)</a:t>
            </a:r>
          </a:p>
        </p:txBody>
      </p:sp>
      <p:sp>
        <p:nvSpPr>
          <p:cNvPr id="12293" name="Text Box 11"/>
          <p:cNvSpPr txBox="1">
            <a:spLocks noChangeArrowheads="1"/>
          </p:cNvSpPr>
          <p:nvPr/>
        </p:nvSpPr>
        <p:spPr bwMode="auto">
          <a:xfrm>
            <a:off x="3294063" y="1930400"/>
            <a:ext cx="1995487" cy="822325"/>
          </a:xfrm>
          <a:prstGeom prst="rect">
            <a:avLst/>
          </a:prstGeom>
          <a:noFill/>
          <a:ln w="9525">
            <a:noFill/>
            <a:miter lim="800000"/>
            <a:headEnd/>
            <a:tailEnd/>
          </a:ln>
        </p:spPr>
        <p:txBody>
          <a:bodyPr>
            <a:spAutoFit/>
          </a:bodyPr>
          <a:lstStyle/>
          <a:p>
            <a:pPr>
              <a:spcBef>
                <a:spcPct val="50000"/>
              </a:spcBef>
            </a:pPr>
            <a:r>
              <a:rPr lang="es-ES" i="0">
                <a:solidFill>
                  <a:schemeClr val="tx2"/>
                </a:solidFill>
              </a:rPr>
              <a:t>17.015 M€</a:t>
            </a:r>
            <a:r>
              <a:rPr lang="es-ES" i="0"/>
              <a:t> (22%)</a:t>
            </a:r>
          </a:p>
        </p:txBody>
      </p:sp>
      <p:sp>
        <p:nvSpPr>
          <p:cNvPr id="12294" name="Text Box 12"/>
          <p:cNvSpPr txBox="1">
            <a:spLocks noChangeArrowheads="1"/>
          </p:cNvSpPr>
          <p:nvPr/>
        </p:nvSpPr>
        <p:spPr bwMode="auto">
          <a:xfrm>
            <a:off x="6307138" y="1928813"/>
            <a:ext cx="1995487" cy="822325"/>
          </a:xfrm>
          <a:prstGeom prst="rect">
            <a:avLst/>
          </a:prstGeom>
          <a:noFill/>
          <a:ln w="9525">
            <a:noFill/>
            <a:miter lim="800000"/>
            <a:headEnd/>
            <a:tailEnd/>
          </a:ln>
        </p:spPr>
        <p:txBody>
          <a:bodyPr>
            <a:spAutoFit/>
          </a:bodyPr>
          <a:lstStyle/>
          <a:p>
            <a:pPr>
              <a:spcBef>
                <a:spcPct val="50000"/>
              </a:spcBef>
            </a:pPr>
            <a:r>
              <a:rPr lang="es-ES" i="0">
                <a:solidFill>
                  <a:schemeClr val="tx2"/>
                </a:solidFill>
              </a:rPr>
              <a:t>29.678 M€</a:t>
            </a:r>
            <a:r>
              <a:rPr lang="es-ES" i="0"/>
              <a:t> (38%)</a:t>
            </a:r>
          </a:p>
        </p:txBody>
      </p:sp>
      <p:sp>
        <p:nvSpPr>
          <p:cNvPr id="12295" name="Oval 17"/>
          <p:cNvSpPr>
            <a:spLocks noChangeArrowheads="1"/>
          </p:cNvSpPr>
          <p:nvPr/>
        </p:nvSpPr>
        <p:spPr bwMode="auto">
          <a:xfrm>
            <a:off x="203200" y="4635500"/>
            <a:ext cx="2184400" cy="1854200"/>
          </a:xfrm>
          <a:prstGeom prst="ellipse">
            <a:avLst/>
          </a:prstGeom>
          <a:solidFill>
            <a:schemeClr val="hlink"/>
          </a:solidFill>
          <a:ln w="9525">
            <a:noFill/>
            <a:round/>
            <a:headEnd/>
            <a:tailEnd/>
          </a:ln>
        </p:spPr>
        <p:txBody>
          <a:bodyPr wrap="none" anchor="ctr"/>
          <a:lstStyle/>
          <a:p>
            <a:pPr algn="ctr"/>
            <a:r>
              <a:rPr lang="es-ES" i="0"/>
              <a:t>PYME:8-9 Bill €</a:t>
            </a:r>
          </a:p>
        </p:txBody>
      </p:sp>
      <p:sp>
        <p:nvSpPr>
          <p:cNvPr id="12296" name="Line 18"/>
          <p:cNvSpPr>
            <a:spLocks noChangeShapeType="1"/>
          </p:cNvSpPr>
          <p:nvPr/>
        </p:nvSpPr>
        <p:spPr bwMode="auto">
          <a:xfrm flipH="1">
            <a:off x="2247900" y="4368800"/>
            <a:ext cx="1549400" cy="952500"/>
          </a:xfrm>
          <a:prstGeom prst="line">
            <a:avLst/>
          </a:prstGeom>
          <a:noFill/>
          <a:ln w="127000">
            <a:solidFill>
              <a:schemeClr val="hlink"/>
            </a:solidFill>
            <a:round/>
            <a:headEnd/>
            <a:tailEnd type="stealth" w="med" len="med"/>
          </a:ln>
        </p:spPr>
        <p:txBody>
          <a:bodyPr/>
          <a:lstStyle/>
          <a:p>
            <a:endParaRPr lang="es-ES"/>
          </a:p>
        </p:txBody>
      </p:sp>
      <p:sp>
        <p:nvSpPr>
          <p:cNvPr id="12297" name="Line 21"/>
          <p:cNvSpPr>
            <a:spLocks noChangeShapeType="1"/>
          </p:cNvSpPr>
          <p:nvPr/>
        </p:nvSpPr>
        <p:spPr bwMode="auto">
          <a:xfrm flipH="1">
            <a:off x="2095500" y="4330700"/>
            <a:ext cx="4508500" cy="1600200"/>
          </a:xfrm>
          <a:prstGeom prst="line">
            <a:avLst/>
          </a:prstGeom>
          <a:noFill/>
          <a:ln w="127000">
            <a:solidFill>
              <a:schemeClr val="hlink"/>
            </a:solidFill>
            <a:round/>
            <a:headEnd/>
            <a:tailEnd type="stealth" w="med" len="med"/>
          </a:ln>
        </p:spPr>
        <p:txBody>
          <a:bodyPr/>
          <a:lstStyle/>
          <a:p>
            <a:endParaRPr lang="es-ES"/>
          </a:p>
        </p:txBody>
      </p:sp>
      <p:sp>
        <p:nvSpPr>
          <p:cNvPr id="12298" name="Rectangle 22"/>
          <p:cNvSpPr>
            <a:spLocks noChangeArrowheads="1"/>
          </p:cNvSpPr>
          <p:nvPr/>
        </p:nvSpPr>
        <p:spPr bwMode="auto">
          <a:xfrm>
            <a:off x="4737100" y="4725988"/>
            <a:ext cx="3813175" cy="1714500"/>
          </a:xfrm>
          <a:prstGeom prst="rect">
            <a:avLst/>
          </a:prstGeom>
          <a:solidFill>
            <a:schemeClr val="hlink"/>
          </a:solidFill>
          <a:ln w="9525">
            <a:noFill/>
            <a:miter lim="800000"/>
            <a:headEnd/>
            <a:tailEnd/>
          </a:ln>
        </p:spPr>
        <p:txBody>
          <a:bodyPr wrap="none" anchor="ctr"/>
          <a:lstStyle/>
          <a:p>
            <a:pPr>
              <a:buFontTx/>
              <a:buChar char="•"/>
            </a:pPr>
            <a:r>
              <a:rPr lang="es-ES" sz="1800" b="0" i="0">
                <a:latin typeface="Georgia" pitchFamily="18" charset="0"/>
              </a:rPr>
              <a:t>20% RS &amp; 20% LEITS (13%</a:t>
            </a:r>
          </a:p>
          <a:p>
            <a:r>
              <a:rPr lang="es-ES" sz="1800" b="0" i="0">
                <a:latin typeface="Georgia" pitchFamily="18" charset="0"/>
              </a:rPr>
              <a:t>Proyectos colaborativos, 7%</a:t>
            </a:r>
          </a:p>
          <a:p>
            <a:r>
              <a:rPr lang="es-ES" sz="1800" b="0" i="0">
                <a:latin typeface="Georgia" pitchFamily="18" charset="0"/>
              </a:rPr>
              <a:t>Instrumento PYME)</a:t>
            </a:r>
          </a:p>
          <a:p>
            <a:pPr>
              <a:buFontTx/>
              <a:buChar char="•"/>
            </a:pPr>
            <a:r>
              <a:rPr lang="es-ES" sz="1800" b="0" i="0">
                <a:latin typeface="Georgia" pitchFamily="18" charset="0"/>
              </a:rPr>
              <a:t> EUROSTARS</a:t>
            </a:r>
          </a:p>
          <a:p>
            <a:pPr>
              <a:buFontTx/>
              <a:buChar char="•"/>
            </a:pPr>
            <a:r>
              <a:rPr lang="es-ES" sz="1800" b="0" i="0">
                <a:latin typeface="Georgia" pitchFamily="18" charset="0"/>
              </a:rPr>
              <a:t>Herra. ACCESO A FINANCIACIÓN</a:t>
            </a:r>
          </a:p>
          <a:p>
            <a:pPr>
              <a:buFontTx/>
              <a:buChar char="•"/>
            </a:pPr>
            <a:r>
              <a:rPr lang="es-ES" sz="1800" b="0" i="0">
                <a:latin typeface="Georgia" pitchFamily="18" charset="0"/>
              </a:rPr>
              <a:t>Parte Programa MARIE CURIE</a:t>
            </a: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4 Marcador de número de diapositiva"/>
          <p:cNvSpPr>
            <a:spLocks noGrp="1"/>
          </p:cNvSpPr>
          <p:nvPr>
            <p:ph type="sldNum" sz="quarter" idx="10"/>
          </p:nvPr>
        </p:nvSpPr>
        <p:spPr>
          <a:noFill/>
        </p:spPr>
        <p:txBody>
          <a:bodyPr/>
          <a:lstStyle/>
          <a:p>
            <a:fld id="{3263180C-544D-4A55-9423-8884419486E0}" type="slidenum">
              <a:rPr lang="en-US" smtClean="0">
                <a:cs typeface="Arial" charset="0"/>
              </a:rPr>
              <a:pPr/>
              <a:t>60</a:t>
            </a:fld>
            <a:endParaRPr lang="en-US" smtClean="0">
              <a:latin typeface="Times New Roman" pitchFamily="18" charset="0"/>
              <a:cs typeface="Arial" charset="0"/>
            </a:endParaRPr>
          </a:p>
        </p:txBody>
      </p:sp>
      <p:sp>
        <p:nvSpPr>
          <p:cNvPr id="89090" name="Rectangle 2"/>
          <p:cNvSpPr>
            <a:spLocks noGrp="1" noChangeArrowheads="1"/>
          </p:cNvSpPr>
          <p:nvPr>
            <p:ph type="title" idx="4294967295"/>
          </p:nvPr>
        </p:nvSpPr>
        <p:spPr>
          <a:xfrm>
            <a:off x="200025" y="900113"/>
            <a:ext cx="8507413" cy="1143000"/>
          </a:xfrm>
          <a:ln>
            <a:solidFill>
              <a:schemeClr val="tx1"/>
            </a:solidFill>
          </a:ln>
        </p:spPr>
        <p:txBody>
          <a:bodyPr/>
          <a:lstStyle/>
          <a:p>
            <a:r>
              <a:rPr lang="en-GB" sz="1800" smtClean="0">
                <a:latin typeface="Trebuchet MS" pitchFamily="34" charset="0"/>
              </a:rPr>
              <a:t>The Multiannual Financial Framework 2014-2020: Commission’s proposal of 29 June 2011 (constant </a:t>
            </a:r>
            <a:r>
              <a:rPr lang="en-GB" sz="1800" smtClean="0">
                <a:latin typeface="Trebuchet MS" pitchFamily="34" charset="0"/>
                <a:cs typeface="Arial" charset="0"/>
              </a:rPr>
              <a:t>€</a:t>
            </a:r>
            <a:r>
              <a:rPr lang="en-GB" sz="1800" smtClean="0">
                <a:latin typeface="Trebuchet MS" pitchFamily="34" charset="0"/>
              </a:rPr>
              <a:t>)</a:t>
            </a:r>
            <a:endParaRPr lang="en-GB" sz="1800" smtClean="0">
              <a:solidFill>
                <a:srgbClr val="AA8200"/>
              </a:solidFill>
              <a:latin typeface="Trebuchet MS" pitchFamily="34" charset="0"/>
            </a:endParaRPr>
          </a:p>
        </p:txBody>
      </p:sp>
      <p:sp>
        <p:nvSpPr>
          <p:cNvPr id="89091" name="Rectangle 3"/>
          <p:cNvSpPr>
            <a:spLocks noGrp="1" noChangeArrowheads="1"/>
          </p:cNvSpPr>
          <p:nvPr>
            <p:ph type="body" idx="4294967295"/>
          </p:nvPr>
        </p:nvSpPr>
        <p:spPr>
          <a:xfrm>
            <a:off x="323850" y="3716338"/>
            <a:ext cx="4679950" cy="2665412"/>
          </a:xfrm>
        </p:spPr>
        <p:txBody>
          <a:bodyPr/>
          <a:lstStyle/>
          <a:p>
            <a:pPr marL="609600" indent="-609600">
              <a:lnSpc>
                <a:spcPct val="90000"/>
              </a:lnSpc>
            </a:pPr>
            <a:endParaRPr lang="en-GB" sz="1600" i="1" smtClean="0">
              <a:latin typeface="Trebuchet MS" pitchFamily="34" charset="0"/>
            </a:endParaRPr>
          </a:p>
          <a:p>
            <a:pPr marL="609600" indent="-609600">
              <a:lnSpc>
                <a:spcPct val="90000"/>
              </a:lnSpc>
              <a:buClr>
                <a:schemeClr val="accent2"/>
              </a:buClr>
            </a:pPr>
            <a:r>
              <a:rPr lang="en-GB" sz="1600" b="1" smtClean="0">
                <a:latin typeface="Trebuchet MS" pitchFamily="34" charset="0"/>
              </a:rPr>
              <a:t>Smart &amp; inclusive growth (€491bn)</a:t>
            </a:r>
          </a:p>
          <a:p>
            <a:pPr marL="609600" indent="-609600">
              <a:lnSpc>
                <a:spcPct val="90000"/>
              </a:lnSpc>
              <a:buClr>
                <a:schemeClr val="accent2"/>
              </a:buClr>
            </a:pPr>
            <a:r>
              <a:rPr lang="en-GB" sz="1600" b="1" smtClean="0">
                <a:latin typeface="Trebuchet MS" pitchFamily="34" charset="0"/>
              </a:rPr>
              <a:t>Sustainable growth, natural resources (€383bn)</a:t>
            </a:r>
          </a:p>
          <a:p>
            <a:pPr marL="609600" indent="-609600">
              <a:lnSpc>
                <a:spcPct val="90000"/>
              </a:lnSpc>
              <a:buClr>
                <a:schemeClr val="accent2"/>
              </a:buClr>
            </a:pPr>
            <a:r>
              <a:rPr lang="en-GB" sz="1600" b="1" smtClean="0">
                <a:latin typeface="Trebuchet MS" pitchFamily="34" charset="0"/>
              </a:rPr>
              <a:t>Security and citizenship (€18.5bn)</a:t>
            </a:r>
          </a:p>
          <a:p>
            <a:pPr marL="609600" indent="-609600">
              <a:lnSpc>
                <a:spcPct val="90000"/>
              </a:lnSpc>
              <a:buClr>
                <a:schemeClr val="accent2"/>
              </a:buClr>
            </a:pPr>
            <a:r>
              <a:rPr lang="en-GB" sz="1600" b="1" smtClean="0">
                <a:latin typeface="Trebuchet MS" pitchFamily="34" charset="0"/>
              </a:rPr>
              <a:t>Global Europe (€70bn)</a:t>
            </a:r>
          </a:p>
          <a:p>
            <a:pPr marL="609600" indent="-609600">
              <a:lnSpc>
                <a:spcPct val="90000"/>
              </a:lnSpc>
              <a:buClr>
                <a:schemeClr val="accent2"/>
              </a:buClr>
            </a:pPr>
            <a:r>
              <a:rPr lang="en-GB" sz="1600" b="1" smtClean="0">
                <a:latin typeface="Trebuchet MS" pitchFamily="34" charset="0"/>
              </a:rPr>
              <a:t>Administration (€62.6bn)</a:t>
            </a:r>
          </a:p>
          <a:p>
            <a:pPr marL="609600" indent="-609600">
              <a:lnSpc>
                <a:spcPct val="90000"/>
              </a:lnSpc>
            </a:pPr>
            <a:endParaRPr lang="en-GB" sz="1600" b="1" smtClean="0">
              <a:latin typeface="Trebuchet MS" pitchFamily="34" charset="0"/>
            </a:endParaRPr>
          </a:p>
          <a:p>
            <a:pPr marL="609600" indent="-609600">
              <a:lnSpc>
                <a:spcPct val="90000"/>
              </a:lnSpc>
            </a:pPr>
            <a:endParaRPr lang="en-GB" sz="1600" smtClean="0">
              <a:latin typeface="Trebuchet MS" pitchFamily="34" charset="0"/>
            </a:endParaRPr>
          </a:p>
        </p:txBody>
      </p:sp>
      <p:sp>
        <p:nvSpPr>
          <p:cNvPr id="89092" name="AutoShape 4"/>
          <p:cNvSpPr>
            <a:spLocks noChangeArrowheads="1"/>
          </p:cNvSpPr>
          <p:nvPr/>
        </p:nvSpPr>
        <p:spPr bwMode="auto">
          <a:xfrm>
            <a:off x="4356100" y="4508500"/>
            <a:ext cx="3832225" cy="1816100"/>
          </a:xfrm>
          <a:prstGeom prst="ribbon2">
            <a:avLst>
              <a:gd name="adj1" fmla="val 12500"/>
              <a:gd name="adj2" fmla="val 50000"/>
            </a:avLst>
          </a:prstGeom>
          <a:solidFill>
            <a:srgbClr val="FFCC00"/>
          </a:solidFill>
          <a:ln w="9525">
            <a:solidFill>
              <a:schemeClr val="tx1"/>
            </a:solidFill>
            <a:round/>
            <a:headEnd/>
            <a:tailEnd/>
          </a:ln>
        </p:spPr>
        <p:txBody>
          <a:bodyPr wrap="none" anchor="ctr"/>
          <a:lstStyle/>
          <a:p>
            <a:pPr algn="ctr" defTabSz="512763" eaLnBrk="0" hangingPunct="0">
              <a:buClr>
                <a:srgbClr val="000000"/>
              </a:buClr>
              <a:buSzPct val="100000"/>
              <a:buFont typeface="Times New Roman" pitchFamily="18" charset="0"/>
              <a:buNone/>
            </a:pPr>
            <a:r>
              <a:rPr lang="fr-BE" sz="2700" i="0">
                <a:solidFill>
                  <a:srgbClr val="003366"/>
                </a:solidFill>
                <a:latin typeface="Calibri" pitchFamily="34" charset="0"/>
                <a:ea typeface="MS PGothic" pitchFamily="34" charset="-128"/>
              </a:rPr>
              <a:t>Total:</a:t>
            </a:r>
          </a:p>
          <a:p>
            <a:pPr algn="ctr" defTabSz="512763" eaLnBrk="0" hangingPunct="0">
              <a:buClr>
                <a:srgbClr val="000000"/>
              </a:buClr>
              <a:buSzPct val="100000"/>
              <a:buFont typeface="Times New Roman" pitchFamily="18" charset="0"/>
              <a:buNone/>
            </a:pPr>
            <a:r>
              <a:rPr lang="fr-BE" sz="2700" i="0">
                <a:solidFill>
                  <a:srgbClr val="003366"/>
                </a:solidFill>
                <a:latin typeface="Calibri" pitchFamily="34" charset="0"/>
                <a:ea typeface="MS PGothic" pitchFamily="34" charset="-128"/>
              </a:rPr>
              <a:t>€ 1,025bn</a:t>
            </a:r>
            <a:endParaRPr lang="en-GB" sz="2700" i="0">
              <a:solidFill>
                <a:srgbClr val="003366"/>
              </a:solidFill>
              <a:latin typeface="Calibri" pitchFamily="34" charset="0"/>
              <a:ea typeface="MS PGothic" pitchFamily="34" charset="-128"/>
            </a:endParaRPr>
          </a:p>
        </p:txBody>
      </p:sp>
      <p:sp>
        <p:nvSpPr>
          <p:cNvPr id="89093" name="AutoShape 5"/>
          <p:cNvSpPr>
            <a:spLocks noChangeArrowheads="1"/>
          </p:cNvSpPr>
          <p:nvPr/>
        </p:nvSpPr>
        <p:spPr bwMode="auto">
          <a:xfrm>
            <a:off x="684213" y="2997200"/>
            <a:ext cx="1735137" cy="792163"/>
          </a:xfrm>
          <a:prstGeom prst="wedgeRoundRectCallout">
            <a:avLst>
              <a:gd name="adj1" fmla="val -36644"/>
              <a:gd name="adj2" fmla="val -83667"/>
              <a:gd name="adj3" fmla="val 16667"/>
            </a:avLst>
          </a:prstGeom>
          <a:solidFill>
            <a:schemeClr val="accent1"/>
          </a:solidFill>
          <a:ln w="9525">
            <a:solidFill>
              <a:schemeClr val="tx1"/>
            </a:solidFill>
            <a:miter lim="800000"/>
            <a:headEnd/>
            <a:tailEnd/>
          </a:ln>
        </p:spPr>
        <p:txBody>
          <a:bodyPr/>
          <a:lstStyle/>
          <a:p>
            <a:pPr algn="ctr" defTabSz="512763" eaLnBrk="0" hangingPunct="0">
              <a:buClr>
                <a:srgbClr val="000000"/>
              </a:buClr>
              <a:buSzPct val="100000"/>
              <a:buFont typeface="Times New Roman" pitchFamily="18" charset="0"/>
              <a:buNone/>
            </a:pPr>
            <a:endParaRPr lang="pl-PL" i="0">
              <a:latin typeface="Calibri" pitchFamily="34" charset="0"/>
              <a:ea typeface="MS PGothic" pitchFamily="34" charset="-128"/>
            </a:endParaRPr>
          </a:p>
        </p:txBody>
      </p:sp>
      <p:sp>
        <p:nvSpPr>
          <p:cNvPr id="89094" name="AutoShape 6"/>
          <p:cNvSpPr>
            <a:spLocks noChangeArrowheads="1"/>
          </p:cNvSpPr>
          <p:nvPr/>
        </p:nvSpPr>
        <p:spPr bwMode="auto">
          <a:xfrm>
            <a:off x="827088" y="3068638"/>
            <a:ext cx="1839912" cy="793750"/>
          </a:xfrm>
          <a:prstGeom prst="wedgeRoundRectCallout">
            <a:avLst>
              <a:gd name="adj1" fmla="val -33347"/>
              <a:gd name="adj2" fmla="val -101801"/>
              <a:gd name="adj3" fmla="val 16667"/>
            </a:avLst>
          </a:prstGeom>
          <a:solidFill>
            <a:schemeClr val="accent1"/>
          </a:solidFill>
          <a:ln w="9525">
            <a:solidFill>
              <a:schemeClr val="tx1"/>
            </a:solidFill>
            <a:miter lim="800000"/>
            <a:headEnd/>
            <a:tailEnd/>
          </a:ln>
        </p:spPr>
        <p:txBody>
          <a:bodyPr/>
          <a:lstStyle/>
          <a:p>
            <a:pPr algn="ctr" defTabSz="512763" eaLnBrk="0" hangingPunct="0">
              <a:buClr>
                <a:srgbClr val="000000"/>
              </a:buClr>
              <a:buSzPct val="100000"/>
              <a:buFont typeface="Times New Roman" pitchFamily="18" charset="0"/>
              <a:buNone/>
            </a:pPr>
            <a:endParaRPr lang="pl-PL" i="0">
              <a:latin typeface="Calibri" pitchFamily="34" charset="0"/>
              <a:ea typeface="MS PGothic" pitchFamily="34" charset="-128"/>
            </a:endParaRPr>
          </a:p>
        </p:txBody>
      </p:sp>
      <p:sp>
        <p:nvSpPr>
          <p:cNvPr id="89095" name="AutoShape 7"/>
          <p:cNvSpPr>
            <a:spLocks noChangeArrowheads="1"/>
          </p:cNvSpPr>
          <p:nvPr/>
        </p:nvSpPr>
        <p:spPr bwMode="auto">
          <a:xfrm>
            <a:off x="971550" y="3068638"/>
            <a:ext cx="1827213" cy="688975"/>
          </a:xfrm>
          <a:prstGeom prst="wedgeRoundRectCallout">
            <a:avLst>
              <a:gd name="adj1" fmla="val -34537"/>
              <a:gd name="adj2" fmla="val -130875"/>
              <a:gd name="adj3" fmla="val 16667"/>
            </a:avLst>
          </a:prstGeom>
          <a:solidFill>
            <a:schemeClr val="accent1"/>
          </a:solidFill>
          <a:ln w="9525">
            <a:solidFill>
              <a:schemeClr val="tx1"/>
            </a:solidFill>
            <a:miter lim="800000"/>
            <a:headEnd/>
            <a:tailEnd/>
          </a:ln>
        </p:spPr>
        <p:txBody>
          <a:bodyPr/>
          <a:lstStyle/>
          <a:p>
            <a:pPr defTabSz="512763" eaLnBrk="0" hangingPunct="0">
              <a:buClr>
                <a:srgbClr val="000000"/>
              </a:buClr>
              <a:buSzPct val="100000"/>
              <a:buFont typeface="Times New Roman" pitchFamily="18" charset="0"/>
              <a:buNone/>
            </a:pPr>
            <a:r>
              <a:rPr lang="fr-BE" sz="2000" i="0">
                <a:latin typeface="Calibri" pitchFamily="34" charset="0"/>
                <a:ea typeface="MS PGothic" pitchFamily="34" charset="-128"/>
              </a:rPr>
              <a:t>Education, Youth, Sport</a:t>
            </a:r>
            <a:endParaRPr lang="pl-PL" sz="2000" i="0">
              <a:latin typeface="Calibri" pitchFamily="34" charset="0"/>
              <a:ea typeface="MS PGothic" pitchFamily="34" charset="-128"/>
            </a:endParaRPr>
          </a:p>
        </p:txBody>
      </p:sp>
      <p:sp>
        <p:nvSpPr>
          <p:cNvPr id="89096" name="AutoShape 8"/>
          <p:cNvSpPr>
            <a:spLocks noChangeArrowheads="1"/>
          </p:cNvSpPr>
          <p:nvPr/>
        </p:nvSpPr>
        <p:spPr bwMode="auto">
          <a:xfrm>
            <a:off x="2484438" y="2997200"/>
            <a:ext cx="1695450" cy="893763"/>
          </a:xfrm>
          <a:prstGeom prst="wedgeRoundRectCallout">
            <a:avLst>
              <a:gd name="adj1" fmla="val -42417"/>
              <a:gd name="adj2" fmla="val -99380"/>
              <a:gd name="adj3" fmla="val 16667"/>
            </a:avLst>
          </a:prstGeom>
          <a:solidFill>
            <a:schemeClr val="accent1"/>
          </a:solidFill>
          <a:ln w="9525">
            <a:solidFill>
              <a:schemeClr val="tx1"/>
            </a:solidFill>
            <a:miter lim="800000"/>
            <a:headEnd/>
            <a:tailEnd/>
          </a:ln>
        </p:spPr>
        <p:txBody>
          <a:bodyPr/>
          <a:lstStyle/>
          <a:p>
            <a:pPr defTabSz="512763" eaLnBrk="0" hangingPunct="0">
              <a:buClr>
                <a:srgbClr val="000000"/>
              </a:buClr>
              <a:buSzPct val="100000"/>
              <a:buFont typeface="Times New Roman" pitchFamily="18" charset="0"/>
              <a:buNone/>
            </a:pPr>
            <a:r>
              <a:rPr lang="fr-BE" sz="2000" i="0">
                <a:latin typeface="Calibri" pitchFamily="34" charset="0"/>
                <a:ea typeface="MS PGothic" pitchFamily="34" charset="-128"/>
              </a:rPr>
              <a:t>Connecting Europe</a:t>
            </a:r>
            <a:endParaRPr lang="en-GB" sz="2000" i="0">
              <a:latin typeface="Calibri" pitchFamily="34" charset="0"/>
              <a:ea typeface="MS PGothic" pitchFamily="34" charset="-128"/>
            </a:endParaRPr>
          </a:p>
        </p:txBody>
      </p:sp>
      <p:sp>
        <p:nvSpPr>
          <p:cNvPr id="89097" name="AutoShape 9"/>
          <p:cNvSpPr>
            <a:spLocks noChangeArrowheads="1"/>
          </p:cNvSpPr>
          <p:nvPr/>
        </p:nvSpPr>
        <p:spPr bwMode="auto">
          <a:xfrm>
            <a:off x="3851275" y="3213100"/>
            <a:ext cx="1708150" cy="623888"/>
          </a:xfrm>
          <a:prstGeom prst="wedgeRoundRectCallout">
            <a:avLst>
              <a:gd name="adj1" fmla="val -50093"/>
              <a:gd name="adj2" fmla="val -147963"/>
              <a:gd name="adj3" fmla="val 16667"/>
            </a:avLst>
          </a:prstGeom>
          <a:solidFill>
            <a:schemeClr val="accent1"/>
          </a:solidFill>
          <a:ln w="9525">
            <a:solidFill>
              <a:schemeClr val="tx1"/>
            </a:solidFill>
            <a:miter lim="800000"/>
            <a:headEnd/>
            <a:tailEnd/>
          </a:ln>
        </p:spPr>
        <p:txBody>
          <a:bodyPr/>
          <a:lstStyle/>
          <a:p>
            <a:pPr defTabSz="512763" eaLnBrk="0" hangingPunct="0">
              <a:buClr>
                <a:srgbClr val="000000"/>
              </a:buClr>
              <a:buSzPct val="100000"/>
              <a:buFont typeface="Times New Roman" pitchFamily="18" charset="0"/>
              <a:buNone/>
            </a:pPr>
            <a:r>
              <a:rPr lang="fr-BE" sz="2000" i="0">
                <a:latin typeface="Calibri" pitchFamily="34" charset="0"/>
                <a:ea typeface="MS PGothic" pitchFamily="34" charset="-128"/>
              </a:rPr>
              <a:t>Cohesion</a:t>
            </a:r>
            <a:endParaRPr lang="en-GB" sz="2000" i="0">
              <a:latin typeface="Calibri" pitchFamily="34" charset="0"/>
              <a:ea typeface="MS PGothic" pitchFamily="34" charset="-128"/>
            </a:endParaRPr>
          </a:p>
        </p:txBody>
      </p:sp>
      <p:sp>
        <p:nvSpPr>
          <p:cNvPr id="89098" name="AutoShape 10"/>
          <p:cNvSpPr>
            <a:spLocks noChangeArrowheads="1"/>
          </p:cNvSpPr>
          <p:nvPr/>
        </p:nvSpPr>
        <p:spPr bwMode="auto">
          <a:xfrm>
            <a:off x="4932363" y="3141663"/>
            <a:ext cx="2022475" cy="700087"/>
          </a:xfrm>
          <a:prstGeom prst="wedgeRoundRectCallout">
            <a:avLst>
              <a:gd name="adj1" fmla="val -44583"/>
              <a:gd name="adj2" fmla="val -126190"/>
              <a:gd name="adj3" fmla="val 16667"/>
            </a:avLst>
          </a:prstGeom>
          <a:solidFill>
            <a:schemeClr val="accent1"/>
          </a:solidFill>
          <a:ln w="9525">
            <a:solidFill>
              <a:schemeClr val="tx1"/>
            </a:solidFill>
            <a:miter lim="800000"/>
            <a:headEnd/>
            <a:tailEnd/>
          </a:ln>
        </p:spPr>
        <p:txBody>
          <a:bodyPr/>
          <a:lstStyle/>
          <a:p>
            <a:pPr algn="ctr" defTabSz="512763" eaLnBrk="0" hangingPunct="0">
              <a:buClr>
                <a:srgbClr val="000000"/>
              </a:buClr>
              <a:buSzPct val="100000"/>
              <a:buFont typeface="Times New Roman" pitchFamily="18" charset="0"/>
              <a:buNone/>
            </a:pPr>
            <a:r>
              <a:rPr lang="fr-BE" sz="2000" i="0">
                <a:latin typeface="Calibri" pitchFamily="34" charset="0"/>
                <a:ea typeface="MS PGothic" pitchFamily="34" charset="-128"/>
              </a:rPr>
              <a:t>Horizon 2020</a:t>
            </a:r>
            <a:endParaRPr lang="en-GB" sz="2000" i="0">
              <a:latin typeface="Calibri" pitchFamily="34" charset="0"/>
              <a:ea typeface="MS PGothic" pitchFamily="34" charset="-128"/>
            </a:endParaRPr>
          </a:p>
        </p:txBody>
      </p:sp>
      <p:sp>
        <p:nvSpPr>
          <p:cNvPr id="89099" name="AutoShape 11"/>
          <p:cNvSpPr>
            <a:spLocks noChangeArrowheads="1"/>
          </p:cNvSpPr>
          <p:nvPr/>
        </p:nvSpPr>
        <p:spPr bwMode="auto">
          <a:xfrm>
            <a:off x="6659563" y="3068638"/>
            <a:ext cx="2265362" cy="936625"/>
          </a:xfrm>
          <a:prstGeom prst="wedgeRoundRectCallout">
            <a:avLst>
              <a:gd name="adj1" fmla="val -73616"/>
              <a:gd name="adj2" fmla="val -107625"/>
              <a:gd name="adj3" fmla="val 16667"/>
            </a:avLst>
          </a:prstGeom>
          <a:solidFill>
            <a:srgbClr val="47A7FF"/>
          </a:solidFill>
          <a:ln w="31750">
            <a:solidFill>
              <a:schemeClr val="tx1"/>
            </a:solidFill>
            <a:miter lim="800000"/>
            <a:headEnd/>
            <a:tailEnd/>
          </a:ln>
        </p:spPr>
        <p:txBody>
          <a:bodyPr/>
          <a:lstStyle/>
          <a:p>
            <a:pPr algn="ctr" defTabSz="512763" eaLnBrk="0" hangingPunct="0">
              <a:buClr>
                <a:srgbClr val="000000"/>
              </a:buClr>
              <a:buSzPct val="100000"/>
              <a:buFont typeface="Times New Roman" pitchFamily="18" charset="0"/>
              <a:buNone/>
            </a:pPr>
            <a:endParaRPr lang="fr-BE" sz="1200" i="0">
              <a:latin typeface="Calibri" pitchFamily="34" charset="0"/>
              <a:ea typeface="MS PGothic" pitchFamily="34" charset="-128"/>
            </a:endParaRPr>
          </a:p>
          <a:p>
            <a:pPr algn="ctr" defTabSz="512763" eaLnBrk="0" hangingPunct="0">
              <a:buClr>
                <a:srgbClr val="000000"/>
              </a:buClr>
              <a:buSzPct val="100000"/>
              <a:buFont typeface="Times New Roman" pitchFamily="18" charset="0"/>
              <a:buNone/>
            </a:pPr>
            <a:r>
              <a:rPr lang="fr-BE" sz="2700" i="0">
                <a:latin typeface="Calibri" pitchFamily="34" charset="0"/>
                <a:ea typeface="MS PGothic" pitchFamily="34" charset="-128"/>
              </a:rPr>
              <a:t>COSME</a:t>
            </a:r>
            <a:endParaRPr lang="en-GB" sz="2700" i="0">
              <a:latin typeface="Calibri" pitchFamily="34" charset="0"/>
              <a:ea typeface="MS PGothic" pitchFamily="34" charset="-128"/>
            </a:endParaRPr>
          </a:p>
        </p:txBody>
      </p:sp>
      <p:sp>
        <p:nvSpPr>
          <p:cNvPr id="424972" name="Rectangle 12"/>
          <p:cNvSpPr>
            <a:spLocks noChangeArrowheads="1"/>
          </p:cNvSpPr>
          <p:nvPr/>
        </p:nvSpPr>
        <p:spPr bwMode="auto">
          <a:xfrm>
            <a:off x="357188" y="0"/>
            <a:ext cx="8229600" cy="812800"/>
          </a:xfrm>
          <a:prstGeom prst="rect">
            <a:avLst/>
          </a:prstGeom>
          <a:noFill/>
          <a:ln w="9525">
            <a:noFill/>
            <a:miter lim="800000"/>
            <a:headEnd/>
            <a:tailEnd/>
          </a:ln>
        </p:spPr>
        <p:txBody>
          <a:bodyPr anchor="ctr"/>
          <a:lstStyle/>
          <a:p>
            <a:pPr eaLnBrk="0" hangingPunct="0"/>
            <a:r>
              <a:rPr lang="fr-BE" sz="2800" i="0">
                <a:solidFill>
                  <a:srgbClr val="921A50"/>
                </a:solidFill>
                <a:latin typeface="Georgia" pitchFamily="18" charset="0"/>
              </a:rPr>
              <a:t>CIP 2007 - 2013		     MFF 2014-2020</a:t>
            </a:r>
            <a:endParaRPr lang="en-GB" sz="2800" i="0">
              <a:solidFill>
                <a:srgbClr val="921A50"/>
              </a:solidFill>
              <a:latin typeface="Georgia"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4972"/>
                                        </p:tgtEl>
                                        <p:attrNameLst>
                                          <p:attrName>style.visibility</p:attrName>
                                        </p:attrNameLst>
                                      </p:cBhvr>
                                      <p:to>
                                        <p:strVal val="visible"/>
                                      </p:to>
                                    </p:set>
                                    <p:animEffect transition="in" filter="slide(fromBottom)">
                                      <p:cBhvr>
                                        <p:cTn id="7" dur="500"/>
                                        <p:tgtEl>
                                          <p:spTgt spid="424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8" name="4 Marcador de número de diapositiva"/>
          <p:cNvSpPr>
            <a:spLocks noGrp="1"/>
          </p:cNvSpPr>
          <p:nvPr>
            <p:ph type="sldNum" sz="quarter" idx="10"/>
          </p:nvPr>
        </p:nvSpPr>
        <p:spPr>
          <a:noFill/>
        </p:spPr>
        <p:txBody>
          <a:bodyPr/>
          <a:lstStyle/>
          <a:p>
            <a:fld id="{C3279450-FFCA-4241-9487-44D090C7EAE6}" type="slidenum">
              <a:rPr lang="en-US" smtClean="0">
                <a:cs typeface="Arial" charset="0"/>
              </a:rPr>
              <a:pPr/>
              <a:t>61</a:t>
            </a:fld>
            <a:endParaRPr lang="en-US" smtClean="0">
              <a:latin typeface="Times New Roman" pitchFamily="18" charset="0"/>
              <a:cs typeface="Arial" charset="0"/>
            </a:endParaRPr>
          </a:p>
        </p:txBody>
      </p:sp>
      <p:sp>
        <p:nvSpPr>
          <p:cNvPr id="429058" name="Rectangle 2"/>
          <p:cNvSpPr>
            <a:spLocks noChangeArrowheads="1"/>
          </p:cNvSpPr>
          <p:nvPr/>
        </p:nvSpPr>
        <p:spPr bwMode="auto">
          <a:xfrm>
            <a:off x="611188" y="1341438"/>
            <a:ext cx="1223962" cy="1223962"/>
          </a:xfrm>
          <a:prstGeom prst="rect">
            <a:avLst/>
          </a:prstGeom>
          <a:solidFill>
            <a:srgbClr val="0066CC"/>
          </a:solidFill>
          <a:ln w="9525">
            <a:solidFill>
              <a:schemeClr val="tx1"/>
            </a:solidFill>
            <a:miter lim="800000"/>
            <a:headEnd/>
            <a:tailEnd/>
          </a:ln>
        </p:spPr>
        <p:txBody>
          <a:bodyPr wrap="none" anchor="ctr"/>
          <a:lstStyle/>
          <a:p>
            <a:pPr algn="ctr"/>
            <a:r>
              <a:rPr lang="fr-BE" sz="1800" b="0" i="0">
                <a:latin typeface="Arial" charset="0"/>
                <a:ea typeface="MS PGothic" pitchFamily="34" charset="-128"/>
              </a:rPr>
              <a:t>IEE</a:t>
            </a:r>
            <a:endParaRPr lang="en-GB" sz="1800" b="0" i="0">
              <a:latin typeface="Arial" charset="0"/>
              <a:ea typeface="MS PGothic" pitchFamily="34" charset="-128"/>
            </a:endParaRPr>
          </a:p>
        </p:txBody>
      </p:sp>
      <p:sp>
        <p:nvSpPr>
          <p:cNvPr id="429059" name="Rectangle 3"/>
          <p:cNvSpPr>
            <a:spLocks noChangeArrowheads="1"/>
          </p:cNvSpPr>
          <p:nvPr/>
        </p:nvSpPr>
        <p:spPr bwMode="auto">
          <a:xfrm>
            <a:off x="611188" y="2781300"/>
            <a:ext cx="1223962" cy="1223963"/>
          </a:xfrm>
          <a:prstGeom prst="rect">
            <a:avLst/>
          </a:prstGeom>
          <a:solidFill>
            <a:srgbClr val="EFC425"/>
          </a:solidFill>
          <a:ln w="9525">
            <a:solidFill>
              <a:schemeClr val="tx1"/>
            </a:solidFill>
            <a:miter lim="800000"/>
            <a:headEnd/>
            <a:tailEnd/>
          </a:ln>
        </p:spPr>
        <p:txBody>
          <a:bodyPr wrap="none" anchor="ctr"/>
          <a:lstStyle/>
          <a:p>
            <a:pPr algn="ctr"/>
            <a:r>
              <a:rPr lang="fr-BE" sz="1800" b="0" i="0">
                <a:latin typeface="Arial" charset="0"/>
                <a:ea typeface="MS PGothic" pitchFamily="34" charset="-128"/>
              </a:rPr>
              <a:t>ICT </a:t>
            </a:r>
          </a:p>
          <a:p>
            <a:pPr algn="ctr"/>
            <a:r>
              <a:rPr lang="fr-BE" sz="1800" b="0" i="0">
                <a:latin typeface="Arial" charset="0"/>
                <a:ea typeface="MS PGothic" pitchFamily="34" charset="-128"/>
              </a:rPr>
              <a:t>– </a:t>
            </a:r>
          </a:p>
          <a:p>
            <a:pPr algn="ctr"/>
            <a:r>
              <a:rPr lang="fr-BE" sz="1800" b="0" i="0">
                <a:latin typeface="Arial" charset="0"/>
                <a:ea typeface="MS PGothic" pitchFamily="34" charset="-128"/>
              </a:rPr>
              <a:t>PSP</a:t>
            </a:r>
            <a:endParaRPr lang="en-GB" sz="1800" b="0" i="0">
              <a:latin typeface="Arial" charset="0"/>
              <a:ea typeface="MS PGothic" pitchFamily="34" charset="-128"/>
            </a:endParaRPr>
          </a:p>
        </p:txBody>
      </p:sp>
      <p:sp>
        <p:nvSpPr>
          <p:cNvPr id="429060" name="Rectangle 4"/>
          <p:cNvSpPr>
            <a:spLocks noChangeArrowheads="1"/>
          </p:cNvSpPr>
          <p:nvPr/>
        </p:nvSpPr>
        <p:spPr bwMode="auto">
          <a:xfrm>
            <a:off x="395288" y="4221163"/>
            <a:ext cx="1800225" cy="1800225"/>
          </a:xfrm>
          <a:prstGeom prst="rect">
            <a:avLst/>
          </a:prstGeom>
          <a:solidFill>
            <a:srgbClr val="47A7FF"/>
          </a:solidFill>
          <a:ln w="9525">
            <a:solidFill>
              <a:schemeClr val="tx1"/>
            </a:solidFill>
            <a:miter lim="800000"/>
            <a:headEnd/>
            <a:tailEnd/>
          </a:ln>
        </p:spPr>
        <p:txBody>
          <a:bodyPr wrap="none" anchor="ctr"/>
          <a:lstStyle/>
          <a:p>
            <a:pPr algn="ctr"/>
            <a:r>
              <a:rPr lang="fr-BE" sz="1800" b="0" i="0">
                <a:latin typeface="Arial" charset="0"/>
                <a:ea typeface="MS PGothic" pitchFamily="34" charset="-128"/>
              </a:rPr>
              <a:t>EIP</a:t>
            </a:r>
            <a:endParaRPr lang="en-GB" sz="1800" b="0" i="0">
              <a:latin typeface="Arial" charset="0"/>
              <a:ea typeface="MS PGothic" pitchFamily="34" charset="-128"/>
            </a:endParaRPr>
          </a:p>
        </p:txBody>
      </p:sp>
      <p:sp>
        <p:nvSpPr>
          <p:cNvPr id="429061" name="AutoShape 5"/>
          <p:cNvSpPr>
            <a:spLocks noChangeArrowheads="1"/>
          </p:cNvSpPr>
          <p:nvPr/>
        </p:nvSpPr>
        <p:spPr bwMode="auto">
          <a:xfrm>
            <a:off x="5003800" y="1268413"/>
            <a:ext cx="2519363" cy="2592387"/>
          </a:xfrm>
          <a:prstGeom prst="octagon">
            <a:avLst>
              <a:gd name="adj" fmla="val 29287"/>
            </a:avLst>
          </a:prstGeom>
          <a:solidFill>
            <a:srgbClr val="FF9900"/>
          </a:solidFill>
          <a:ln w="9525">
            <a:solidFill>
              <a:schemeClr val="tx1"/>
            </a:solidFill>
            <a:miter lim="800000"/>
            <a:headEnd/>
            <a:tailEnd/>
          </a:ln>
        </p:spPr>
        <p:txBody>
          <a:bodyPr wrap="none" anchor="ctr"/>
          <a:lstStyle/>
          <a:p>
            <a:pPr algn="ctr"/>
            <a:r>
              <a:rPr lang="fr-BE" sz="1800" b="0" i="0">
                <a:latin typeface="Arial" charset="0"/>
                <a:ea typeface="MS PGothic" pitchFamily="34" charset="-128"/>
              </a:rPr>
              <a:t>HORIZON 2020</a:t>
            </a:r>
            <a:endParaRPr lang="en-GB" sz="1800" b="0" i="0">
              <a:latin typeface="Arial" charset="0"/>
              <a:ea typeface="MS PGothic" pitchFamily="34" charset="-128"/>
            </a:endParaRPr>
          </a:p>
        </p:txBody>
      </p:sp>
      <p:sp>
        <p:nvSpPr>
          <p:cNvPr id="429062" name="AutoShape 6"/>
          <p:cNvSpPr>
            <a:spLocks noChangeArrowheads="1"/>
          </p:cNvSpPr>
          <p:nvPr/>
        </p:nvSpPr>
        <p:spPr bwMode="auto">
          <a:xfrm>
            <a:off x="1979613" y="1412875"/>
            <a:ext cx="2087562" cy="485775"/>
          </a:xfrm>
          <a:prstGeom prst="rightArrow">
            <a:avLst>
              <a:gd name="adj1" fmla="val 50000"/>
              <a:gd name="adj2" fmla="val 107435"/>
            </a:avLst>
          </a:prstGeom>
          <a:noFill/>
          <a:ln w="9525">
            <a:solidFill>
              <a:schemeClr val="tx1"/>
            </a:solidFill>
            <a:miter lim="800000"/>
            <a:headEnd/>
            <a:tailEnd/>
          </a:ln>
        </p:spPr>
        <p:txBody>
          <a:bodyPr wrap="none" anchor="ctr"/>
          <a:lstStyle/>
          <a:p>
            <a:pPr algn="ctr"/>
            <a:r>
              <a:rPr lang="fr-BE" sz="1800" b="0" i="0">
                <a:latin typeface="Arial" charset="0"/>
                <a:ea typeface="MS PGothic" pitchFamily="34" charset="-128"/>
              </a:rPr>
              <a:t>Intelligent Energy</a:t>
            </a:r>
            <a:endParaRPr lang="en-GB" sz="1800" b="0" i="0">
              <a:latin typeface="Arial" charset="0"/>
              <a:ea typeface="MS PGothic" pitchFamily="34" charset="-128"/>
            </a:endParaRPr>
          </a:p>
        </p:txBody>
      </p:sp>
      <p:sp>
        <p:nvSpPr>
          <p:cNvPr id="429063" name="AutoShape 7"/>
          <p:cNvSpPr>
            <a:spLocks noChangeArrowheads="1"/>
          </p:cNvSpPr>
          <p:nvPr/>
        </p:nvSpPr>
        <p:spPr bwMode="auto">
          <a:xfrm rot="-1407455">
            <a:off x="2332038" y="4116388"/>
            <a:ext cx="2735262" cy="485775"/>
          </a:xfrm>
          <a:prstGeom prst="rightArrow">
            <a:avLst>
              <a:gd name="adj1" fmla="val 50000"/>
              <a:gd name="adj2" fmla="val 140768"/>
            </a:avLst>
          </a:prstGeom>
          <a:noFill/>
          <a:ln w="9525">
            <a:solidFill>
              <a:schemeClr val="tx1"/>
            </a:solidFill>
            <a:miter lim="800000"/>
            <a:headEnd/>
            <a:tailEnd/>
          </a:ln>
        </p:spPr>
        <p:txBody>
          <a:bodyPr wrap="none" anchor="ctr"/>
          <a:lstStyle/>
          <a:p>
            <a:pPr algn="ctr"/>
            <a:r>
              <a:rPr lang="fr-BE" sz="1800" b="0" i="0">
                <a:latin typeface="Arial" charset="0"/>
                <a:ea typeface="MS PGothic" pitchFamily="34" charset="-128"/>
              </a:rPr>
              <a:t>Innovation</a:t>
            </a:r>
            <a:endParaRPr lang="en-GB" sz="1800" b="0" i="0">
              <a:latin typeface="Arial" charset="0"/>
              <a:ea typeface="MS PGothic" pitchFamily="34" charset="-128"/>
            </a:endParaRPr>
          </a:p>
        </p:txBody>
      </p:sp>
      <p:sp>
        <p:nvSpPr>
          <p:cNvPr id="429064" name="AutoShape 8"/>
          <p:cNvSpPr>
            <a:spLocks noChangeArrowheads="1"/>
          </p:cNvSpPr>
          <p:nvPr/>
        </p:nvSpPr>
        <p:spPr bwMode="auto">
          <a:xfrm rot="-1190781">
            <a:off x="1908175" y="2276475"/>
            <a:ext cx="2232025" cy="485775"/>
          </a:xfrm>
          <a:prstGeom prst="rightArrow">
            <a:avLst>
              <a:gd name="adj1" fmla="val 50000"/>
              <a:gd name="adj2" fmla="val 114869"/>
            </a:avLst>
          </a:prstGeom>
          <a:noFill/>
          <a:ln w="9525">
            <a:solidFill>
              <a:schemeClr val="tx1"/>
            </a:solidFill>
            <a:miter lim="800000"/>
            <a:headEnd/>
            <a:tailEnd/>
          </a:ln>
        </p:spPr>
        <p:txBody>
          <a:bodyPr wrap="none" anchor="ctr"/>
          <a:lstStyle/>
          <a:p>
            <a:pPr algn="ctr"/>
            <a:r>
              <a:rPr lang="fr-BE" sz="1800" b="0" i="0">
                <a:latin typeface="Arial" charset="0"/>
                <a:ea typeface="MS PGothic" pitchFamily="34" charset="-128"/>
              </a:rPr>
              <a:t>ICT Support</a:t>
            </a:r>
            <a:endParaRPr lang="en-GB" sz="1800" b="0" i="0">
              <a:latin typeface="Arial" charset="0"/>
              <a:ea typeface="MS PGothic" pitchFamily="34" charset="-128"/>
            </a:endParaRPr>
          </a:p>
        </p:txBody>
      </p:sp>
      <p:sp>
        <p:nvSpPr>
          <p:cNvPr id="429065" name="Text Box 9"/>
          <p:cNvSpPr txBox="1">
            <a:spLocks noChangeArrowheads="1"/>
          </p:cNvSpPr>
          <p:nvPr/>
        </p:nvSpPr>
        <p:spPr bwMode="auto">
          <a:xfrm>
            <a:off x="2700338" y="5516563"/>
            <a:ext cx="1951037" cy="1004887"/>
          </a:xfrm>
          <a:prstGeom prst="rect">
            <a:avLst/>
          </a:prstGeom>
          <a:noFill/>
          <a:ln w="9525">
            <a:noFill/>
            <a:miter lim="800000"/>
            <a:headEnd/>
            <a:tailEnd/>
          </a:ln>
        </p:spPr>
        <p:txBody>
          <a:bodyPr>
            <a:spAutoFit/>
          </a:bodyPr>
          <a:lstStyle/>
          <a:p>
            <a:pPr>
              <a:buFontTx/>
              <a:buChar char="-"/>
            </a:pPr>
            <a:r>
              <a:rPr lang="fr-BE" sz="1200" b="0" i="0">
                <a:latin typeface="Arial" charset="0"/>
                <a:ea typeface="MS PGothic" pitchFamily="34" charset="-128"/>
              </a:rPr>
              <a:t> Access to Finance</a:t>
            </a:r>
          </a:p>
          <a:p>
            <a:pPr>
              <a:buFontTx/>
              <a:buChar char="-"/>
            </a:pPr>
            <a:r>
              <a:rPr lang="fr-BE" sz="1200" b="0" i="0">
                <a:latin typeface="Arial" charset="0"/>
                <a:ea typeface="MS PGothic" pitchFamily="34" charset="-128"/>
              </a:rPr>
              <a:t> Access to Markets</a:t>
            </a:r>
          </a:p>
          <a:p>
            <a:pPr>
              <a:buFontTx/>
              <a:buChar char="-"/>
            </a:pPr>
            <a:r>
              <a:rPr lang="fr-BE" sz="1200" b="0" i="0">
                <a:latin typeface="Arial" charset="0"/>
                <a:ea typeface="MS PGothic" pitchFamily="34" charset="-128"/>
              </a:rPr>
              <a:t> Internationalisation</a:t>
            </a:r>
          </a:p>
          <a:p>
            <a:pPr>
              <a:buFontTx/>
              <a:buChar char="-"/>
            </a:pPr>
            <a:r>
              <a:rPr lang="fr-BE" sz="1200" b="0" i="0">
                <a:latin typeface="Arial" charset="0"/>
                <a:ea typeface="MS PGothic" pitchFamily="34" charset="-128"/>
              </a:rPr>
              <a:t> Entrepreneurship</a:t>
            </a:r>
          </a:p>
          <a:p>
            <a:pPr>
              <a:buFontTx/>
              <a:buChar char="-"/>
            </a:pPr>
            <a:r>
              <a:rPr lang="fr-BE" sz="1200" b="0" i="0">
                <a:latin typeface="Arial" charset="0"/>
                <a:ea typeface="MS PGothic" pitchFamily="34" charset="-128"/>
              </a:rPr>
              <a:t> Framework conditions</a:t>
            </a:r>
            <a:endParaRPr lang="en-GB" sz="1200" b="0" i="0">
              <a:latin typeface="Arial" charset="0"/>
              <a:ea typeface="MS PGothic" pitchFamily="34" charset="-128"/>
            </a:endParaRPr>
          </a:p>
        </p:txBody>
      </p:sp>
      <p:sp>
        <p:nvSpPr>
          <p:cNvPr id="429066" name="Rectangle 10"/>
          <p:cNvSpPr>
            <a:spLocks noGrp="1" noChangeArrowheads="1"/>
          </p:cNvSpPr>
          <p:nvPr>
            <p:ph type="title" idx="4294967295"/>
          </p:nvPr>
        </p:nvSpPr>
        <p:spPr>
          <a:xfrm>
            <a:off x="357188" y="0"/>
            <a:ext cx="8229600" cy="812800"/>
          </a:xfrm>
        </p:spPr>
        <p:txBody>
          <a:bodyPr/>
          <a:lstStyle/>
          <a:p>
            <a:r>
              <a:rPr lang="fr-BE" smtClean="0">
                <a:latin typeface="Georgia" pitchFamily="18" charset="0"/>
              </a:rPr>
              <a:t>CIP 2007 - 2013		     MFF 2014-2020</a:t>
            </a:r>
            <a:endParaRPr lang="en-GB" smtClean="0">
              <a:latin typeface="Georgia" pitchFamily="18" charset="0"/>
            </a:endParaRPr>
          </a:p>
        </p:txBody>
      </p:sp>
      <p:graphicFrame>
        <p:nvGraphicFramePr>
          <p:cNvPr id="429067" name="Object 11"/>
          <p:cNvGraphicFramePr>
            <a:graphicFrameLocks noGrp="1" noChangeAspect="1"/>
          </p:cNvGraphicFramePr>
          <p:nvPr>
            <p:ph idx="4294967295"/>
          </p:nvPr>
        </p:nvGraphicFramePr>
        <p:xfrm>
          <a:off x="5291138" y="4437063"/>
          <a:ext cx="2663825" cy="2003425"/>
        </p:xfrm>
        <a:graphic>
          <a:graphicData uri="http://schemas.openxmlformats.org/presentationml/2006/ole">
            <p:oleObj spid="_x0000_s429067" name="Slide" r:id="rId4" imgW="5442116" imgH="4081230" progId="PowerPoint.Slide.8">
              <p:embed/>
            </p:oleObj>
          </a:graphicData>
        </a:graphic>
      </p:graphicFrame>
      <p:sp>
        <p:nvSpPr>
          <p:cNvPr id="2" name="AutoShape 12"/>
          <p:cNvSpPr>
            <a:spLocks noChangeArrowheads="1"/>
          </p:cNvSpPr>
          <p:nvPr/>
        </p:nvSpPr>
        <p:spPr bwMode="auto">
          <a:xfrm>
            <a:off x="2411413" y="5084763"/>
            <a:ext cx="2303462" cy="485775"/>
          </a:xfrm>
          <a:prstGeom prst="rightArrow">
            <a:avLst>
              <a:gd name="adj1" fmla="val 50000"/>
              <a:gd name="adj2" fmla="val 118546"/>
            </a:avLst>
          </a:prstGeom>
          <a:noFill/>
          <a:ln w="9525">
            <a:solidFill>
              <a:schemeClr val="tx1"/>
            </a:solidFill>
            <a:miter lim="800000"/>
            <a:headEnd/>
            <a:tailEnd/>
          </a:ln>
        </p:spPr>
        <p:txBody>
          <a:bodyPr wrap="none" anchor="ctr"/>
          <a:lstStyle/>
          <a:p>
            <a:pPr algn="ctr"/>
            <a:r>
              <a:rPr lang="fr-BE" sz="1800" b="0" i="0">
                <a:latin typeface="Arial" charset="0"/>
                <a:ea typeface="MS PGothic" pitchFamily="34" charset="-128"/>
              </a:rPr>
              <a:t>Competitiveness</a:t>
            </a:r>
            <a:endParaRPr lang="en-GB" sz="1800" b="0" i="0">
              <a:latin typeface="Arial" charset="0"/>
              <a:ea typeface="MS PGothic" pitchFamily="34" charset="-128"/>
            </a:endParaRPr>
          </a:p>
        </p:txBody>
      </p:sp>
      <p:sp>
        <p:nvSpPr>
          <p:cNvPr id="429079" name="Text Box 13"/>
          <p:cNvSpPr txBox="1">
            <a:spLocks noChangeArrowheads="1"/>
          </p:cNvSpPr>
          <p:nvPr/>
        </p:nvSpPr>
        <p:spPr bwMode="auto">
          <a:xfrm>
            <a:off x="4140200" y="1484313"/>
            <a:ext cx="4718050" cy="304800"/>
          </a:xfrm>
          <a:prstGeom prst="rect">
            <a:avLst/>
          </a:prstGeom>
          <a:noFill/>
          <a:ln w="9525">
            <a:noFill/>
            <a:miter lim="800000"/>
            <a:headEnd/>
            <a:tailEnd/>
          </a:ln>
        </p:spPr>
        <p:txBody>
          <a:bodyPr>
            <a:spAutoFit/>
          </a:bodyPr>
          <a:lstStyle/>
          <a:p>
            <a:pPr>
              <a:spcBef>
                <a:spcPct val="50000"/>
              </a:spcBef>
            </a:pPr>
            <a:r>
              <a:rPr lang="en-GB" sz="1400" b="0" i="0">
                <a:latin typeface="Arial" charset="0"/>
                <a:ea typeface="MS PGothic" pitchFamily="34" charset="-128"/>
              </a:rPr>
              <a:t>Secure, clean and efficient energy societal challenge</a:t>
            </a:r>
          </a:p>
        </p:txBody>
      </p:sp>
      <p:sp>
        <p:nvSpPr>
          <p:cNvPr id="429080" name="Text Box 14"/>
          <p:cNvSpPr txBox="1">
            <a:spLocks noChangeArrowheads="1"/>
          </p:cNvSpPr>
          <p:nvPr/>
        </p:nvSpPr>
        <p:spPr bwMode="auto">
          <a:xfrm>
            <a:off x="4067175" y="1916113"/>
            <a:ext cx="4718050" cy="304800"/>
          </a:xfrm>
          <a:prstGeom prst="rect">
            <a:avLst/>
          </a:prstGeom>
          <a:noFill/>
          <a:ln w="9525">
            <a:noFill/>
            <a:miter lim="800000"/>
            <a:headEnd/>
            <a:tailEnd/>
          </a:ln>
        </p:spPr>
        <p:txBody>
          <a:bodyPr>
            <a:spAutoFit/>
          </a:bodyPr>
          <a:lstStyle/>
          <a:p>
            <a:pPr>
              <a:spcBef>
                <a:spcPct val="50000"/>
              </a:spcBef>
            </a:pPr>
            <a:r>
              <a:rPr lang="en-GB" sz="1400" b="0" i="0">
                <a:latin typeface="Arial" charset="0"/>
                <a:ea typeface="MS PGothic" pitchFamily="34" charset="-128"/>
              </a:rPr>
              <a:t>Leadership in enabling and industrial technologies: ICT</a:t>
            </a:r>
          </a:p>
        </p:txBody>
      </p:sp>
      <p:sp>
        <p:nvSpPr>
          <p:cNvPr id="429081" name="Text Box 15"/>
          <p:cNvSpPr txBox="1">
            <a:spLocks noChangeArrowheads="1"/>
          </p:cNvSpPr>
          <p:nvPr/>
        </p:nvSpPr>
        <p:spPr bwMode="auto">
          <a:xfrm>
            <a:off x="4895850" y="3500438"/>
            <a:ext cx="3671888" cy="304800"/>
          </a:xfrm>
          <a:prstGeom prst="rect">
            <a:avLst/>
          </a:prstGeom>
          <a:noFill/>
          <a:ln w="9525">
            <a:noFill/>
            <a:miter lim="800000"/>
            <a:headEnd/>
            <a:tailEnd/>
          </a:ln>
        </p:spPr>
        <p:txBody>
          <a:bodyPr>
            <a:spAutoFit/>
          </a:bodyPr>
          <a:lstStyle/>
          <a:p>
            <a:pPr>
              <a:spcBef>
                <a:spcPct val="50000"/>
              </a:spcBef>
            </a:pPr>
            <a:r>
              <a:rPr lang="en-GB" sz="1400" b="0" i="0">
                <a:latin typeface="Arial" charset="0"/>
                <a:ea typeface="MS PGothic" pitchFamily="34" charset="-128"/>
              </a:rPr>
              <a:t>Access to risk finance + Innovation in SMEs</a:t>
            </a:r>
          </a:p>
        </p:txBody>
      </p:sp>
      <p:sp>
        <p:nvSpPr>
          <p:cNvPr id="429072" name="AutoShape 16"/>
          <p:cNvSpPr>
            <a:spLocks noChangeArrowheads="1"/>
          </p:cNvSpPr>
          <p:nvPr/>
        </p:nvSpPr>
        <p:spPr bwMode="auto">
          <a:xfrm rot="-2499404">
            <a:off x="2058988" y="3595688"/>
            <a:ext cx="1873250" cy="485775"/>
          </a:xfrm>
          <a:prstGeom prst="rightArrow">
            <a:avLst>
              <a:gd name="adj1" fmla="val 50000"/>
              <a:gd name="adj2" fmla="val 96405"/>
            </a:avLst>
          </a:prstGeom>
          <a:noFill/>
          <a:ln w="9525">
            <a:solidFill>
              <a:schemeClr val="tx1"/>
            </a:solidFill>
            <a:miter lim="800000"/>
            <a:headEnd/>
            <a:tailEnd/>
          </a:ln>
        </p:spPr>
        <p:txBody>
          <a:bodyPr wrap="none" anchor="ctr"/>
          <a:lstStyle/>
          <a:p>
            <a:pPr algn="ctr"/>
            <a:r>
              <a:rPr lang="fr-BE" sz="1800" b="0" i="0">
                <a:latin typeface="Arial" charset="0"/>
                <a:ea typeface="MS PGothic" pitchFamily="34" charset="-128"/>
              </a:rPr>
              <a:t>Eco-Innovation</a:t>
            </a:r>
            <a:endParaRPr lang="en-GB" sz="1800" b="0" i="0">
              <a:latin typeface="Arial" charset="0"/>
              <a:ea typeface="MS PGothic" pitchFamily="34" charset="-128"/>
            </a:endParaRPr>
          </a:p>
        </p:txBody>
      </p:sp>
      <p:sp>
        <p:nvSpPr>
          <p:cNvPr id="429083" name="Text Box 17"/>
          <p:cNvSpPr txBox="1">
            <a:spLocks noChangeArrowheads="1"/>
          </p:cNvSpPr>
          <p:nvPr/>
        </p:nvSpPr>
        <p:spPr bwMode="auto">
          <a:xfrm>
            <a:off x="3419475" y="2924175"/>
            <a:ext cx="5148263" cy="304800"/>
          </a:xfrm>
          <a:prstGeom prst="rect">
            <a:avLst/>
          </a:prstGeom>
          <a:noFill/>
          <a:ln w="9525">
            <a:noFill/>
            <a:miter lim="800000"/>
            <a:headEnd/>
            <a:tailEnd/>
          </a:ln>
        </p:spPr>
        <p:txBody>
          <a:bodyPr>
            <a:spAutoFit/>
          </a:bodyPr>
          <a:lstStyle/>
          <a:p>
            <a:pPr>
              <a:spcBef>
                <a:spcPct val="50000"/>
              </a:spcBef>
            </a:pPr>
            <a:r>
              <a:rPr lang="en-GB" sz="1400" b="0" i="0">
                <a:latin typeface="Arial" charset="0"/>
                <a:ea typeface="MS PGothic" pitchFamily="34" charset="-128"/>
              </a:rPr>
              <a:t>Climate action, resource efficiency and raw materials challenge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9066"/>
                                        </p:tgtEl>
                                        <p:attrNameLst>
                                          <p:attrName>style.visibility</p:attrName>
                                        </p:attrNameLst>
                                      </p:cBhvr>
                                      <p:to>
                                        <p:strVal val="visible"/>
                                      </p:to>
                                    </p:set>
                                    <p:animEffect transition="in" filter="slide(fromBottom)">
                                      <p:cBhvr>
                                        <p:cTn id="7" dur="500"/>
                                        <p:tgtEl>
                                          <p:spTgt spid="4290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9058"/>
                                        </p:tgtEl>
                                        <p:attrNameLst>
                                          <p:attrName>style.visibility</p:attrName>
                                        </p:attrNameLst>
                                      </p:cBhvr>
                                      <p:to>
                                        <p:strVal val="visible"/>
                                      </p:to>
                                    </p:set>
                                    <p:animEffect transition="in" filter="box(in)">
                                      <p:cBhvr>
                                        <p:cTn id="12" dur="500"/>
                                        <p:tgtEl>
                                          <p:spTgt spid="42905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9059"/>
                                        </p:tgtEl>
                                        <p:attrNameLst>
                                          <p:attrName>style.visibility</p:attrName>
                                        </p:attrNameLst>
                                      </p:cBhvr>
                                      <p:to>
                                        <p:strVal val="visible"/>
                                      </p:to>
                                    </p:set>
                                    <p:animEffect transition="in" filter="box(in)">
                                      <p:cBhvr>
                                        <p:cTn id="17" dur="500"/>
                                        <p:tgtEl>
                                          <p:spTgt spid="42905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29060"/>
                                        </p:tgtEl>
                                        <p:attrNameLst>
                                          <p:attrName>style.visibility</p:attrName>
                                        </p:attrNameLst>
                                      </p:cBhvr>
                                      <p:to>
                                        <p:strVal val="visible"/>
                                      </p:to>
                                    </p:set>
                                    <p:animEffect transition="in" filter="box(in)">
                                      <p:cBhvr>
                                        <p:cTn id="22" dur="500"/>
                                        <p:tgtEl>
                                          <p:spTgt spid="42906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29061"/>
                                        </p:tgtEl>
                                        <p:attrNameLst>
                                          <p:attrName>style.visibility</p:attrName>
                                        </p:attrNameLst>
                                      </p:cBhvr>
                                      <p:to>
                                        <p:strVal val="visible"/>
                                      </p:to>
                                    </p:set>
                                    <p:animEffect transition="in" filter="box(in)">
                                      <p:cBhvr>
                                        <p:cTn id="27" dur="500"/>
                                        <p:tgtEl>
                                          <p:spTgt spid="42906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29062"/>
                                        </p:tgtEl>
                                        <p:attrNameLst>
                                          <p:attrName>style.visibility</p:attrName>
                                        </p:attrNameLst>
                                      </p:cBhvr>
                                      <p:to>
                                        <p:strVal val="visible"/>
                                      </p:to>
                                    </p:set>
                                    <p:anim calcmode="lin" valueType="num">
                                      <p:cBhvr additive="base">
                                        <p:cTn id="32" dur="500" fill="hold"/>
                                        <p:tgtEl>
                                          <p:spTgt spid="429062"/>
                                        </p:tgtEl>
                                        <p:attrNameLst>
                                          <p:attrName>ppt_x</p:attrName>
                                        </p:attrNameLst>
                                      </p:cBhvr>
                                      <p:tavLst>
                                        <p:tav tm="0">
                                          <p:val>
                                            <p:strVal val="#ppt_x"/>
                                          </p:val>
                                        </p:tav>
                                        <p:tav tm="100000">
                                          <p:val>
                                            <p:strVal val="#ppt_x"/>
                                          </p:val>
                                        </p:tav>
                                      </p:tavLst>
                                    </p:anim>
                                    <p:anim calcmode="lin" valueType="num">
                                      <p:cBhvr additive="base">
                                        <p:cTn id="33" dur="500" fill="hold"/>
                                        <p:tgtEl>
                                          <p:spTgt spid="42906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29064"/>
                                        </p:tgtEl>
                                        <p:attrNameLst>
                                          <p:attrName>style.visibility</p:attrName>
                                        </p:attrNameLst>
                                      </p:cBhvr>
                                      <p:to>
                                        <p:strVal val="visible"/>
                                      </p:to>
                                    </p:set>
                                    <p:anim calcmode="lin" valueType="num">
                                      <p:cBhvr additive="base">
                                        <p:cTn id="38" dur="500" fill="hold"/>
                                        <p:tgtEl>
                                          <p:spTgt spid="429064"/>
                                        </p:tgtEl>
                                        <p:attrNameLst>
                                          <p:attrName>ppt_x</p:attrName>
                                        </p:attrNameLst>
                                      </p:cBhvr>
                                      <p:tavLst>
                                        <p:tav tm="0">
                                          <p:val>
                                            <p:strVal val="#ppt_x"/>
                                          </p:val>
                                        </p:tav>
                                        <p:tav tm="100000">
                                          <p:val>
                                            <p:strVal val="#ppt_x"/>
                                          </p:val>
                                        </p:tav>
                                      </p:tavLst>
                                    </p:anim>
                                    <p:anim calcmode="lin" valueType="num">
                                      <p:cBhvr additive="base">
                                        <p:cTn id="39" dur="500" fill="hold"/>
                                        <p:tgtEl>
                                          <p:spTgt spid="42906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29063"/>
                                        </p:tgtEl>
                                        <p:attrNameLst>
                                          <p:attrName>style.visibility</p:attrName>
                                        </p:attrNameLst>
                                      </p:cBhvr>
                                      <p:to>
                                        <p:strVal val="visible"/>
                                      </p:to>
                                    </p:set>
                                    <p:anim calcmode="lin" valueType="num">
                                      <p:cBhvr additive="base">
                                        <p:cTn id="44" dur="500" fill="hold"/>
                                        <p:tgtEl>
                                          <p:spTgt spid="429063"/>
                                        </p:tgtEl>
                                        <p:attrNameLst>
                                          <p:attrName>ppt_x</p:attrName>
                                        </p:attrNameLst>
                                      </p:cBhvr>
                                      <p:tavLst>
                                        <p:tav tm="0">
                                          <p:val>
                                            <p:strVal val="#ppt_x"/>
                                          </p:val>
                                        </p:tav>
                                        <p:tav tm="100000">
                                          <p:val>
                                            <p:strVal val="#ppt_x"/>
                                          </p:val>
                                        </p:tav>
                                      </p:tavLst>
                                    </p:anim>
                                    <p:anim calcmode="lin" valueType="num">
                                      <p:cBhvr additive="base">
                                        <p:cTn id="45" dur="500" fill="hold"/>
                                        <p:tgtEl>
                                          <p:spTgt spid="42906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429065"/>
                                        </p:tgtEl>
                                        <p:attrNameLst>
                                          <p:attrName>style.visibility</p:attrName>
                                        </p:attrNameLst>
                                      </p:cBhvr>
                                      <p:to>
                                        <p:strVal val="visible"/>
                                      </p:to>
                                    </p:set>
                                    <p:animEffect transition="in" filter="slide(fromBottom)">
                                      <p:cBhvr>
                                        <p:cTn id="50" dur="500"/>
                                        <p:tgtEl>
                                          <p:spTgt spid="42906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29067"/>
                                        </p:tgtEl>
                                        <p:attrNameLst>
                                          <p:attrName>style.visibility</p:attrName>
                                        </p:attrNameLst>
                                      </p:cBhvr>
                                      <p:to>
                                        <p:strVal val="visible"/>
                                      </p:to>
                                    </p:set>
                                    <p:anim calcmode="lin" valueType="num">
                                      <p:cBhvr additive="base">
                                        <p:cTn id="55" dur="500" fill="hold"/>
                                        <p:tgtEl>
                                          <p:spTgt spid="429067"/>
                                        </p:tgtEl>
                                        <p:attrNameLst>
                                          <p:attrName>ppt_x</p:attrName>
                                        </p:attrNameLst>
                                      </p:cBhvr>
                                      <p:tavLst>
                                        <p:tav tm="0">
                                          <p:val>
                                            <p:strVal val="#ppt_x"/>
                                          </p:val>
                                        </p:tav>
                                        <p:tav tm="100000">
                                          <p:val>
                                            <p:strVal val="#ppt_x"/>
                                          </p:val>
                                        </p:tav>
                                      </p:tavLst>
                                    </p:anim>
                                    <p:anim calcmode="lin" valueType="num">
                                      <p:cBhvr additive="base">
                                        <p:cTn id="56" dur="500" fill="hold"/>
                                        <p:tgtEl>
                                          <p:spTgt spid="42906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29072"/>
                                        </p:tgtEl>
                                        <p:attrNameLst>
                                          <p:attrName>style.visibility</p:attrName>
                                        </p:attrNameLst>
                                      </p:cBhvr>
                                      <p:to>
                                        <p:strVal val="visible"/>
                                      </p:to>
                                    </p:set>
                                    <p:anim calcmode="lin" valueType="num">
                                      <p:cBhvr additive="base">
                                        <p:cTn id="67" dur="500" fill="hold"/>
                                        <p:tgtEl>
                                          <p:spTgt spid="429072"/>
                                        </p:tgtEl>
                                        <p:attrNameLst>
                                          <p:attrName>ppt_x</p:attrName>
                                        </p:attrNameLst>
                                      </p:cBhvr>
                                      <p:tavLst>
                                        <p:tav tm="0">
                                          <p:val>
                                            <p:strVal val="#ppt_x"/>
                                          </p:val>
                                        </p:tav>
                                        <p:tav tm="100000">
                                          <p:val>
                                            <p:strVal val="#ppt_x"/>
                                          </p:val>
                                        </p:tav>
                                      </p:tavLst>
                                    </p:anim>
                                    <p:anim calcmode="lin" valueType="num">
                                      <p:cBhvr additive="base">
                                        <p:cTn id="68" dur="500" fill="hold"/>
                                        <p:tgtEl>
                                          <p:spTgt spid="4290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animBg="1"/>
      <p:bldP spid="429059" grpId="0" animBg="1"/>
      <p:bldP spid="429060" grpId="0" animBg="1"/>
      <p:bldP spid="429061" grpId="0" animBg="1"/>
      <p:bldP spid="429062" grpId="0" animBg="1"/>
      <p:bldP spid="429063" grpId="0" animBg="1"/>
      <p:bldP spid="429064" grpId="0" animBg="1"/>
      <p:bldP spid="429065" grpId="0"/>
      <p:bldP spid="429066" grpId="0"/>
      <p:bldP spid="2" grpId="0" animBg="1"/>
      <p:bldP spid="42907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4 Marcador de número de diapositiva"/>
          <p:cNvSpPr>
            <a:spLocks noGrp="1"/>
          </p:cNvSpPr>
          <p:nvPr>
            <p:ph type="sldNum" sz="quarter" idx="10"/>
          </p:nvPr>
        </p:nvSpPr>
        <p:spPr>
          <a:noFill/>
        </p:spPr>
        <p:txBody>
          <a:bodyPr/>
          <a:lstStyle/>
          <a:p>
            <a:fld id="{87E03BBA-3106-4883-B3F3-75DA1C6D7E65}" type="slidenum">
              <a:rPr lang="en-US" smtClean="0">
                <a:cs typeface="Arial" charset="0"/>
              </a:rPr>
              <a:pPr/>
              <a:t>62</a:t>
            </a:fld>
            <a:endParaRPr lang="en-US" smtClean="0">
              <a:latin typeface="Times New Roman" pitchFamily="18" charset="0"/>
              <a:cs typeface="Arial" charset="0"/>
            </a:endParaRPr>
          </a:p>
        </p:txBody>
      </p:sp>
      <p:sp>
        <p:nvSpPr>
          <p:cNvPr id="431106" name="Rectangle 2"/>
          <p:cNvSpPr>
            <a:spLocks noGrp="1" noChangeArrowheads="1"/>
          </p:cNvSpPr>
          <p:nvPr>
            <p:ph type="body" idx="4294967295"/>
          </p:nvPr>
        </p:nvSpPr>
        <p:spPr>
          <a:xfrm>
            <a:off x="477838" y="1069975"/>
            <a:ext cx="8208962" cy="4392613"/>
          </a:xfrm>
        </p:spPr>
        <p:txBody>
          <a:bodyPr/>
          <a:lstStyle/>
          <a:p>
            <a:pPr>
              <a:lnSpc>
                <a:spcPct val="80000"/>
              </a:lnSpc>
              <a:buFontTx/>
              <a:buNone/>
            </a:pPr>
            <a:endParaRPr lang="nb-NO" sz="200" smtClean="0">
              <a:latin typeface="Trebuchet MS" pitchFamily="34" charset="0"/>
            </a:endParaRPr>
          </a:p>
          <a:p>
            <a:pPr>
              <a:lnSpc>
                <a:spcPct val="80000"/>
              </a:lnSpc>
            </a:pPr>
            <a:r>
              <a:rPr lang="en-GB" sz="2400" smtClean="0">
                <a:latin typeface="Georgia" pitchFamily="18" charset="0"/>
              </a:rPr>
              <a:t>Fortalecer la competitividad y sostenibilidad de las empresas</a:t>
            </a:r>
          </a:p>
          <a:p>
            <a:pPr>
              <a:lnSpc>
                <a:spcPct val="80000"/>
              </a:lnSpc>
            </a:pPr>
            <a:endParaRPr lang="en-GB" sz="2400" smtClean="0">
              <a:latin typeface="Georgia" pitchFamily="18" charset="0"/>
            </a:endParaRPr>
          </a:p>
          <a:p>
            <a:pPr>
              <a:lnSpc>
                <a:spcPct val="80000"/>
              </a:lnSpc>
            </a:pPr>
            <a:r>
              <a:rPr lang="en-GB" sz="2400" smtClean="0">
                <a:latin typeface="Georgia" pitchFamily="18" charset="0"/>
              </a:rPr>
              <a:t>Apoyar al espiritu emprendedor y promociónde la </a:t>
            </a:r>
          </a:p>
          <a:p>
            <a:pPr>
              <a:lnSpc>
                <a:spcPct val="80000"/>
              </a:lnSpc>
              <a:buFontTx/>
              <a:buNone/>
            </a:pPr>
            <a:r>
              <a:rPr lang="en-GB" sz="2400" smtClean="0">
                <a:latin typeface="Georgia" pitchFamily="18" charset="0"/>
              </a:rPr>
              <a:t>     PYMES</a:t>
            </a:r>
          </a:p>
          <a:p>
            <a:pPr>
              <a:lnSpc>
                <a:spcPct val="80000"/>
              </a:lnSpc>
            </a:pPr>
            <a:endParaRPr lang="en-GB" sz="2400" smtClean="0">
              <a:latin typeface="Georgia" pitchFamily="18" charset="0"/>
            </a:endParaRPr>
          </a:p>
          <a:p>
            <a:pPr>
              <a:lnSpc>
                <a:spcPct val="80000"/>
              </a:lnSpc>
            </a:pPr>
            <a:r>
              <a:rPr lang="en-GB" sz="2400" smtClean="0">
                <a:latin typeface="Georgia" pitchFamily="18" charset="0"/>
              </a:rPr>
              <a:t>Acceso a Capital: Instrumentos financieros</a:t>
            </a:r>
          </a:p>
          <a:p>
            <a:pPr>
              <a:lnSpc>
                <a:spcPct val="80000"/>
              </a:lnSpc>
            </a:pPr>
            <a:endParaRPr lang="en-GB" sz="2400" smtClean="0">
              <a:latin typeface="Georgia" pitchFamily="18" charset="0"/>
            </a:endParaRPr>
          </a:p>
          <a:p>
            <a:pPr>
              <a:lnSpc>
                <a:spcPct val="80000"/>
              </a:lnSpc>
            </a:pPr>
            <a:r>
              <a:rPr lang="en-GB" sz="2400" b="1" smtClean="0">
                <a:latin typeface="Georgia" pitchFamily="18" charset="0"/>
              </a:rPr>
              <a:t>GRUPO Objetivo</a:t>
            </a:r>
            <a:r>
              <a:rPr lang="en-GB" sz="2400" smtClean="0">
                <a:latin typeface="Georgia" pitchFamily="18" charset="0"/>
              </a:rPr>
              <a:t>: </a:t>
            </a:r>
          </a:p>
          <a:p>
            <a:pPr>
              <a:lnSpc>
                <a:spcPct val="80000"/>
              </a:lnSpc>
            </a:pPr>
            <a:endParaRPr lang="en-GB" sz="2400" smtClean="0">
              <a:latin typeface="Georgia" pitchFamily="18" charset="0"/>
            </a:endParaRPr>
          </a:p>
          <a:p>
            <a:pPr>
              <a:lnSpc>
                <a:spcPct val="80000"/>
              </a:lnSpc>
            </a:pPr>
            <a:r>
              <a:rPr lang="en-GB" sz="2400" smtClean="0">
                <a:latin typeface="Georgia" pitchFamily="18" charset="0"/>
              </a:rPr>
              <a:t>PYMEs, Emprendedores, Organismos de apoyo a Pymes, Administraciones Regionales y Nacionales</a:t>
            </a:r>
          </a:p>
          <a:p>
            <a:pPr>
              <a:lnSpc>
                <a:spcPct val="80000"/>
              </a:lnSpc>
            </a:pPr>
            <a:endParaRPr lang="en-GB" sz="2400" smtClean="0">
              <a:latin typeface="Georgia" pitchFamily="18" charset="0"/>
            </a:endParaRPr>
          </a:p>
          <a:p>
            <a:pPr>
              <a:lnSpc>
                <a:spcPct val="80000"/>
              </a:lnSpc>
            </a:pPr>
            <a:r>
              <a:rPr lang="en-GB" sz="2400" smtClean="0">
                <a:latin typeface="Georgia" pitchFamily="18" charset="0"/>
              </a:rPr>
              <a:t>Presupuesto: € 2.5 billion from 2014 to 2020</a:t>
            </a:r>
          </a:p>
        </p:txBody>
      </p:sp>
      <p:sp>
        <p:nvSpPr>
          <p:cNvPr id="431107" name="Rectangle 2"/>
          <p:cNvSpPr>
            <a:spLocks noChangeArrowheads="1"/>
          </p:cNvSpPr>
          <p:nvPr/>
        </p:nvSpPr>
        <p:spPr bwMode="auto">
          <a:xfrm>
            <a:off x="542925" y="263525"/>
            <a:ext cx="8229600" cy="504825"/>
          </a:xfrm>
          <a:prstGeom prst="rect">
            <a:avLst/>
          </a:prstGeom>
          <a:noFill/>
          <a:ln w="9525">
            <a:noFill/>
            <a:miter lim="800000"/>
            <a:headEnd/>
            <a:tailEnd/>
          </a:ln>
        </p:spPr>
        <p:txBody>
          <a:bodyPr lIns="90000" tIns="46800" rIns="90000" bIns="46800" anchor="ctr"/>
          <a:lstStyle/>
          <a:p>
            <a:r>
              <a:rPr lang="en-GB" sz="3200" i="0">
                <a:solidFill>
                  <a:srgbClr val="921A50"/>
                </a:solidFill>
                <a:latin typeface="Georgia" pitchFamily="18" charset="0"/>
              </a:rPr>
              <a:t>COSME</a:t>
            </a:r>
            <a:r>
              <a:rPr lang="en-GB" sz="2800" i="0">
                <a:solidFill>
                  <a:srgbClr val="921A50"/>
                </a:solidFill>
                <a:latin typeface="Trebuchet MS" pitchFamily="34" charset="0"/>
              </a:rPr>
              <a:t> :Objetivos</a:t>
            </a: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4 Marcador de número de diapositiva"/>
          <p:cNvSpPr>
            <a:spLocks noGrp="1"/>
          </p:cNvSpPr>
          <p:nvPr>
            <p:ph type="sldNum" sz="quarter" idx="10"/>
          </p:nvPr>
        </p:nvSpPr>
        <p:spPr>
          <a:noFill/>
        </p:spPr>
        <p:txBody>
          <a:bodyPr/>
          <a:lstStyle/>
          <a:p>
            <a:fld id="{BB89481D-1569-4D05-8A33-3AB7D7EBD7D5}" type="slidenum">
              <a:rPr lang="en-US" smtClean="0">
                <a:cs typeface="Arial" charset="0"/>
              </a:rPr>
              <a:pPr/>
              <a:t>63</a:t>
            </a:fld>
            <a:endParaRPr lang="en-US" smtClean="0">
              <a:latin typeface="Times New Roman" pitchFamily="18" charset="0"/>
              <a:cs typeface="Arial" charset="0"/>
            </a:endParaRPr>
          </a:p>
        </p:txBody>
      </p:sp>
      <p:graphicFrame>
        <p:nvGraphicFramePr>
          <p:cNvPr id="483330" name="Group 2"/>
          <p:cNvGraphicFramePr>
            <a:graphicFrameLocks noGrp="1"/>
          </p:cNvGraphicFramePr>
          <p:nvPr>
            <p:ph idx="4294967295"/>
          </p:nvPr>
        </p:nvGraphicFramePr>
        <p:xfrm>
          <a:off x="482600" y="862013"/>
          <a:ext cx="7694613" cy="4970462"/>
        </p:xfrm>
        <a:graphic>
          <a:graphicData uri="http://schemas.openxmlformats.org/drawingml/2006/table">
            <a:tbl>
              <a:tblPr/>
              <a:tblGrid>
                <a:gridCol w="2563813"/>
                <a:gridCol w="2565400"/>
                <a:gridCol w="2565400"/>
              </a:tblGrid>
              <a:tr h="422275">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Specific objectives and activities</a:t>
                      </a:r>
                      <a:endParaRPr kumimoji="0" lang="en-GB" sz="1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Total 2014-2020</a:t>
                      </a:r>
                      <a:endParaRPr kumimoji="0" lang="en-GB" sz="1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rowSpan="4">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To improve the framework conditions for the competitiveness and sustainability of EU businesses</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Activities to improve European competitiveness</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102</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Activities to develop SME policy and promote SMEs competitiveness</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64</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Tourism</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131</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New business concepts for consumer goods</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87</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To promote entrepreneurship</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BE" sz="800" b="0" i="0" u="none" strike="noStrike" cap="none" normalizeH="0" baseline="0" smtClean="0">
                          <a:ln>
                            <a:noFill/>
                          </a:ln>
                          <a:solidFill>
                            <a:schemeClr val="tx1"/>
                          </a:solidFill>
                          <a:effectLst/>
                          <a:latin typeface="Times New Roman" pitchFamily="18" charset="0"/>
                          <a:cs typeface="Times New Roman" pitchFamily="18" charset="0"/>
                        </a:rPr>
                        <a:t>Erasmus for entrepreneurs</a:t>
                      </a:r>
                      <a:endParaRPr kumimoji="0" lang="en-GB" sz="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87</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To improve access to finance</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Financial instruments</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1436</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row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To improve access to markets</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Enterprise Europe Network</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424</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Support to SME's abroad</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99</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Times New Roman" pitchFamily="18" charset="0"/>
                          <a:cs typeface="Times New Roman" pitchFamily="18" charset="0"/>
                        </a:rPr>
                        <a:t>Support to international industrial cooperation</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smtClean="0">
                          <a:ln>
                            <a:noFill/>
                          </a:ln>
                          <a:solidFill>
                            <a:schemeClr val="tx1"/>
                          </a:solidFill>
                          <a:effectLst/>
                          <a:latin typeface="Times New Roman" pitchFamily="18" charset="0"/>
                          <a:cs typeface="Times New Roman" pitchFamily="18" charset="0"/>
                        </a:rPr>
                        <a:t>Total (operational activities)</a:t>
                      </a:r>
                      <a:endParaRPr kumimoji="0" lang="en-GB" sz="12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2443</a:t>
                      </a:r>
                      <a:endParaRPr kumimoji="0" lang="en-GB" sz="16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3198" name="Rectangle 46"/>
          <p:cNvSpPr>
            <a:spLocks noChangeArrowheads="1"/>
          </p:cNvSpPr>
          <p:nvPr/>
        </p:nvSpPr>
        <p:spPr bwMode="auto">
          <a:xfrm>
            <a:off x="493713" y="168275"/>
            <a:ext cx="8091487" cy="522288"/>
          </a:xfrm>
          <a:prstGeom prst="rect">
            <a:avLst/>
          </a:prstGeom>
          <a:noFill/>
          <a:ln w="9525">
            <a:solidFill>
              <a:schemeClr val="tx1"/>
            </a:solidFill>
            <a:miter lim="800000"/>
            <a:headEnd/>
            <a:tailEnd/>
          </a:ln>
        </p:spPr>
        <p:txBody>
          <a:bodyPr anchor="ctr"/>
          <a:lstStyle/>
          <a:p>
            <a:pPr eaLnBrk="0" hangingPunct="0"/>
            <a:r>
              <a:rPr lang="en-GB" sz="2200" i="0">
                <a:solidFill>
                  <a:srgbClr val="921A50"/>
                </a:solidFill>
                <a:latin typeface="Trebuchet MS" pitchFamily="34" charset="0"/>
              </a:rPr>
              <a:t>Indicative financial breakdown (million EUR)</a:t>
            </a:r>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4 Marcador de número de diapositiva"/>
          <p:cNvSpPr>
            <a:spLocks noGrp="1"/>
          </p:cNvSpPr>
          <p:nvPr>
            <p:ph type="sldNum" sz="quarter" idx="10"/>
          </p:nvPr>
        </p:nvSpPr>
        <p:spPr>
          <a:noFill/>
        </p:spPr>
        <p:txBody>
          <a:bodyPr/>
          <a:lstStyle/>
          <a:p>
            <a:fld id="{BFEB0425-3553-4293-A30F-FBE806E5DDBB}" type="slidenum">
              <a:rPr lang="en-US" smtClean="0">
                <a:cs typeface="Arial" charset="0"/>
              </a:rPr>
              <a:pPr/>
              <a:t>64</a:t>
            </a:fld>
            <a:endParaRPr lang="en-US" smtClean="0">
              <a:latin typeface="Times New Roman" pitchFamily="18" charset="0"/>
              <a:cs typeface="Arial" charset="0"/>
            </a:endParaRPr>
          </a:p>
        </p:txBody>
      </p:sp>
      <p:pic>
        <p:nvPicPr>
          <p:cNvPr id="435202" name="Picture 2" descr="Financial instruments"/>
          <p:cNvPicPr>
            <a:picLocks noChangeAspect="1" noChangeArrowheads="1"/>
          </p:cNvPicPr>
          <p:nvPr>
            <p:ph idx="4294967295"/>
          </p:nvPr>
        </p:nvPicPr>
        <p:blipFill>
          <a:blip r:embed="rId2"/>
          <a:srcRect/>
          <a:stretch>
            <a:fillRect/>
          </a:stretch>
        </p:blipFill>
        <p:spPr>
          <a:xfrm>
            <a:off x="830263" y="1246188"/>
            <a:ext cx="3690937" cy="4071937"/>
          </a:xfrm>
        </p:spPr>
      </p:pic>
      <p:pic>
        <p:nvPicPr>
          <p:cNvPr id="435203" name="Picture 3" descr="Financial instruments2"/>
          <p:cNvPicPr>
            <a:picLocks noChangeAspect="1" noChangeArrowheads="1"/>
          </p:cNvPicPr>
          <p:nvPr/>
        </p:nvPicPr>
        <p:blipFill>
          <a:blip r:embed="rId3"/>
          <a:srcRect/>
          <a:stretch>
            <a:fillRect/>
          </a:stretch>
        </p:blipFill>
        <p:spPr bwMode="auto">
          <a:xfrm>
            <a:off x="4976813" y="2349500"/>
            <a:ext cx="4167187" cy="3910013"/>
          </a:xfrm>
          <a:prstGeom prst="rect">
            <a:avLst/>
          </a:prstGeom>
          <a:noFill/>
          <a:ln w="9525">
            <a:noFill/>
            <a:miter lim="800000"/>
            <a:headEnd/>
            <a:tailEnd/>
          </a:ln>
        </p:spPr>
      </p:pic>
      <p:sp>
        <p:nvSpPr>
          <p:cNvPr id="435204" name="Text Box 4"/>
          <p:cNvSpPr txBox="1">
            <a:spLocks noChangeArrowheads="1"/>
          </p:cNvSpPr>
          <p:nvPr/>
        </p:nvSpPr>
        <p:spPr bwMode="auto">
          <a:xfrm>
            <a:off x="611188" y="5949950"/>
            <a:ext cx="4464050" cy="549275"/>
          </a:xfrm>
          <a:prstGeom prst="rect">
            <a:avLst/>
          </a:prstGeom>
          <a:noFill/>
          <a:ln w="9525">
            <a:noFill/>
            <a:miter lim="800000"/>
            <a:headEnd/>
            <a:tailEnd/>
          </a:ln>
        </p:spPr>
        <p:txBody>
          <a:bodyPr>
            <a:spAutoFit/>
          </a:bodyPr>
          <a:lstStyle/>
          <a:p>
            <a:pPr>
              <a:spcBef>
                <a:spcPct val="50000"/>
              </a:spcBef>
            </a:pPr>
            <a:r>
              <a:rPr lang="fr-BE" sz="1200" b="0" i="0">
                <a:latin typeface="Arial" charset="0"/>
                <a:ea typeface="MS PGothic" pitchFamily="34" charset="-128"/>
              </a:rPr>
              <a:t>*Including the start-up window and the growth window.</a:t>
            </a:r>
          </a:p>
          <a:p>
            <a:pPr>
              <a:spcBef>
                <a:spcPct val="50000"/>
              </a:spcBef>
            </a:pPr>
            <a:r>
              <a:rPr lang="fr-BE" sz="1200" b="0" i="0">
                <a:latin typeface="Arial" charset="0"/>
                <a:ea typeface="MS PGothic" pitchFamily="34" charset="-128"/>
              </a:rPr>
              <a:t>**Large corporates, universities, research centers, etc.</a:t>
            </a:r>
            <a:endParaRPr lang="en-GB" sz="1200" b="0" i="0">
              <a:latin typeface="Arial" charset="0"/>
              <a:ea typeface="MS PGothic" pitchFamily="34" charset="-128"/>
            </a:endParaRPr>
          </a:p>
        </p:txBody>
      </p:sp>
      <p:sp>
        <p:nvSpPr>
          <p:cNvPr id="435205" name="Rectangle 2"/>
          <p:cNvSpPr>
            <a:spLocks noChangeArrowheads="1"/>
          </p:cNvSpPr>
          <p:nvPr/>
        </p:nvSpPr>
        <p:spPr bwMode="auto">
          <a:xfrm>
            <a:off x="542925" y="263525"/>
            <a:ext cx="8229600" cy="504825"/>
          </a:xfrm>
          <a:prstGeom prst="rect">
            <a:avLst/>
          </a:prstGeom>
          <a:noFill/>
          <a:ln w="9525">
            <a:noFill/>
            <a:miter lim="800000"/>
            <a:headEnd/>
            <a:tailEnd/>
          </a:ln>
        </p:spPr>
        <p:txBody>
          <a:bodyPr lIns="90000" tIns="46800" rIns="90000" bIns="46800" anchor="ctr"/>
          <a:lstStyle/>
          <a:p>
            <a:r>
              <a:rPr lang="en-GB" sz="3200" i="0">
                <a:solidFill>
                  <a:srgbClr val="921A50"/>
                </a:solidFill>
                <a:latin typeface="Georgia" pitchFamily="18" charset="0"/>
              </a:rPr>
              <a:t>Instrumentos Financieros</a:t>
            </a:r>
            <a:r>
              <a:rPr lang="en-GB" sz="2800" i="0">
                <a:solidFill>
                  <a:srgbClr val="921A50"/>
                </a:solidFill>
                <a:latin typeface="Trebuchet MS" pitchFamily="34" charset="0"/>
              </a:rPr>
              <a:t> </a:t>
            </a: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4 Marcador de número de diapositiva"/>
          <p:cNvSpPr>
            <a:spLocks noGrp="1"/>
          </p:cNvSpPr>
          <p:nvPr>
            <p:ph type="sldNum" sz="quarter" idx="10"/>
          </p:nvPr>
        </p:nvSpPr>
        <p:spPr>
          <a:noFill/>
        </p:spPr>
        <p:txBody>
          <a:bodyPr/>
          <a:lstStyle/>
          <a:p>
            <a:fld id="{554DFAFD-890B-48B1-9141-F3EF4D3CB405}" type="slidenum">
              <a:rPr lang="en-US" smtClean="0">
                <a:cs typeface="Arial" charset="0"/>
              </a:rPr>
              <a:pPr/>
              <a:t>65</a:t>
            </a:fld>
            <a:endParaRPr lang="en-US" smtClean="0">
              <a:latin typeface="Times New Roman" pitchFamily="18" charset="0"/>
              <a:cs typeface="Arial" charset="0"/>
            </a:endParaRPr>
          </a:p>
        </p:txBody>
      </p:sp>
      <p:sp>
        <p:nvSpPr>
          <p:cNvPr id="436226" name="Subtítulo 1"/>
          <p:cNvSpPr>
            <a:spLocks noGrp="1"/>
          </p:cNvSpPr>
          <p:nvPr>
            <p:ph type="subTitle" idx="4294967295"/>
          </p:nvPr>
        </p:nvSpPr>
        <p:spPr>
          <a:xfrm>
            <a:off x="1735138" y="2544763"/>
            <a:ext cx="5829300" cy="1606550"/>
          </a:xfrm>
        </p:spPr>
        <p:txBody>
          <a:bodyPr/>
          <a:lstStyle/>
          <a:p>
            <a:pPr marL="0" indent="0" algn="ctr">
              <a:buFontTx/>
              <a:buNone/>
            </a:pPr>
            <a:endParaRPr lang="es-ES" sz="1800" b="1" smtClean="0">
              <a:solidFill>
                <a:schemeClr val="tx2"/>
              </a:solidFill>
              <a:latin typeface="Trebuchet MS" pitchFamily="34" charset="0"/>
            </a:endParaRPr>
          </a:p>
        </p:txBody>
      </p:sp>
      <p:sp>
        <p:nvSpPr>
          <p:cNvPr id="436227" name="Título 2"/>
          <p:cNvSpPr>
            <a:spLocks noGrp="1"/>
          </p:cNvSpPr>
          <p:nvPr>
            <p:ph type="ctrTitle" idx="4294967295"/>
          </p:nvPr>
        </p:nvSpPr>
        <p:spPr>
          <a:xfrm>
            <a:off x="685800" y="381000"/>
            <a:ext cx="7772400" cy="1752600"/>
          </a:xfrm>
        </p:spPr>
        <p:txBody>
          <a:bodyPr anchor="b"/>
          <a:lstStyle/>
          <a:p>
            <a:pPr algn="ctr"/>
            <a:r>
              <a:rPr lang="es-ES" sz="4500" smtClean="0">
                <a:solidFill>
                  <a:srgbClr val="911A50"/>
                </a:solidFill>
                <a:latin typeface="Georgia" pitchFamily="18" charset="0"/>
              </a:rPr>
              <a:t>Próximos pasos</a:t>
            </a: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4 Marcador de número de diapositiva"/>
          <p:cNvSpPr>
            <a:spLocks noGrp="1"/>
          </p:cNvSpPr>
          <p:nvPr>
            <p:ph type="sldNum" sz="quarter" idx="10"/>
          </p:nvPr>
        </p:nvSpPr>
        <p:spPr>
          <a:noFill/>
        </p:spPr>
        <p:txBody>
          <a:bodyPr/>
          <a:lstStyle/>
          <a:p>
            <a:fld id="{F93FFBCA-E007-4D54-86DB-560C45ADC791}" type="slidenum">
              <a:rPr lang="en-US" smtClean="0">
                <a:cs typeface="Arial" charset="0"/>
              </a:rPr>
              <a:pPr/>
              <a:t>66</a:t>
            </a:fld>
            <a:endParaRPr lang="en-US" smtClean="0">
              <a:latin typeface="Times New Roman" pitchFamily="18" charset="0"/>
              <a:cs typeface="Arial" charset="0"/>
            </a:endParaRPr>
          </a:p>
        </p:txBody>
      </p:sp>
      <p:sp>
        <p:nvSpPr>
          <p:cNvPr id="437250" name="Título 1"/>
          <p:cNvSpPr>
            <a:spLocks noGrp="1"/>
          </p:cNvSpPr>
          <p:nvPr>
            <p:ph type="title" idx="4294967295"/>
          </p:nvPr>
        </p:nvSpPr>
        <p:spPr>
          <a:xfrm>
            <a:off x="758825" y="241300"/>
            <a:ext cx="7961313" cy="455613"/>
          </a:xfrm>
        </p:spPr>
        <p:txBody>
          <a:bodyPr anchor="b"/>
          <a:lstStyle/>
          <a:p>
            <a:r>
              <a:rPr lang="es-ES" sz="3200" smtClean="0">
                <a:latin typeface="Georgia" pitchFamily="18" charset="0"/>
              </a:rPr>
              <a:t>Próximos pasos</a:t>
            </a:r>
          </a:p>
        </p:txBody>
      </p:sp>
      <p:sp>
        <p:nvSpPr>
          <p:cNvPr id="437251" name="Marcador de contenido 4"/>
          <p:cNvSpPr>
            <a:spLocks noGrp="1"/>
          </p:cNvSpPr>
          <p:nvPr>
            <p:ph sz="quarter" idx="4294967295"/>
          </p:nvPr>
        </p:nvSpPr>
        <p:spPr>
          <a:xfrm>
            <a:off x="760413" y="1360488"/>
            <a:ext cx="7745412" cy="4191000"/>
          </a:xfrm>
        </p:spPr>
        <p:txBody>
          <a:bodyPr/>
          <a:lstStyle/>
          <a:p>
            <a:pPr marL="273050" indent="-273050"/>
            <a:r>
              <a:rPr lang="es-ES" sz="2800" smtClean="0">
                <a:latin typeface="Georgia" pitchFamily="18" charset="0"/>
              </a:rPr>
              <a:t>Preparación de los Programas de Trabajo (EEMM + CE reuniones septiembre-noviembre)</a:t>
            </a:r>
          </a:p>
          <a:p>
            <a:pPr marL="273050" indent="-273050"/>
            <a:r>
              <a:rPr lang="es-ES" sz="2800" smtClean="0">
                <a:latin typeface="Georgia" pitchFamily="18" charset="0"/>
              </a:rPr>
              <a:t>Adopción – 10 de diciembre de 2013</a:t>
            </a:r>
          </a:p>
          <a:p>
            <a:pPr marL="273050" indent="-273050"/>
            <a:r>
              <a:rPr lang="es-ES" sz="2800" smtClean="0">
                <a:latin typeface="Georgia" pitchFamily="18" charset="0"/>
              </a:rPr>
              <a:t>Convocatorias – 11 de diciembre de 2013</a:t>
            </a:r>
          </a:p>
          <a:p>
            <a:pPr marL="273050" indent="-273050"/>
            <a:endParaRPr lang="es-ES" sz="2800" smtClean="0">
              <a:latin typeface="Georgia" pitchFamily="18" charset="0"/>
            </a:endParaRPr>
          </a:p>
        </p:txBody>
      </p:sp>
      <p:sp>
        <p:nvSpPr>
          <p:cNvPr id="6" name="Flecha abajo 5"/>
          <p:cNvSpPr/>
          <p:nvPr/>
        </p:nvSpPr>
        <p:spPr>
          <a:xfrm>
            <a:off x="3282950" y="3873500"/>
            <a:ext cx="1008063" cy="10795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800" b="0" i="0">
              <a:solidFill>
                <a:srgbClr val="FFFFFF"/>
              </a:solidFill>
              <a:latin typeface="Georgia" pitchFamily="18" charset="0"/>
              <a:cs typeface="Arial" pitchFamily="34" charset="0"/>
            </a:endParaRPr>
          </a:p>
        </p:txBody>
      </p:sp>
      <p:sp>
        <p:nvSpPr>
          <p:cNvPr id="7" name="CuadroTexto 6"/>
          <p:cNvSpPr txBox="1"/>
          <p:nvPr/>
        </p:nvSpPr>
        <p:spPr>
          <a:xfrm>
            <a:off x="1304925" y="5033963"/>
            <a:ext cx="5472113" cy="11382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s-ES" sz="2800" b="0" i="0" dirty="0"/>
              <a:t>Portal del Participante</a:t>
            </a:r>
          </a:p>
          <a:p>
            <a:pPr algn="ctr" fontAlgn="auto">
              <a:spcBef>
                <a:spcPts val="0"/>
              </a:spcBef>
              <a:spcAft>
                <a:spcPts val="0"/>
              </a:spcAft>
              <a:defRPr/>
            </a:pPr>
            <a:r>
              <a:rPr lang="es-ES" sz="2000" b="0" i="0" dirty="0"/>
              <a:t>http://</a:t>
            </a:r>
            <a:r>
              <a:rPr lang="es-ES" sz="2000" b="0" i="0" dirty="0" err="1"/>
              <a:t>ec.europa.eu</a:t>
            </a:r>
            <a:r>
              <a:rPr lang="es-ES" sz="2000" b="0" i="0" dirty="0"/>
              <a:t>/</a:t>
            </a:r>
            <a:r>
              <a:rPr lang="es-ES" sz="2000" b="0" i="0" dirty="0" err="1"/>
              <a:t>research</a:t>
            </a:r>
            <a:r>
              <a:rPr lang="es-ES" sz="2000" b="0" i="0" dirty="0"/>
              <a:t>/</a:t>
            </a:r>
            <a:r>
              <a:rPr lang="es-ES" sz="2000" b="0" i="0" dirty="0" err="1"/>
              <a:t>participants</a:t>
            </a:r>
            <a:r>
              <a:rPr lang="es-ES" sz="2000" b="0" i="0" dirty="0"/>
              <a:t>/portal/page/home</a:t>
            </a:r>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4 Marcador de número de diapositiva"/>
          <p:cNvSpPr>
            <a:spLocks noGrp="1"/>
          </p:cNvSpPr>
          <p:nvPr>
            <p:ph type="sldNum" sz="quarter" idx="10"/>
          </p:nvPr>
        </p:nvSpPr>
        <p:spPr>
          <a:noFill/>
        </p:spPr>
        <p:txBody>
          <a:bodyPr/>
          <a:lstStyle/>
          <a:p>
            <a:fld id="{FC391763-0C4B-450E-A5F4-F715952F28F6}" type="slidenum">
              <a:rPr lang="en-US" smtClean="0">
                <a:cs typeface="Arial" charset="0"/>
              </a:rPr>
              <a:pPr/>
              <a:t>67</a:t>
            </a:fld>
            <a:endParaRPr lang="en-US" smtClean="0">
              <a:latin typeface="Times New Roman" pitchFamily="18" charset="0"/>
              <a:cs typeface="Arial" charset="0"/>
            </a:endParaRPr>
          </a:p>
        </p:txBody>
      </p:sp>
      <p:pic>
        <p:nvPicPr>
          <p:cNvPr id="438274" name="Picture 2"/>
          <p:cNvPicPr>
            <a:picLocks noChangeAspect="1" noChangeArrowheads="1"/>
          </p:cNvPicPr>
          <p:nvPr/>
        </p:nvPicPr>
        <p:blipFill>
          <a:blip r:embed="rId3"/>
          <a:srcRect/>
          <a:stretch>
            <a:fillRect/>
          </a:stretch>
        </p:blipFill>
        <p:spPr bwMode="auto">
          <a:xfrm>
            <a:off x="1116013" y="404813"/>
            <a:ext cx="7024687" cy="6154737"/>
          </a:xfrm>
          <a:prstGeom prst="rect">
            <a:avLst/>
          </a:prstGeom>
          <a:noFill/>
          <a:ln w="9525">
            <a:noFill/>
            <a:miter lim="800000"/>
            <a:headEnd/>
            <a:tailEnd/>
          </a:ln>
        </p:spPr>
      </p:pic>
      <p:sp>
        <p:nvSpPr>
          <p:cNvPr id="3" name="Rectangle 2">
            <a:hlinkClick r:id="rId4" action="ppaction://hlinksldjump"/>
          </p:cNvPr>
          <p:cNvSpPr/>
          <p:nvPr/>
        </p:nvSpPr>
        <p:spPr>
          <a:xfrm>
            <a:off x="1979613" y="1125538"/>
            <a:ext cx="1223962" cy="215900"/>
          </a:xfrm>
          <a:prstGeom prst="rect">
            <a:avLst/>
          </a:prstGeom>
          <a:solidFill>
            <a:srgbClr val="FF00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438276" name="Title 3"/>
          <p:cNvSpPr>
            <a:spLocks noGrp="1"/>
          </p:cNvSpPr>
          <p:nvPr>
            <p:ph type="ctrTitle" idx="4294967295"/>
          </p:nvPr>
        </p:nvSpPr>
        <p:spPr>
          <a:xfrm>
            <a:off x="0" y="-242888"/>
            <a:ext cx="7772400" cy="214313"/>
          </a:xfrm>
        </p:spPr>
        <p:txBody>
          <a:bodyPr anchor="b">
            <a:spAutoFit/>
          </a:bodyPr>
          <a:lstStyle/>
          <a:p>
            <a:pPr algn="ctr"/>
            <a:r>
              <a:rPr lang="fr-BE" sz="900" smtClean="0">
                <a:solidFill>
                  <a:srgbClr val="F8F8F8"/>
                </a:solidFill>
                <a:latin typeface="Trebuchet MS" pitchFamily="34" charset="0"/>
              </a:rPr>
              <a:t>Home page</a:t>
            </a:r>
            <a:endParaRPr lang="en-GB" sz="900" smtClean="0">
              <a:solidFill>
                <a:srgbClr val="F8F8F8"/>
              </a:solidFill>
              <a:latin typeface="Trebuchet MS" pitchFamily="34" charset="0"/>
            </a:endParaRPr>
          </a:p>
        </p:txBody>
      </p:sp>
      <p:sp>
        <p:nvSpPr>
          <p:cNvPr id="5" name="TextBox 4">
            <a:hlinkClick r:id="rId5" action="ppaction://hlinksldjump"/>
          </p:cNvPr>
          <p:cNvSpPr txBox="1"/>
          <p:nvPr/>
        </p:nvSpPr>
        <p:spPr>
          <a:xfrm>
            <a:off x="8924319" y="0"/>
            <a:ext cx="216000" cy="216000"/>
          </a:xfrm>
          <a:prstGeom prst="rect">
            <a:avLst/>
          </a:prstGeom>
          <a:solidFill>
            <a:srgbClr val="D62900"/>
          </a:solidFill>
          <a:ln>
            <a:noFill/>
          </a:ln>
          <a:effectLst/>
          <a:scene3d>
            <a:camera prst="orthographicFront">
              <a:rot lat="0" lon="0" rev="0"/>
            </a:camera>
            <a:lightRig rig="balanced" dir="t"/>
          </a:scene3d>
          <a:sp3d>
            <a:bevelT w="63500" h="63500"/>
            <a:contourClr>
              <a:srgbClr val="FFFFFF"/>
            </a:contourClr>
          </a:sp3d>
        </p:spPr>
        <p:txBody>
          <a:bodyPr anchor="ctr" anchorCtr="1"/>
          <a:lstStyle/>
          <a:p>
            <a:pPr algn="ctr">
              <a:defRPr/>
            </a:pPr>
            <a:r>
              <a:rPr lang="en-GB" sz="1800" i="0">
                <a:solidFill>
                  <a:schemeClr val="bg1"/>
                </a:solidFill>
                <a:latin typeface="MS Gothic" pitchFamily="49" charset="-128"/>
                <a:ea typeface="MS Gothic" pitchFamily="49" charset="-128"/>
              </a:rPr>
              <a:t>☓</a:t>
            </a:r>
            <a:endParaRPr lang="en-GB" sz="1800" i="0">
              <a:solidFill>
                <a:schemeClr val="bg1"/>
              </a:solidFill>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4 Marcador de número de diapositiva"/>
          <p:cNvSpPr>
            <a:spLocks noGrp="1"/>
          </p:cNvSpPr>
          <p:nvPr>
            <p:ph type="sldNum" sz="quarter" idx="10"/>
          </p:nvPr>
        </p:nvSpPr>
        <p:spPr>
          <a:noFill/>
        </p:spPr>
        <p:txBody>
          <a:bodyPr/>
          <a:lstStyle/>
          <a:p>
            <a:fld id="{B5319BC3-905D-48D6-B130-C87FCF0B25FE}" type="slidenum">
              <a:rPr lang="en-US" smtClean="0">
                <a:cs typeface="Arial" charset="0"/>
              </a:rPr>
              <a:pPr/>
              <a:t>68</a:t>
            </a:fld>
            <a:endParaRPr lang="en-US" smtClean="0">
              <a:latin typeface="Times New Roman" pitchFamily="18" charset="0"/>
              <a:cs typeface="Arial" charset="0"/>
            </a:endParaRPr>
          </a:p>
        </p:txBody>
      </p:sp>
      <p:pic>
        <p:nvPicPr>
          <p:cNvPr id="440322" name="Picture 2"/>
          <p:cNvPicPr>
            <a:picLocks noChangeAspect="1" noChangeArrowheads="1"/>
          </p:cNvPicPr>
          <p:nvPr/>
        </p:nvPicPr>
        <p:blipFill>
          <a:blip r:embed="rId3"/>
          <a:srcRect b="6250"/>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187450" y="1412875"/>
            <a:ext cx="1512888"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22" name="Rectangle 21"/>
          <p:cNvSpPr/>
          <p:nvPr/>
        </p:nvSpPr>
        <p:spPr>
          <a:xfrm>
            <a:off x="1187450" y="1412875"/>
            <a:ext cx="1512888"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24" name="Rounded Rectangle 23">
            <a:hlinkClick r:id="rId4" action="ppaction://hlinksldjump"/>
          </p:cNvPr>
          <p:cNvSpPr/>
          <p:nvPr/>
        </p:nvSpPr>
        <p:spPr>
          <a:xfrm>
            <a:off x="1223963" y="2284413"/>
            <a:ext cx="1403350" cy="21590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800" b="0" i="0" dirty="0">
                <a:solidFill>
                  <a:schemeClr val="tx1">
                    <a:lumMod val="65000"/>
                    <a:lumOff val="35000"/>
                  </a:schemeClr>
                </a:solidFill>
                <a:latin typeface="Candara" pitchFamily="34" charset="0"/>
                <a:ea typeface="Arial Unicode MS" pitchFamily="34" charset="-128"/>
                <a:cs typeface="Arial Unicode MS" pitchFamily="34" charset="-128"/>
              </a:rPr>
              <a:t>Search Topics</a:t>
            </a:r>
          </a:p>
        </p:txBody>
      </p:sp>
      <p:sp>
        <p:nvSpPr>
          <p:cNvPr id="29" name="Rounded Rectangle 28"/>
          <p:cNvSpPr/>
          <p:nvPr/>
        </p:nvSpPr>
        <p:spPr>
          <a:xfrm>
            <a:off x="1223963" y="2878138"/>
            <a:ext cx="1403350" cy="238125"/>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1200" rIns="36000" anchor="ctr">
            <a:spAutoFit/>
          </a:bodyPr>
          <a:lstStyle/>
          <a:p>
            <a:pPr>
              <a:defRPr/>
            </a:pPr>
            <a:r>
              <a:rPr lang="fr-BE" sz="800" b="0" i="0">
                <a:solidFill>
                  <a:srgbClr val="595959"/>
                </a:solidFill>
                <a:latin typeface="Candara" pitchFamily="34" charset="0"/>
                <a:ea typeface="Arial Unicode MS" pitchFamily="50" charset="-128"/>
                <a:cs typeface="Arial Unicode MS" pitchFamily="50" charset="-128"/>
              </a:rPr>
              <a:t>Other Funding Opportunities</a:t>
            </a:r>
            <a:endParaRPr lang="en-GB" sz="800" b="0" i="0">
              <a:solidFill>
                <a:srgbClr val="595959"/>
              </a:solidFill>
              <a:latin typeface="Candara" pitchFamily="34" charset="0"/>
              <a:ea typeface="Arial Unicode MS" pitchFamily="50" charset="-128"/>
              <a:cs typeface="Arial Unicode MS" pitchFamily="50" charset="-128"/>
            </a:endParaRPr>
          </a:p>
        </p:txBody>
      </p:sp>
      <p:sp>
        <p:nvSpPr>
          <p:cNvPr id="30" name="Rounded Rectangle 29"/>
          <p:cNvSpPr/>
          <p:nvPr/>
        </p:nvSpPr>
        <p:spPr>
          <a:xfrm>
            <a:off x="1223963" y="2581275"/>
            <a:ext cx="1403350" cy="21590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800" b="0" i="0">
                <a:solidFill>
                  <a:srgbClr val="595959"/>
                </a:solidFill>
                <a:latin typeface="Candara" pitchFamily="34" charset="0"/>
                <a:ea typeface="Arial Unicode MS" pitchFamily="50" charset="-128"/>
                <a:cs typeface="Arial Unicode MS" pitchFamily="50" charset="-128"/>
              </a:rPr>
              <a:t>Call Updates</a:t>
            </a:r>
            <a:endParaRPr lang="en-GB" sz="800" b="0" i="0">
              <a:solidFill>
                <a:srgbClr val="595959"/>
              </a:solidFill>
              <a:latin typeface="Candara" pitchFamily="34" charset="0"/>
              <a:ea typeface="Arial Unicode MS" pitchFamily="50" charset="-128"/>
              <a:cs typeface="Arial Unicode MS" pitchFamily="50" charset="-128"/>
            </a:endParaRPr>
          </a:p>
        </p:txBody>
      </p:sp>
      <p:sp>
        <p:nvSpPr>
          <p:cNvPr id="13" name="Round Same Side Corner Rectangle 12"/>
          <p:cNvSpPr/>
          <p:nvPr/>
        </p:nvSpPr>
        <p:spPr>
          <a:xfrm rot="10800000">
            <a:off x="1223963" y="1557338"/>
            <a:ext cx="1403350" cy="647700"/>
          </a:xfrm>
          <a:prstGeom prst="round2SameRect">
            <a:avLst>
              <a:gd name="adj1" fmla="val 7447"/>
              <a:gd name="adj2" fmla="val 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numCol="2">
            <a:spAutoFit/>
          </a:bodyPr>
          <a:lstStyle/>
          <a:p>
            <a:pPr fontAlgn="auto">
              <a:spcBef>
                <a:spcPts val="0"/>
              </a:spcBef>
              <a:spcAft>
                <a:spcPts val="0"/>
              </a:spcAft>
              <a:tabLst>
                <a:tab pos="625475" algn="l"/>
              </a:tabLst>
              <a:defRPr/>
            </a:pPr>
            <a:endParaRPr lang="en-GB" sz="800" b="0" i="0" dirty="0">
              <a:solidFill>
                <a:schemeClr val="tx1">
                  <a:lumMod val="65000"/>
                  <a:lumOff val="35000"/>
                </a:schemeClr>
              </a:solidFill>
              <a:latin typeface="Candara" pitchFamily="34" charset="0"/>
              <a:ea typeface="Arial Unicode MS" pitchFamily="34" charset="-128"/>
              <a:cs typeface="Arial Unicode MS" pitchFamily="34" charset="-128"/>
            </a:endParaRPr>
          </a:p>
        </p:txBody>
      </p:sp>
      <p:sp>
        <p:nvSpPr>
          <p:cNvPr id="14" name="Round Same Side Corner Rectangle 13"/>
          <p:cNvSpPr/>
          <p:nvPr/>
        </p:nvSpPr>
        <p:spPr>
          <a:xfrm>
            <a:off x="1223963" y="1484313"/>
            <a:ext cx="1403350" cy="144462"/>
          </a:xfrm>
          <a:prstGeom prst="round2SameRect">
            <a:avLst>
              <a:gd name="adj1" fmla="val 33203"/>
              <a:gd name="adj2" fmla="val 0"/>
            </a:avLst>
          </a:prstGeom>
          <a:solidFill>
            <a:schemeClr val="tx1">
              <a:lumMod val="65000"/>
              <a:lumOff val="3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800" b="0" i="0">
                <a:solidFill>
                  <a:schemeClr val="bg1"/>
                </a:solidFill>
                <a:latin typeface="Candara" pitchFamily="34" charset="0"/>
                <a:ea typeface="Arial Unicode MS" pitchFamily="50" charset="-128"/>
                <a:cs typeface="Arial Unicode MS" pitchFamily="50" charset="-128"/>
              </a:rPr>
              <a:t>Calls</a:t>
            </a:r>
            <a:endParaRPr lang="en-GB" sz="800" b="0" i="0">
              <a:solidFill>
                <a:schemeClr val="bg1"/>
              </a:solidFill>
              <a:latin typeface="Candara" pitchFamily="34" charset="0"/>
              <a:ea typeface="Arial Unicode MS" pitchFamily="50" charset="-128"/>
              <a:cs typeface="Arial Unicode MS" pitchFamily="50" charset="-128"/>
            </a:endParaRPr>
          </a:p>
        </p:txBody>
      </p:sp>
      <p:sp>
        <p:nvSpPr>
          <p:cNvPr id="15" name="Rounded Rectangle 14">
            <a:hlinkClick r:id="rId5" action="ppaction://hlinksldjump"/>
          </p:cNvPr>
          <p:cNvSpPr/>
          <p:nvPr/>
        </p:nvSpPr>
        <p:spPr>
          <a:xfrm>
            <a:off x="1331913" y="1692275"/>
            <a:ext cx="1198562" cy="179388"/>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800" b="0" i="0">
                <a:solidFill>
                  <a:srgbClr val="595959"/>
                </a:solidFill>
                <a:latin typeface="Candara" pitchFamily="34" charset="0"/>
                <a:ea typeface="Arial Unicode MS" pitchFamily="50" charset="-128"/>
                <a:cs typeface="Arial Unicode MS" pitchFamily="50" charset="-128"/>
              </a:rPr>
              <a:t>Horizon 2020</a:t>
            </a:r>
            <a:endParaRPr lang="en-GB" sz="800" b="0" i="0">
              <a:solidFill>
                <a:srgbClr val="595959"/>
              </a:solidFill>
              <a:latin typeface="Candara" pitchFamily="34" charset="0"/>
              <a:ea typeface="Arial Unicode MS" pitchFamily="50" charset="-128"/>
              <a:cs typeface="Arial Unicode MS" pitchFamily="50" charset="-128"/>
            </a:endParaRPr>
          </a:p>
        </p:txBody>
      </p:sp>
      <p:sp>
        <p:nvSpPr>
          <p:cNvPr id="16" name="Rounded Rectangle 15"/>
          <p:cNvSpPr/>
          <p:nvPr/>
        </p:nvSpPr>
        <p:spPr>
          <a:xfrm>
            <a:off x="1331913" y="1944688"/>
            <a:ext cx="1198562" cy="179387"/>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800" b="0" i="0">
                <a:solidFill>
                  <a:srgbClr val="595959"/>
                </a:solidFill>
                <a:latin typeface="Candara" pitchFamily="34" charset="0"/>
                <a:ea typeface="Arial Unicode MS" pitchFamily="50" charset="-128"/>
                <a:cs typeface="Arial Unicode MS" pitchFamily="50" charset="-128"/>
              </a:rPr>
              <a:t>COSME</a:t>
            </a:r>
            <a:endParaRPr lang="en-GB" sz="800" b="0" i="0">
              <a:solidFill>
                <a:srgbClr val="595959"/>
              </a:solidFill>
              <a:latin typeface="Candara" pitchFamily="34" charset="0"/>
              <a:ea typeface="Arial Unicode MS" pitchFamily="50" charset="-128"/>
              <a:cs typeface="Arial Unicode MS" pitchFamily="50" charset="-128"/>
            </a:endParaRPr>
          </a:p>
        </p:txBody>
      </p:sp>
      <p:sp>
        <p:nvSpPr>
          <p:cNvPr id="19" name="Rounded Rectangle 18"/>
          <p:cNvSpPr/>
          <p:nvPr/>
        </p:nvSpPr>
        <p:spPr>
          <a:xfrm>
            <a:off x="1223963" y="5822950"/>
            <a:ext cx="1403350" cy="252413"/>
          </a:xfrm>
          <a:prstGeom prst="roundRect">
            <a:avLst>
              <a:gd name="adj" fmla="val 27392"/>
            </a:avLst>
          </a:prstGeom>
          <a:solidFill>
            <a:schemeClr val="tx1">
              <a:lumMod val="65000"/>
              <a:lumOff val="3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a:lstStyle/>
          <a:p>
            <a:pPr>
              <a:defRPr/>
            </a:pPr>
            <a:r>
              <a:rPr lang="fr-BE" sz="800" b="0" i="0">
                <a:solidFill>
                  <a:srgbClr val="FFFFFF"/>
                </a:solidFill>
                <a:latin typeface="Candara" pitchFamily="34" charset="0"/>
                <a:ea typeface="Arial Unicode MS" pitchFamily="50" charset="-128"/>
                <a:cs typeface="Arial Unicode MS" pitchFamily="50" charset="-128"/>
              </a:rPr>
              <a:t>Stay informed</a:t>
            </a:r>
            <a:endParaRPr lang="en-GB" sz="800" b="0" i="0">
              <a:solidFill>
                <a:srgbClr val="FFFFFF"/>
              </a:solidFill>
              <a:latin typeface="Candara" pitchFamily="34" charset="0"/>
              <a:ea typeface="Arial Unicode MS" pitchFamily="50" charset="-128"/>
              <a:cs typeface="Arial Unicode MS" pitchFamily="50" charset="-128"/>
            </a:endParaRPr>
          </a:p>
        </p:txBody>
      </p:sp>
      <p:sp>
        <p:nvSpPr>
          <p:cNvPr id="20" name="Round Same Side Corner Rectangle 19"/>
          <p:cNvSpPr/>
          <p:nvPr/>
        </p:nvSpPr>
        <p:spPr>
          <a:xfrm rot="10800000">
            <a:off x="1223963" y="5984875"/>
            <a:ext cx="1403350" cy="468313"/>
          </a:xfrm>
          <a:prstGeom prst="round2SameRect">
            <a:avLst>
              <a:gd name="adj1" fmla="val 15982"/>
              <a:gd name="adj2" fmla="val 0"/>
            </a:avLst>
          </a:prstGeom>
          <a:gradFill flip="none" rotWithShape="0">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a:lstStyle/>
          <a:p>
            <a:pPr fontAlgn="auto">
              <a:spcBef>
                <a:spcPts val="0"/>
              </a:spcBef>
              <a:spcAft>
                <a:spcPts val="0"/>
              </a:spcAft>
              <a:tabLst>
                <a:tab pos="625475" algn="l"/>
              </a:tabLst>
              <a:defRPr/>
            </a:pPr>
            <a:endParaRPr lang="en-GB" sz="800" b="0" i="0" dirty="0">
              <a:solidFill>
                <a:prstClr val="black">
                  <a:lumMod val="65000"/>
                  <a:lumOff val="35000"/>
                </a:prstClr>
              </a:solidFill>
              <a:latin typeface="Candara" pitchFamily="34" charset="0"/>
              <a:ea typeface="MS Gothic"/>
              <a:cs typeface="Arial Unicode MS" pitchFamily="34" charset="-128"/>
            </a:endParaRPr>
          </a:p>
        </p:txBody>
      </p:sp>
      <p:sp>
        <p:nvSpPr>
          <p:cNvPr id="440334" name="Rectangle 20"/>
          <p:cNvSpPr>
            <a:spLocks noChangeArrowheads="1"/>
          </p:cNvSpPr>
          <p:nvPr/>
        </p:nvSpPr>
        <p:spPr bwMode="auto">
          <a:xfrm>
            <a:off x="1258888" y="5991225"/>
            <a:ext cx="1333500" cy="461963"/>
          </a:xfrm>
          <a:prstGeom prst="rect">
            <a:avLst/>
          </a:prstGeom>
          <a:noFill/>
          <a:ln w="9525">
            <a:noFill/>
            <a:miter lim="800000"/>
            <a:headEnd/>
            <a:tailEnd/>
          </a:ln>
        </p:spPr>
        <p:txBody>
          <a:bodyPr>
            <a:spAutoFit/>
          </a:bodyPr>
          <a:lstStyle/>
          <a:p>
            <a:pPr>
              <a:tabLst>
                <a:tab pos="625475" algn="l"/>
              </a:tabLst>
            </a:pPr>
            <a:r>
              <a:rPr lang="fr-BE" sz="800" b="0" i="0">
                <a:solidFill>
                  <a:srgbClr val="595959"/>
                </a:solidFill>
                <a:latin typeface="Candara" pitchFamily="34" charset="0"/>
                <a:ea typeface="MS Gothic" pitchFamily="49" charset="-128"/>
                <a:cs typeface="Arial Unicode MS" pitchFamily="34" charset="-128"/>
              </a:rPr>
              <a:t>RSS feed </a:t>
            </a:r>
            <a:r>
              <a:rPr lang="fr-BE" sz="800" b="0" i="0">
                <a:solidFill>
                  <a:srgbClr val="0070C0"/>
                </a:solidFill>
                <a:latin typeface="Candara" pitchFamily="34" charset="0"/>
                <a:ea typeface="MS Gothic" pitchFamily="49" charset="-128"/>
                <a:cs typeface="Arial Unicode MS" pitchFamily="34" charset="-128"/>
                <a:sym typeface="Webdings" pitchFamily="18" charset="2"/>
              </a:rPr>
              <a:t></a:t>
            </a:r>
            <a:endParaRPr lang="fr-BE" sz="800" b="0" i="0">
              <a:solidFill>
                <a:srgbClr val="0070C0"/>
              </a:solidFill>
              <a:latin typeface="Candara" pitchFamily="34" charset="0"/>
              <a:ea typeface="MS Gothic" pitchFamily="49" charset="-128"/>
              <a:cs typeface="Arial Unicode MS" pitchFamily="34" charset="-128"/>
            </a:endParaRPr>
          </a:p>
          <a:p>
            <a:pPr>
              <a:tabLst>
                <a:tab pos="625475" algn="l"/>
              </a:tabLst>
            </a:pPr>
            <a:r>
              <a:rPr lang="fr-BE" sz="800" b="0" i="0">
                <a:solidFill>
                  <a:srgbClr val="595959"/>
                </a:solidFill>
                <a:latin typeface="Candara" pitchFamily="34" charset="0"/>
                <a:ea typeface="MS Gothic" pitchFamily="49" charset="-128"/>
                <a:cs typeface="Arial Unicode MS" pitchFamily="34" charset="-128"/>
              </a:rPr>
              <a:t>iCal </a:t>
            </a:r>
            <a:r>
              <a:rPr lang="fr-BE" sz="800" b="0" i="0">
                <a:solidFill>
                  <a:srgbClr val="0070C0"/>
                </a:solidFill>
                <a:latin typeface="Candara" pitchFamily="34" charset="0"/>
                <a:ea typeface="MS Gothic" pitchFamily="49" charset="-128"/>
                <a:cs typeface="Arial Unicode MS" pitchFamily="34" charset="-128"/>
                <a:sym typeface="Webdings" pitchFamily="18" charset="2"/>
              </a:rPr>
              <a:t></a:t>
            </a:r>
            <a:endParaRPr lang="fr-BE" sz="800" b="0" i="0">
              <a:solidFill>
                <a:srgbClr val="595959"/>
              </a:solidFill>
              <a:latin typeface="Candara" pitchFamily="34" charset="0"/>
              <a:ea typeface="MS Gothic" pitchFamily="49" charset="-128"/>
              <a:cs typeface="Arial Unicode MS" pitchFamily="34" charset="-128"/>
            </a:endParaRPr>
          </a:p>
          <a:p>
            <a:pPr>
              <a:tabLst>
                <a:tab pos="625475" algn="l"/>
              </a:tabLst>
            </a:pPr>
            <a:r>
              <a:rPr lang="fr-BE" sz="800" b="0" i="0">
                <a:solidFill>
                  <a:srgbClr val="595959"/>
                </a:solidFill>
                <a:latin typeface="Candara" pitchFamily="34" charset="0"/>
                <a:ea typeface="MS Gothic" pitchFamily="49" charset="-128"/>
                <a:cs typeface="Arial Unicode MS" pitchFamily="34" charset="-128"/>
              </a:rPr>
              <a:t>Email notification </a:t>
            </a:r>
            <a:r>
              <a:rPr lang="fr-BE" sz="800" b="0" i="0">
                <a:solidFill>
                  <a:srgbClr val="0070C0"/>
                </a:solidFill>
                <a:latin typeface="Candara" pitchFamily="34" charset="0"/>
                <a:ea typeface="MS Gothic" pitchFamily="49" charset="-128"/>
                <a:cs typeface="Arial Unicode MS" pitchFamily="34" charset="-128"/>
                <a:sym typeface="Webdings" pitchFamily="18" charset="2"/>
              </a:rPr>
              <a:t></a:t>
            </a:r>
            <a:endParaRPr lang="fr-BE" sz="800" b="0" i="0">
              <a:solidFill>
                <a:srgbClr val="595959"/>
              </a:solidFill>
              <a:latin typeface="Candara" pitchFamily="34" charset="0"/>
              <a:ea typeface="MS Gothic" pitchFamily="49" charset="-128"/>
              <a:cs typeface="Arial Unicode MS" pitchFamily="34" charset="-128"/>
            </a:endParaRPr>
          </a:p>
        </p:txBody>
      </p:sp>
      <p:sp>
        <p:nvSpPr>
          <p:cNvPr id="26" name="Rounded Rectangle 25"/>
          <p:cNvSpPr/>
          <p:nvPr/>
        </p:nvSpPr>
        <p:spPr>
          <a:xfrm>
            <a:off x="1223963" y="3276600"/>
            <a:ext cx="1403350" cy="37465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1200" rIns="36000" anchor="ctr">
            <a:spAutoFit/>
          </a:bodyPr>
          <a:lstStyle/>
          <a:p>
            <a:pPr>
              <a:defRPr/>
            </a:pPr>
            <a:r>
              <a:rPr lang="fr-BE" sz="800" b="0" i="0">
                <a:solidFill>
                  <a:srgbClr val="595959"/>
                </a:solidFill>
                <a:latin typeface="Candara" pitchFamily="34" charset="0"/>
                <a:ea typeface="Arial Unicode MS" pitchFamily="50" charset="-128"/>
                <a:cs typeface="Arial Unicode MS" pitchFamily="50" charset="-128"/>
              </a:rPr>
              <a:t>Previous Framework Programmes (FP7 &amp; CIP)</a:t>
            </a:r>
            <a:endParaRPr lang="en-GB" sz="800" b="0" i="0">
              <a:solidFill>
                <a:srgbClr val="595959"/>
              </a:solidFill>
              <a:latin typeface="Candara" pitchFamily="34" charset="0"/>
              <a:ea typeface="Arial Unicode MS" pitchFamily="50" charset="-128"/>
              <a:cs typeface="Arial Unicode MS" pitchFamily="50" charset="-128"/>
            </a:endParaRPr>
          </a:p>
        </p:txBody>
      </p:sp>
      <p:cxnSp>
        <p:nvCxnSpPr>
          <p:cNvPr id="27" name="Straight Connector 26"/>
          <p:cNvCxnSpPr/>
          <p:nvPr/>
        </p:nvCxnSpPr>
        <p:spPr>
          <a:xfrm>
            <a:off x="1258888" y="3195638"/>
            <a:ext cx="13335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62250" y="2797175"/>
            <a:ext cx="5194300" cy="365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18" name="Rectangle 17"/>
          <p:cNvSpPr/>
          <p:nvPr/>
        </p:nvSpPr>
        <p:spPr>
          <a:xfrm>
            <a:off x="2879725" y="2879725"/>
            <a:ext cx="2555875" cy="211138"/>
          </a:xfrm>
          <a:prstGeom prst="rect">
            <a:avLst/>
          </a:prstGeom>
          <a:solidFill>
            <a:srgbClr val="F8F8F8"/>
          </a:solidFill>
          <a:ln>
            <a:solidFill>
              <a:schemeClr val="bg1">
                <a:lumMod val="85000"/>
              </a:schemeClr>
            </a:solidFill>
          </a:ln>
        </p:spPr>
        <p:txBody>
          <a:bodyPr lIns="54000" tIns="36000" rIns="36000" bIns="36000">
            <a:spAutoFit/>
          </a:bodyPr>
          <a:lstStyle/>
          <a:p>
            <a:pPr>
              <a:lnSpc>
                <a:spcPct val="90000"/>
              </a:lnSpc>
              <a:defRPr/>
            </a:pPr>
            <a:r>
              <a:rPr lang="en-GB" sz="1000" i="0">
                <a:solidFill>
                  <a:srgbClr val="404040"/>
                </a:solidFill>
                <a:latin typeface="Candara" pitchFamily="34" charset="0"/>
                <a:cs typeface="Arial" pitchFamily="34" charset="0"/>
              </a:rPr>
              <a:t>Horizon 2020</a:t>
            </a:r>
            <a:endParaRPr lang="en-GB" sz="1000" b="0" i="0">
              <a:solidFill>
                <a:srgbClr val="404040"/>
              </a:solidFill>
              <a:latin typeface="Candara" pitchFamily="34" charset="0"/>
              <a:cs typeface="Arial" pitchFamily="34" charset="0"/>
            </a:endParaRPr>
          </a:p>
        </p:txBody>
      </p:sp>
      <p:sp>
        <p:nvSpPr>
          <p:cNvPr id="23" name="Rectangle 22"/>
          <p:cNvSpPr/>
          <p:nvPr/>
        </p:nvSpPr>
        <p:spPr>
          <a:xfrm>
            <a:off x="2879725" y="3132138"/>
            <a:ext cx="2555875" cy="2574925"/>
          </a:xfrm>
          <a:prstGeom prst="rect">
            <a:avLst/>
          </a:prstGeom>
        </p:spPr>
        <p:txBody>
          <a:bodyPr lIns="54000" tIns="0" rIns="0" bIns="0">
            <a:spAutoFit/>
          </a:bodyPr>
          <a:lstStyle/>
          <a:p>
            <a:pPr fontAlgn="auto">
              <a:spcBef>
                <a:spcPts val="0"/>
              </a:spcBef>
              <a:spcAft>
                <a:spcPts val="400"/>
              </a:spcAft>
              <a:defRPr/>
            </a:pPr>
            <a:r>
              <a:rPr lang="en-GB" sz="700" b="0" i="0" dirty="0">
                <a:solidFill>
                  <a:schemeClr val="tx1">
                    <a:lumMod val="75000"/>
                    <a:lumOff val="25000"/>
                  </a:schemeClr>
                </a:solidFill>
                <a:latin typeface="Verdana" pitchFamily="34" charset="0"/>
                <a:ea typeface="Verdana" pitchFamily="34" charset="0"/>
                <a:cs typeface="Verdana" pitchFamily="34" charset="0"/>
              </a:rPr>
              <a:t>Horizon 2020 is the new EU funding programme for research and innovation running from 2014 to 2020 with a €70 billion budget. The first calls for proposals for Horizon 2020 are envisaged for </a:t>
            </a:r>
            <a:r>
              <a:rPr lang="en-GB" sz="700" i="0" dirty="0">
                <a:solidFill>
                  <a:schemeClr val="tx1">
                    <a:lumMod val="75000"/>
                    <a:lumOff val="25000"/>
                  </a:schemeClr>
                </a:solidFill>
                <a:latin typeface="Verdana" pitchFamily="34" charset="0"/>
                <a:ea typeface="Verdana" pitchFamily="34" charset="0"/>
                <a:cs typeface="Verdana" pitchFamily="34" charset="0"/>
              </a:rPr>
              <a:t>December 2013</a:t>
            </a:r>
            <a:r>
              <a:rPr lang="en-GB" sz="700" b="0" i="0" dirty="0">
                <a:solidFill>
                  <a:schemeClr val="tx1">
                    <a:lumMod val="75000"/>
                    <a:lumOff val="25000"/>
                  </a:schemeClr>
                </a:solidFill>
                <a:latin typeface="Verdana" pitchFamily="34" charset="0"/>
                <a:ea typeface="Verdana" pitchFamily="34" charset="0"/>
                <a:cs typeface="Verdana" pitchFamily="34" charset="0"/>
              </a:rPr>
              <a:t>. Its simplified rules and submission and grant management tools should facilitate participants' tasks. For practical guidance, see the </a:t>
            </a:r>
            <a:r>
              <a:rPr lang="en-GB" sz="700" b="0" i="0" u="sng" dirty="0">
                <a:solidFill>
                  <a:srgbClr val="28649B"/>
                </a:solidFill>
                <a:latin typeface="Verdana" pitchFamily="34" charset="0"/>
                <a:ea typeface="Verdana" pitchFamily="34" charset="0"/>
                <a:cs typeface="Verdana" pitchFamily="34" charset="0"/>
              </a:rPr>
              <a:t>H2020 Funding Guide</a:t>
            </a:r>
            <a:r>
              <a:rPr lang="en-GB" sz="700" b="0" i="0" dirty="0">
                <a:solidFill>
                  <a:schemeClr val="tx1">
                    <a:lumMod val="75000"/>
                    <a:lumOff val="25000"/>
                  </a:schemeClr>
                </a:solidFill>
                <a:latin typeface="Verdana" pitchFamily="34" charset="0"/>
                <a:ea typeface="Verdana" pitchFamily="34" charset="0"/>
                <a:cs typeface="Verdana" pitchFamily="34" charset="0"/>
              </a:rPr>
              <a:t>.</a:t>
            </a:r>
          </a:p>
          <a:p>
            <a:pPr fontAlgn="auto">
              <a:spcBef>
                <a:spcPts val="0"/>
              </a:spcBef>
              <a:spcAft>
                <a:spcPts val="400"/>
              </a:spcAft>
              <a:defRPr/>
            </a:pPr>
            <a:r>
              <a:rPr lang="en-GB" sz="700" b="0" i="0" dirty="0">
                <a:solidFill>
                  <a:schemeClr val="tx1">
                    <a:lumMod val="75000"/>
                    <a:lumOff val="25000"/>
                  </a:schemeClr>
                </a:solidFill>
                <a:latin typeface="Verdana" pitchFamily="34" charset="0"/>
                <a:ea typeface="Verdana" pitchFamily="34" charset="0"/>
                <a:cs typeface="Verdana" pitchFamily="34" charset="0"/>
              </a:rPr>
              <a:t>H2020 supports </a:t>
            </a:r>
            <a:r>
              <a:rPr lang="en-GB" sz="700" i="0" u="sng" dirty="0">
                <a:solidFill>
                  <a:srgbClr val="28649B"/>
                </a:solidFill>
                <a:latin typeface="Verdana" pitchFamily="34" charset="0"/>
                <a:ea typeface="Verdana" pitchFamily="34" charset="0"/>
                <a:cs typeface="Verdana" pitchFamily="34" charset="0"/>
              </a:rPr>
              <a:t>SMEs</a:t>
            </a:r>
            <a:r>
              <a:rPr lang="en-GB" sz="700" b="0" i="0" dirty="0">
                <a:solidFill>
                  <a:schemeClr val="tx1">
                    <a:lumMod val="75000"/>
                    <a:lumOff val="25000"/>
                  </a:schemeClr>
                </a:solidFill>
                <a:latin typeface="Verdana" pitchFamily="34" charset="0"/>
                <a:ea typeface="Verdana" pitchFamily="34" charset="0"/>
                <a:cs typeface="Verdana" pitchFamily="34" charset="0"/>
              </a:rPr>
              <a:t> with a new </a:t>
            </a:r>
            <a:r>
              <a:rPr lang="en-GB" sz="700" i="0" dirty="0">
                <a:solidFill>
                  <a:schemeClr val="tx1">
                    <a:lumMod val="75000"/>
                    <a:lumOff val="25000"/>
                  </a:schemeClr>
                </a:solidFill>
                <a:latin typeface="Verdana" pitchFamily="34" charset="0"/>
                <a:ea typeface="Verdana" pitchFamily="34" charset="0"/>
                <a:cs typeface="Verdana" pitchFamily="34" charset="0"/>
              </a:rPr>
              <a:t>instrument </a:t>
            </a:r>
            <a:r>
              <a:rPr lang="en-GB" sz="700" b="0" i="0" dirty="0">
                <a:solidFill>
                  <a:schemeClr val="tx1">
                    <a:lumMod val="75000"/>
                    <a:lumOff val="25000"/>
                  </a:schemeClr>
                </a:solidFill>
                <a:latin typeface="Verdana" pitchFamily="34" charset="0"/>
                <a:ea typeface="Verdana" pitchFamily="34" charset="0"/>
                <a:cs typeface="Verdana" pitchFamily="34" charset="0"/>
              </a:rPr>
              <a:t>that runs throughout various funded research and innovation fields, so it should be easy for SMEs to find opportunities in many calls.</a:t>
            </a:r>
          </a:p>
          <a:p>
            <a:pPr fontAlgn="auto">
              <a:spcBef>
                <a:spcPts val="0"/>
              </a:spcBef>
              <a:spcAft>
                <a:spcPts val="400"/>
              </a:spcAft>
              <a:defRPr/>
            </a:pPr>
            <a:r>
              <a:rPr lang="en-GB" sz="700" b="0" i="0" dirty="0">
                <a:solidFill>
                  <a:schemeClr val="tx1">
                    <a:lumMod val="75000"/>
                    <a:lumOff val="25000"/>
                  </a:schemeClr>
                </a:solidFill>
                <a:latin typeface="Verdana" pitchFamily="34" charset="0"/>
                <a:ea typeface="Verdana" pitchFamily="34" charset="0"/>
                <a:cs typeface="Verdana" pitchFamily="34" charset="0"/>
              </a:rPr>
              <a:t>H2020 also aims to enhance EU </a:t>
            </a:r>
            <a:r>
              <a:rPr lang="en-GB" sz="700" i="0" u="sng" dirty="0">
                <a:solidFill>
                  <a:srgbClr val="28649B"/>
                </a:solidFill>
                <a:latin typeface="Verdana" pitchFamily="34" charset="0"/>
                <a:ea typeface="Verdana" pitchFamily="34" charset="0"/>
                <a:cs typeface="Verdana" pitchFamily="34" charset="0"/>
              </a:rPr>
              <a:t>international research cooperation</a:t>
            </a:r>
            <a:r>
              <a:rPr lang="en-GB" sz="700" b="0" i="0" dirty="0">
                <a:solidFill>
                  <a:schemeClr val="tx1">
                    <a:lumMod val="75000"/>
                    <a:lumOff val="25000"/>
                  </a:schemeClr>
                </a:solidFill>
                <a:latin typeface="Verdana" pitchFamily="34" charset="0"/>
                <a:ea typeface="Verdana" pitchFamily="34" charset="0"/>
                <a:cs typeface="Verdana" pitchFamily="34" charset="0"/>
              </a:rPr>
              <a:t> so there are more opportunities for </a:t>
            </a:r>
            <a:r>
              <a:rPr lang="en-GB" sz="700" b="0" i="0" dirty="0">
                <a:solidFill>
                  <a:schemeClr val="tx1">
                    <a:lumMod val="75000"/>
                    <a:lumOff val="25000"/>
                  </a:schemeClr>
                </a:solidFill>
                <a:latin typeface="+mn-lt"/>
                <a:ea typeface="Verdana" pitchFamily="34" charset="0"/>
                <a:cs typeface="Verdana" pitchFamily="34" charset="0"/>
              </a:rPr>
              <a:t>T</a:t>
            </a:r>
            <a:r>
              <a:rPr lang="en-GB" sz="700" b="0" i="0" dirty="0">
                <a:solidFill>
                  <a:schemeClr val="tx1">
                    <a:lumMod val="75000"/>
                    <a:lumOff val="25000"/>
                  </a:schemeClr>
                </a:solidFill>
                <a:latin typeface="Verdana" pitchFamily="34" charset="0"/>
                <a:ea typeface="Verdana" pitchFamily="34" charset="0"/>
                <a:cs typeface="Verdana" pitchFamily="34" charset="0"/>
              </a:rPr>
              <a:t>hird </a:t>
            </a:r>
            <a:r>
              <a:rPr lang="en-GB" sz="700" b="0" i="0" dirty="0">
                <a:solidFill>
                  <a:schemeClr val="tx1">
                    <a:lumMod val="75000"/>
                    <a:lumOff val="25000"/>
                  </a:schemeClr>
                </a:solidFill>
                <a:latin typeface="+mn-lt"/>
                <a:ea typeface="Verdana" pitchFamily="34" charset="0"/>
                <a:cs typeface="Verdana" pitchFamily="34" charset="0"/>
              </a:rPr>
              <a:t>C</a:t>
            </a:r>
            <a:r>
              <a:rPr lang="en-GB" sz="700" b="0" i="0" dirty="0">
                <a:solidFill>
                  <a:schemeClr val="tx1">
                    <a:lumMod val="75000"/>
                    <a:lumOff val="25000"/>
                  </a:schemeClr>
                </a:solidFill>
                <a:latin typeface="Verdana" pitchFamily="34" charset="0"/>
                <a:ea typeface="Verdana" pitchFamily="34" charset="0"/>
                <a:cs typeface="Verdana" pitchFamily="34" charset="0"/>
              </a:rPr>
              <a:t>ountry participation. </a:t>
            </a:r>
          </a:p>
          <a:p>
            <a:pPr fontAlgn="auto">
              <a:spcBef>
                <a:spcPts val="0"/>
              </a:spcBef>
              <a:spcAft>
                <a:spcPts val="400"/>
              </a:spcAft>
              <a:defRPr/>
            </a:pPr>
            <a:r>
              <a:rPr lang="en-GB" sz="700" b="0" i="0" dirty="0">
                <a:solidFill>
                  <a:schemeClr val="tx1">
                    <a:lumMod val="75000"/>
                    <a:lumOff val="25000"/>
                  </a:schemeClr>
                </a:solidFill>
                <a:latin typeface="+mn-lt"/>
                <a:ea typeface="Verdana" pitchFamily="34" charset="0"/>
                <a:cs typeface="Verdana" pitchFamily="34" charset="0"/>
              </a:rPr>
              <a:t>Having built H2020 around the main societal challenges like an ageing population, food security, energy efficiency, the EU attaches high importance to embed </a:t>
            </a:r>
            <a:r>
              <a:rPr lang="en-GB" sz="700" i="0" u="sng" dirty="0">
                <a:solidFill>
                  <a:srgbClr val="28649B"/>
                </a:solidFill>
                <a:latin typeface="+mn-lt"/>
                <a:ea typeface="Verdana" pitchFamily="34" charset="0"/>
                <a:cs typeface="Verdana" pitchFamily="34" charset="0"/>
              </a:rPr>
              <a:t>socio-economic sciences and humanities</a:t>
            </a:r>
            <a:r>
              <a:rPr lang="en-GB" sz="700" i="0" dirty="0">
                <a:solidFill>
                  <a:srgbClr val="28649B"/>
                </a:solidFill>
                <a:latin typeface="+mn-lt"/>
                <a:ea typeface="Verdana" pitchFamily="34" charset="0"/>
                <a:cs typeface="Verdana" pitchFamily="34" charset="0"/>
              </a:rPr>
              <a:t> </a:t>
            </a:r>
            <a:r>
              <a:rPr lang="en-GB" sz="700" b="0" i="0" dirty="0">
                <a:solidFill>
                  <a:schemeClr val="tx1">
                    <a:lumMod val="75000"/>
                    <a:lumOff val="25000"/>
                  </a:schemeClr>
                </a:solidFill>
                <a:latin typeface="+mn-lt"/>
                <a:ea typeface="Verdana" pitchFamily="34" charset="0"/>
                <a:cs typeface="Verdana" pitchFamily="34" charset="0"/>
              </a:rPr>
              <a:t>into the work programme.</a:t>
            </a:r>
          </a:p>
          <a:p>
            <a:pPr fontAlgn="auto">
              <a:spcBef>
                <a:spcPts val="0"/>
              </a:spcBef>
              <a:spcAft>
                <a:spcPts val="400"/>
              </a:spcAft>
              <a:defRPr/>
            </a:pPr>
            <a:r>
              <a:rPr lang="en-GB" sz="700" b="0" i="0" dirty="0">
                <a:solidFill>
                  <a:schemeClr val="tx1">
                    <a:lumMod val="75000"/>
                    <a:lumOff val="25000"/>
                  </a:schemeClr>
                </a:solidFill>
                <a:latin typeface="+mn-lt"/>
                <a:ea typeface="Verdana" pitchFamily="34" charset="0"/>
                <a:cs typeface="Verdana" pitchFamily="34" charset="0"/>
              </a:rPr>
              <a:t>Another important priority of the Commission is to ensure </a:t>
            </a:r>
            <a:r>
              <a:rPr lang="en-GB" sz="700" i="0" u="sng" dirty="0">
                <a:solidFill>
                  <a:srgbClr val="28649B"/>
                </a:solidFill>
                <a:latin typeface="+mn-lt"/>
                <a:ea typeface="Verdana" pitchFamily="34" charset="0"/>
                <a:cs typeface="Verdana" pitchFamily="34" charset="0"/>
                <a:hlinkClick r:id="rId6" action="ppaction://hlinksldjump"/>
              </a:rPr>
              <a:t>gender</a:t>
            </a:r>
            <a:r>
              <a:rPr lang="en-GB" sz="700" b="0" i="0" dirty="0">
                <a:solidFill>
                  <a:srgbClr val="28649B"/>
                </a:solidFill>
                <a:latin typeface="+mn-lt"/>
                <a:ea typeface="Verdana" pitchFamily="34" charset="0"/>
                <a:cs typeface="Verdana" pitchFamily="34" charset="0"/>
              </a:rPr>
              <a:t> </a:t>
            </a:r>
            <a:r>
              <a:rPr lang="en-GB" sz="700" b="0" i="0" dirty="0">
                <a:solidFill>
                  <a:schemeClr val="tx1">
                    <a:lumMod val="75000"/>
                    <a:lumOff val="25000"/>
                  </a:schemeClr>
                </a:solidFill>
                <a:latin typeface="+mn-lt"/>
                <a:ea typeface="Verdana" pitchFamily="34" charset="0"/>
                <a:cs typeface="Verdana" pitchFamily="34" charset="0"/>
              </a:rPr>
              <a:t>is embedded in the design of Horizon 2020 project proposals.</a:t>
            </a:r>
          </a:p>
        </p:txBody>
      </p:sp>
      <p:sp>
        <p:nvSpPr>
          <p:cNvPr id="25" name="Rectangle 24"/>
          <p:cNvSpPr/>
          <p:nvPr/>
        </p:nvSpPr>
        <p:spPr>
          <a:xfrm>
            <a:off x="5651500" y="4103688"/>
            <a:ext cx="2197100" cy="211137"/>
          </a:xfrm>
          <a:prstGeom prst="rect">
            <a:avLst/>
          </a:prstGeom>
          <a:solidFill>
            <a:srgbClr val="F8F8F8"/>
          </a:solidFill>
          <a:ln>
            <a:solidFill>
              <a:schemeClr val="bg1">
                <a:lumMod val="85000"/>
              </a:schemeClr>
            </a:solidFill>
          </a:ln>
        </p:spPr>
        <p:txBody>
          <a:bodyPr lIns="54000" tIns="36000" rIns="36000" bIns="36000">
            <a:spAutoFit/>
          </a:bodyPr>
          <a:lstStyle/>
          <a:p>
            <a:pPr>
              <a:lnSpc>
                <a:spcPct val="90000"/>
              </a:lnSpc>
              <a:defRPr/>
            </a:pPr>
            <a:r>
              <a:rPr lang="en-GB" sz="1000" i="0">
                <a:solidFill>
                  <a:srgbClr val="404040"/>
                </a:solidFill>
                <a:latin typeface="Candara" pitchFamily="34" charset="0"/>
                <a:cs typeface="Arial" pitchFamily="34" charset="0"/>
              </a:rPr>
              <a:t>Other calls</a:t>
            </a:r>
            <a:endParaRPr lang="en-GB" sz="1000" b="0" i="0">
              <a:solidFill>
                <a:srgbClr val="404040"/>
              </a:solidFill>
              <a:latin typeface="Candara" pitchFamily="34" charset="0"/>
              <a:cs typeface="Arial" pitchFamily="34" charset="0"/>
            </a:endParaRPr>
          </a:p>
        </p:txBody>
      </p:sp>
      <p:sp>
        <p:nvSpPr>
          <p:cNvPr id="28" name="Rectangle 27"/>
          <p:cNvSpPr/>
          <p:nvPr/>
        </p:nvSpPr>
        <p:spPr>
          <a:xfrm>
            <a:off x="5651500" y="4356100"/>
            <a:ext cx="2197100" cy="430213"/>
          </a:xfrm>
          <a:prstGeom prst="rect">
            <a:avLst/>
          </a:prstGeom>
        </p:spPr>
        <p:txBody>
          <a:bodyPr lIns="54000" tIns="0" rIns="0" bIns="0">
            <a:spAutoFit/>
          </a:bodyPr>
          <a:lstStyle/>
          <a:p>
            <a:pPr fontAlgn="auto">
              <a:spcBef>
                <a:spcPts val="300"/>
              </a:spcBef>
              <a:spcAft>
                <a:spcPts val="0"/>
              </a:spcAft>
              <a:defRPr/>
            </a:pPr>
            <a:r>
              <a:rPr lang="en-GB" sz="700" b="0" i="0" dirty="0">
                <a:solidFill>
                  <a:schemeClr val="tx1">
                    <a:lumMod val="75000"/>
                    <a:lumOff val="25000"/>
                  </a:schemeClr>
                </a:solidFill>
                <a:latin typeface="Verdana" pitchFamily="34" charset="0"/>
                <a:ea typeface="Verdana" pitchFamily="34" charset="0"/>
                <a:cs typeface="Verdana" pitchFamily="34" charset="0"/>
              </a:rPr>
              <a:t>This page lists additional research activities, initiatives executed by several Member States or joint programmes, co-funded calls, thematic opportunities, and intergovernmental actions.</a:t>
            </a:r>
          </a:p>
        </p:txBody>
      </p:sp>
      <p:sp>
        <p:nvSpPr>
          <p:cNvPr id="31" name="Rectangle 30"/>
          <p:cNvSpPr/>
          <p:nvPr/>
        </p:nvSpPr>
        <p:spPr>
          <a:xfrm>
            <a:off x="5651500" y="4895850"/>
            <a:ext cx="2197100" cy="211138"/>
          </a:xfrm>
          <a:prstGeom prst="rect">
            <a:avLst/>
          </a:prstGeom>
          <a:solidFill>
            <a:srgbClr val="F8F8F8"/>
          </a:solidFill>
          <a:ln>
            <a:solidFill>
              <a:schemeClr val="bg1">
                <a:lumMod val="85000"/>
              </a:schemeClr>
            </a:solidFill>
          </a:ln>
        </p:spPr>
        <p:txBody>
          <a:bodyPr lIns="54000" tIns="36000" rIns="36000" bIns="36000">
            <a:spAutoFit/>
          </a:bodyPr>
          <a:lstStyle/>
          <a:p>
            <a:pPr>
              <a:lnSpc>
                <a:spcPct val="90000"/>
              </a:lnSpc>
              <a:defRPr/>
            </a:pPr>
            <a:r>
              <a:rPr lang="en-GB" sz="1000" i="0">
                <a:solidFill>
                  <a:srgbClr val="404040"/>
                </a:solidFill>
                <a:latin typeface="Candara" pitchFamily="34" charset="0"/>
                <a:cs typeface="Arial" pitchFamily="34" charset="0"/>
              </a:rPr>
              <a:t>Call updates</a:t>
            </a:r>
            <a:endParaRPr lang="en-GB" sz="1000" b="0" i="0">
              <a:solidFill>
                <a:srgbClr val="404040"/>
              </a:solidFill>
              <a:latin typeface="Candara" pitchFamily="34" charset="0"/>
              <a:cs typeface="Arial" pitchFamily="34" charset="0"/>
            </a:endParaRPr>
          </a:p>
        </p:txBody>
      </p:sp>
      <p:sp>
        <p:nvSpPr>
          <p:cNvPr id="32" name="Rectangle 31"/>
          <p:cNvSpPr/>
          <p:nvPr/>
        </p:nvSpPr>
        <p:spPr>
          <a:xfrm>
            <a:off x="5651500" y="5148263"/>
            <a:ext cx="2197100" cy="215900"/>
          </a:xfrm>
          <a:prstGeom prst="rect">
            <a:avLst/>
          </a:prstGeom>
        </p:spPr>
        <p:txBody>
          <a:bodyPr lIns="54000" tIns="0" rIns="0" bIns="0">
            <a:spAutoFit/>
          </a:bodyPr>
          <a:lstStyle/>
          <a:p>
            <a:pPr fontAlgn="auto">
              <a:spcBef>
                <a:spcPts val="300"/>
              </a:spcBef>
              <a:spcAft>
                <a:spcPts val="0"/>
              </a:spcAft>
              <a:defRPr/>
            </a:pPr>
            <a:r>
              <a:rPr lang="en-GB" sz="700" b="0" i="0" dirty="0">
                <a:solidFill>
                  <a:schemeClr val="tx1">
                    <a:lumMod val="75000"/>
                    <a:lumOff val="25000"/>
                  </a:schemeClr>
                </a:solidFill>
                <a:latin typeface="Verdana" pitchFamily="34" charset="0"/>
                <a:ea typeface="Verdana" pitchFamily="34" charset="0"/>
                <a:cs typeface="Verdana" pitchFamily="34" charset="0"/>
              </a:rPr>
              <a:t>The page displays the latest updates to the calls, like change of deadlines.</a:t>
            </a:r>
          </a:p>
        </p:txBody>
      </p:sp>
      <p:sp>
        <p:nvSpPr>
          <p:cNvPr id="33" name="Rectangle 32"/>
          <p:cNvSpPr/>
          <p:nvPr/>
        </p:nvSpPr>
        <p:spPr>
          <a:xfrm>
            <a:off x="5651500" y="5472113"/>
            <a:ext cx="2197100" cy="211137"/>
          </a:xfrm>
          <a:prstGeom prst="rect">
            <a:avLst/>
          </a:prstGeom>
          <a:solidFill>
            <a:srgbClr val="F8F8F8"/>
          </a:solidFill>
          <a:ln>
            <a:solidFill>
              <a:schemeClr val="bg1">
                <a:lumMod val="85000"/>
              </a:schemeClr>
            </a:solidFill>
          </a:ln>
        </p:spPr>
        <p:txBody>
          <a:bodyPr lIns="54000" tIns="36000" rIns="36000" bIns="36000">
            <a:spAutoFit/>
          </a:bodyPr>
          <a:lstStyle/>
          <a:p>
            <a:pPr>
              <a:lnSpc>
                <a:spcPct val="90000"/>
              </a:lnSpc>
              <a:defRPr/>
            </a:pPr>
            <a:r>
              <a:rPr lang="en-GB" sz="1000" i="0">
                <a:solidFill>
                  <a:srgbClr val="404040"/>
                </a:solidFill>
                <a:latin typeface="Candara" pitchFamily="34" charset="0"/>
                <a:cs typeface="Arial" pitchFamily="34" charset="0"/>
              </a:rPr>
              <a:t>Search</a:t>
            </a:r>
            <a:endParaRPr lang="en-GB" sz="1000" b="0" i="0">
              <a:solidFill>
                <a:srgbClr val="404040"/>
              </a:solidFill>
              <a:latin typeface="Candara" pitchFamily="34" charset="0"/>
              <a:cs typeface="Arial" pitchFamily="34" charset="0"/>
            </a:endParaRPr>
          </a:p>
        </p:txBody>
      </p:sp>
      <p:sp>
        <p:nvSpPr>
          <p:cNvPr id="34" name="Rectangle 33"/>
          <p:cNvSpPr/>
          <p:nvPr/>
        </p:nvSpPr>
        <p:spPr>
          <a:xfrm>
            <a:off x="5651500" y="5724525"/>
            <a:ext cx="2197100" cy="322263"/>
          </a:xfrm>
          <a:prstGeom prst="rect">
            <a:avLst/>
          </a:prstGeom>
        </p:spPr>
        <p:txBody>
          <a:bodyPr lIns="54000" tIns="0" rIns="0" bIns="0">
            <a:spAutoFit/>
          </a:bodyPr>
          <a:lstStyle/>
          <a:p>
            <a:pPr fontAlgn="auto">
              <a:spcBef>
                <a:spcPts val="300"/>
              </a:spcBef>
              <a:spcAft>
                <a:spcPts val="0"/>
              </a:spcAft>
              <a:defRPr/>
            </a:pPr>
            <a:r>
              <a:rPr lang="en-GB" sz="700" b="0" i="0" dirty="0">
                <a:solidFill>
                  <a:schemeClr val="tx1">
                    <a:lumMod val="75000"/>
                    <a:lumOff val="25000"/>
                  </a:schemeClr>
                </a:solidFill>
                <a:latin typeface="Verdana" pitchFamily="34" charset="0"/>
                <a:ea typeface="Verdana" pitchFamily="34" charset="0"/>
                <a:cs typeface="Verdana" pitchFamily="34" charset="0"/>
              </a:rPr>
              <a:t>The call search tool has several filtering options to help you select funding opportunities that are most relevant to your activities.</a:t>
            </a:r>
          </a:p>
        </p:txBody>
      </p:sp>
      <p:pic>
        <p:nvPicPr>
          <p:cNvPr id="440346" name="Picture 2"/>
          <p:cNvPicPr>
            <a:picLocks noChangeAspect="1" noChangeArrowheads="1"/>
          </p:cNvPicPr>
          <p:nvPr/>
        </p:nvPicPr>
        <p:blipFill>
          <a:blip r:embed="rId3"/>
          <a:srcRect t="89203" b="6248"/>
          <a:stretch>
            <a:fillRect/>
          </a:stretch>
        </p:blipFill>
        <p:spPr bwMode="auto">
          <a:xfrm>
            <a:off x="0" y="6524625"/>
            <a:ext cx="9144000" cy="333375"/>
          </a:xfrm>
          <a:prstGeom prst="rect">
            <a:avLst/>
          </a:prstGeom>
          <a:noFill/>
          <a:ln w="9525">
            <a:noFill/>
            <a:miter lim="800000"/>
            <a:headEnd/>
            <a:tailEnd/>
          </a:ln>
        </p:spPr>
      </p:pic>
      <p:sp>
        <p:nvSpPr>
          <p:cNvPr id="36" name="Rectangle 35"/>
          <p:cNvSpPr/>
          <p:nvPr/>
        </p:nvSpPr>
        <p:spPr>
          <a:xfrm>
            <a:off x="5651500" y="2879725"/>
            <a:ext cx="2197100" cy="211138"/>
          </a:xfrm>
          <a:prstGeom prst="rect">
            <a:avLst/>
          </a:prstGeom>
          <a:solidFill>
            <a:srgbClr val="F8F8F8"/>
          </a:solidFill>
          <a:ln>
            <a:solidFill>
              <a:schemeClr val="bg1">
                <a:lumMod val="85000"/>
              </a:schemeClr>
            </a:solidFill>
          </a:ln>
        </p:spPr>
        <p:txBody>
          <a:bodyPr lIns="54000" tIns="36000" rIns="36000" bIns="36000">
            <a:spAutoFit/>
          </a:bodyPr>
          <a:lstStyle/>
          <a:p>
            <a:pPr>
              <a:lnSpc>
                <a:spcPct val="90000"/>
              </a:lnSpc>
              <a:defRPr/>
            </a:pPr>
            <a:r>
              <a:rPr lang="en-GB" sz="1000" i="0">
                <a:solidFill>
                  <a:srgbClr val="404040"/>
                </a:solidFill>
                <a:latin typeface="Candara" pitchFamily="34" charset="0"/>
                <a:cs typeface="Arial" pitchFamily="34" charset="0"/>
              </a:rPr>
              <a:t>COSME</a:t>
            </a:r>
            <a:endParaRPr lang="en-GB" sz="1000" b="0" i="0">
              <a:solidFill>
                <a:srgbClr val="404040"/>
              </a:solidFill>
              <a:latin typeface="Candara" pitchFamily="34" charset="0"/>
              <a:cs typeface="Arial" pitchFamily="34" charset="0"/>
            </a:endParaRPr>
          </a:p>
        </p:txBody>
      </p:sp>
      <p:sp>
        <p:nvSpPr>
          <p:cNvPr id="37" name="Rectangle 36"/>
          <p:cNvSpPr/>
          <p:nvPr/>
        </p:nvSpPr>
        <p:spPr>
          <a:xfrm>
            <a:off x="5651500" y="3132138"/>
            <a:ext cx="2197100" cy="754062"/>
          </a:xfrm>
          <a:prstGeom prst="rect">
            <a:avLst/>
          </a:prstGeom>
        </p:spPr>
        <p:txBody>
          <a:bodyPr lIns="54000" tIns="0" rIns="0" bIns="0">
            <a:spAutoFit/>
          </a:bodyPr>
          <a:lstStyle/>
          <a:p>
            <a:pPr fontAlgn="auto">
              <a:spcBef>
                <a:spcPts val="300"/>
              </a:spcBef>
              <a:spcAft>
                <a:spcPts val="0"/>
              </a:spcAft>
              <a:defRPr/>
            </a:pPr>
            <a:r>
              <a:rPr lang="en-GB" sz="700" b="0" i="0" dirty="0">
                <a:solidFill>
                  <a:schemeClr val="tx1">
                    <a:lumMod val="75000"/>
                    <a:lumOff val="25000"/>
                  </a:schemeClr>
                </a:solidFill>
                <a:latin typeface="Verdana" pitchFamily="34" charset="0"/>
                <a:ea typeface="Verdana" pitchFamily="34" charset="0"/>
                <a:cs typeface="Verdana" pitchFamily="34" charset="0"/>
              </a:rPr>
              <a:t>Programme for the Competitiveness of Enterprises and SMEs (COSME) will run from 2014 to 2020, with a planned budget of €2.3bn. It will facilitate SME access to finance, create supportive environment for business creation, help small businesses operate outside their home countries and improve their access to markets.</a:t>
            </a:r>
          </a:p>
        </p:txBody>
      </p:sp>
      <p:sp>
        <p:nvSpPr>
          <p:cNvPr id="39" name="Rectangle 38"/>
          <p:cNvSpPr/>
          <p:nvPr/>
        </p:nvSpPr>
        <p:spPr>
          <a:xfrm>
            <a:off x="2879725" y="5795963"/>
            <a:ext cx="2555875" cy="211137"/>
          </a:xfrm>
          <a:prstGeom prst="rect">
            <a:avLst/>
          </a:prstGeom>
          <a:solidFill>
            <a:srgbClr val="F8F8F8"/>
          </a:solidFill>
          <a:ln>
            <a:solidFill>
              <a:schemeClr val="bg1">
                <a:lumMod val="85000"/>
              </a:schemeClr>
            </a:solidFill>
          </a:ln>
        </p:spPr>
        <p:txBody>
          <a:bodyPr lIns="54000" tIns="36000" rIns="36000" bIns="36000">
            <a:spAutoFit/>
          </a:bodyPr>
          <a:lstStyle/>
          <a:p>
            <a:pPr>
              <a:lnSpc>
                <a:spcPct val="90000"/>
              </a:lnSpc>
              <a:defRPr/>
            </a:pPr>
            <a:r>
              <a:rPr lang="en-GB" sz="1000" i="0">
                <a:solidFill>
                  <a:srgbClr val="404040"/>
                </a:solidFill>
                <a:latin typeface="Candara" pitchFamily="34" charset="0"/>
                <a:cs typeface="Arial" pitchFamily="34" charset="0"/>
              </a:rPr>
              <a:t>FP7 and CIP – previous programmes</a:t>
            </a:r>
            <a:endParaRPr lang="en-GB" sz="1000" b="0" i="0">
              <a:solidFill>
                <a:srgbClr val="404040"/>
              </a:solidFill>
              <a:latin typeface="Candara" pitchFamily="34" charset="0"/>
              <a:cs typeface="Arial" pitchFamily="34" charset="0"/>
            </a:endParaRPr>
          </a:p>
        </p:txBody>
      </p:sp>
      <p:sp>
        <p:nvSpPr>
          <p:cNvPr id="41" name="Rectangle 40"/>
          <p:cNvSpPr/>
          <p:nvPr/>
        </p:nvSpPr>
        <p:spPr>
          <a:xfrm>
            <a:off x="2879725" y="6048375"/>
            <a:ext cx="2555875" cy="430213"/>
          </a:xfrm>
          <a:prstGeom prst="rect">
            <a:avLst/>
          </a:prstGeom>
        </p:spPr>
        <p:txBody>
          <a:bodyPr lIns="54000" tIns="0" rIns="0" bIns="0">
            <a:spAutoFit/>
          </a:bodyPr>
          <a:lstStyle/>
          <a:p>
            <a:pPr fontAlgn="auto">
              <a:spcBef>
                <a:spcPts val="300"/>
              </a:spcBef>
              <a:spcAft>
                <a:spcPts val="0"/>
              </a:spcAft>
              <a:defRPr/>
            </a:pPr>
            <a:r>
              <a:rPr lang="en-GB" sz="700" b="0" i="0" dirty="0">
                <a:solidFill>
                  <a:schemeClr val="tx1">
                    <a:lumMod val="75000"/>
                    <a:lumOff val="25000"/>
                  </a:schemeClr>
                </a:solidFill>
                <a:latin typeface="+mn-lt"/>
                <a:ea typeface="Verdana" pitchFamily="34" charset="0"/>
                <a:cs typeface="Verdana" pitchFamily="34" charset="0"/>
              </a:rPr>
              <a:t>FP7 and CIP are previous instruments to fund research and innovation activities in Europe for the period 2007 to 2013. You can view closed calls information of these programmes.</a:t>
            </a:r>
          </a:p>
        </p:txBody>
      </p:sp>
      <p:sp>
        <p:nvSpPr>
          <p:cNvPr id="440351" name="Title 3"/>
          <p:cNvSpPr>
            <a:spLocks noGrp="1"/>
          </p:cNvSpPr>
          <p:nvPr>
            <p:ph type="ctrTitle" idx="4294967295"/>
          </p:nvPr>
        </p:nvSpPr>
        <p:spPr>
          <a:xfrm>
            <a:off x="685800" y="-242888"/>
            <a:ext cx="7772400" cy="214313"/>
          </a:xfrm>
        </p:spPr>
        <p:txBody>
          <a:bodyPr anchor="b">
            <a:spAutoFit/>
          </a:bodyPr>
          <a:lstStyle/>
          <a:p>
            <a:pPr algn="ctr"/>
            <a:r>
              <a:rPr lang="fr-BE" sz="900" smtClean="0">
                <a:solidFill>
                  <a:schemeClr val="accent1"/>
                </a:solidFill>
                <a:latin typeface="Trebuchet MS" pitchFamily="34" charset="0"/>
              </a:rPr>
              <a:t>Funding opportunities landing page</a:t>
            </a:r>
            <a:endParaRPr lang="en-GB" sz="900" smtClean="0">
              <a:solidFill>
                <a:schemeClr val="accent1"/>
              </a:solidFill>
              <a:latin typeface="Trebuchet MS" pitchFamily="34" charset="0"/>
            </a:endParaRPr>
          </a:p>
        </p:txBody>
      </p:sp>
      <p:sp>
        <p:nvSpPr>
          <p:cNvPr id="40" name="TextBox 39">
            <a:hlinkClick r:id="rId7" action="ppaction://hlinksldjump"/>
          </p:cNvPr>
          <p:cNvSpPr txBox="1"/>
          <p:nvPr/>
        </p:nvSpPr>
        <p:spPr>
          <a:xfrm>
            <a:off x="8924319" y="0"/>
            <a:ext cx="216000" cy="216000"/>
          </a:xfrm>
          <a:prstGeom prst="rect">
            <a:avLst/>
          </a:prstGeom>
          <a:solidFill>
            <a:srgbClr val="D62900"/>
          </a:solidFill>
          <a:ln>
            <a:noFill/>
          </a:ln>
          <a:effectLst/>
          <a:scene3d>
            <a:camera prst="orthographicFront">
              <a:rot lat="0" lon="0" rev="0"/>
            </a:camera>
            <a:lightRig rig="balanced" dir="t"/>
          </a:scene3d>
          <a:sp3d>
            <a:bevelT w="63500" h="63500"/>
            <a:contourClr>
              <a:srgbClr val="FFFFFF"/>
            </a:contourClr>
          </a:sp3d>
        </p:spPr>
        <p:txBody>
          <a:bodyPr anchor="ctr" anchorCtr="1"/>
          <a:lstStyle/>
          <a:p>
            <a:pPr algn="ctr">
              <a:defRPr/>
            </a:pPr>
            <a:r>
              <a:rPr lang="en-GB" sz="1800" i="0">
                <a:solidFill>
                  <a:schemeClr val="bg1"/>
                </a:solidFill>
                <a:latin typeface="MS Gothic" pitchFamily="49" charset="-128"/>
                <a:ea typeface="MS Gothic" pitchFamily="49" charset="-128"/>
              </a:rPr>
              <a:t>☓</a:t>
            </a:r>
            <a:endParaRPr lang="en-GB" sz="1800" i="0">
              <a:solidFill>
                <a:schemeClr val="bg1"/>
              </a:solidFill>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4 Marcador de número de diapositiva"/>
          <p:cNvSpPr>
            <a:spLocks noGrp="1"/>
          </p:cNvSpPr>
          <p:nvPr>
            <p:ph type="sldNum" sz="quarter" idx="10"/>
          </p:nvPr>
        </p:nvSpPr>
        <p:spPr>
          <a:noFill/>
        </p:spPr>
        <p:txBody>
          <a:bodyPr/>
          <a:lstStyle/>
          <a:p>
            <a:fld id="{550A9270-18AF-47CF-A68D-457FE34E6F2F}" type="slidenum">
              <a:rPr lang="en-US" smtClean="0">
                <a:cs typeface="Arial" charset="0"/>
              </a:rPr>
              <a:pPr/>
              <a:t>69</a:t>
            </a:fld>
            <a:endParaRPr lang="en-US" smtClean="0">
              <a:latin typeface="Times New Roman" pitchFamily="18" charset="0"/>
              <a:cs typeface="Arial" charset="0"/>
            </a:endParaRPr>
          </a:p>
        </p:txBody>
      </p:sp>
      <p:pic>
        <p:nvPicPr>
          <p:cNvPr id="442370" name="Picture 2"/>
          <p:cNvPicPr>
            <a:picLocks noChangeAspect="1" noChangeArrowheads="1"/>
          </p:cNvPicPr>
          <p:nvPr/>
        </p:nvPicPr>
        <p:blipFill>
          <a:blip r:embed="rId3"/>
          <a:srcRect b="6250"/>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2771775" y="1412875"/>
            <a:ext cx="5210175" cy="5040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5" name="Rectangle 4"/>
          <p:cNvSpPr/>
          <p:nvPr/>
        </p:nvSpPr>
        <p:spPr>
          <a:xfrm>
            <a:off x="1187450" y="1412875"/>
            <a:ext cx="1512888"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22" name="Rounded Rectangle 21"/>
          <p:cNvSpPr/>
          <p:nvPr/>
        </p:nvSpPr>
        <p:spPr>
          <a:xfrm>
            <a:off x="2843213" y="2133600"/>
            <a:ext cx="5076825" cy="1366838"/>
          </a:xfrm>
          <a:prstGeom prst="roundRect">
            <a:avLst>
              <a:gd name="adj" fmla="val 5332"/>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a:spAutoFit/>
          </a:bodyPr>
          <a:lstStyle/>
          <a:p>
            <a:pPr>
              <a:lnSpc>
                <a:spcPct val="90000"/>
              </a:lnSpc>
              <a:spcBef>
                <a:spcPts val="200"/>
              </a:spcBef>
              <a:defRPr/>
            </a:pPr>
            <a:endParaRPr lang="fr-BE" sz="1800" i="0">
              <a:solidFill>
                <a:srgbClr val="595959"/>
              </a:solidFill>
              <a:latin typeface="Candara" pitchFamily="34" charset="0"/>
              <a:ea typeface="Arial Unicode MS" pitchFamily="50" charset="-128"/>
              <a:cs typeface="Arial Unicode MS" pitchFamily="50" charset="-128"/>
            </a:endParaRPr>
          </a:p>
          <a:p>
            <a:pPr>
              <a:lnSpc>
                <a:spcPct val="90000"/>
              </a:lnSpc>
              <a:spcBef>
                <a:spcPts val="200"/>
              </a:spcBef>
              <a:defRPr/>
            </a:pPr>
            <a:endParaRPr lang="fr-BE" sz="1600" b="0" i="0">
              <a:solidFill>
                <a:srgbClr val="595959"/>
              </a:solidFill>
              <a:latin typeface="Candara" pitchFamily="34" charset="0"/>
              <a:ea typeface="Arial Unicode MS" pitchFamily="50" charset="-128"/>
              <a:cs typeface="Arial Unicode MS" pitchFamily="50" charset="-128"/>
            </a:endParaRPr>
          </a:p>
        </p:txBody>
      </p:sp>
      <p:cxnSp>
        <p:nvCxnSpPr>
          <p:cNvPr id="34" name="Straight Connector 33"/>
          <p:cNvCxnSpPr/>
          <p:nvPr/>
        </p:nvCxnSpPr>
        <p:spPr>
          <a:xfrm flipH="1">
            <a:off x="2843213" y="1773238"/>
            <a:ext cx="504031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2375" name="TextBox 34"/>
          <p:cNvSpPr txBox="1">
            <a:spLocks noChangeArrowheads="1"/>
          </p:cNvSpPr>
          <p:nvPr/>
        </p:nvSpPr>
        <p:spPr bwMode="auto">
          <a:xfrm>
            <a:off x="2771775" y="1433513"/>
            <a:ext cx="5148263" cy="339725"/>
          </a:xfrm>
          <a:prstGeom prst="rect">
            <a:avLst/>
          </a:prstGeom>
          <a:noFill/>
          <a:ln w="9525">
            <a:noFill/>
            <a:miter lim="800000"/>
            <a:headEnd/>
            <a:tailEnd/>
          </a:ln>
        </p:spPr>
        <p:txBody>
          <a:bodyPr>
            <a:spAutoFit/>
          </a:bodyPr>
          <a:lstStyle/>
          <a:p>
            <a:r>
              <a:rPr lang="fr-BE" sz="1600" b="0" i="0">
                <a:solidFill>
                  <a:srgbClr val="404040"/>
                </a:solidFill>
                <a:latin typeface="Candara" pitchFamily="34" charset="0"/>
              </a:rPr>
              <a:t>HORIZON 2020 CALLS</a:t>
            </a:r>
            <a:endParaRPr lang="en-GB" sz="1600" b="0" i="0">
              <a:solidFill>
                <a:srgbClr val="404040"/>
              </a:solidFill>
              <a:latin typeface="Candara" pitchFamily="34" charset="0"/>
            </a:endParaRPr>
          </a:p>
        </p:txBody>
      </p:sp>
      <p:sp>
        <p:nvSpPr>
          <p:cNvPr id="43" name="Rounded Rectangle 42"/>
          <p:cNvSpPr/>
          <p:nvPr/>
        </p:nvSpPr>
        <p:spPr>
          <a:xfrm>
            <a:off x="6732588" y="1484313"/>
            <a:ext cx="1187450" cy="21590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800" b="0" i="0">
                <a:solidFill>
                  <a:srgbClr val="595959"/>
                </a:solidFill>
                <a:latin typeface="Candara" pitchFamily="34" charset="0"/>
                <a:ea typeface="Arial Unicode MS" pitchFamily="50" charset="-128"/>
                <a:cs typeface="Arial Unicode MS" pitchFamily="50" charset="-128"/>
              </a:rPr>
              <a:t>F U N D I N G   G U I D E</a:t>
            </a:r>
            <a:endParaRPr lang="en-GB" sz="800" b="0" i="0">
              <a:solidFill>
                <a:srgbClr val="595959"/>
              </a:solidFill>
              <a:latin typeface="Candara" pitchFamily="34" charset="0"/>
              <a:ea typeface="Arial Unicode MS" pitchFamily="50" charset="-128"/>
              <a:cs typeface="Arial Unicode MS" pitchFamily="50" charset="-128"/>
            </a:endParaRPr>
          </a:p>
        </p:txBody>
      </p:sp>
      <p:sp>
        <p:nvSpPr>
          <p:cNvPr id="38" name="Rounded Rectangle 37"/>
          <p:cNvSpPr/>
          <p:nvPr/>
        </p:nvSpPr>
        <p:spPr>
          <a:xfrm>
            <a:off x="1223963" y="5822950"/>
            <a:ext cx="1403350" cy="252413"/>
          </a:xfrm>
          <a:prstGeom prst="roundRect">
            <a:avLst>
              <a:gd name="adj" fmla="val 27392"/>
            </a:avLst>
          </a:prstGeom>
          <a:solidFill>
            <a:schemeClr val="tx1">
              <a:lumMod val="65000"/>
              <a:lumOff val="3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a:lstStyle/>
          <a:p>
            <a:pPr>
              <a:defRPr/>
            </a:pPr>
            <a:r>
              <a:rPr lang="fr-BE" sz="800" b="0" i="0">
                <a:solidFill>
                  <a:srgbClr val="FFFFFF"/>
                </a:solidFill>
                <a:latin typeface="Candara" pitchFamily="34" charset="0"/>
                <a:ea typeface="Arial Unicode MS" pitchFamily="50" charset="-128"/>
                <a:cs typeface="Arial Unicode MS" pitchFamily="50" charset="-128"/>
              </a:rPr>
              <a:t>Stay informed</a:t>
            </a:r>
            <a:endParaRPr lang="en-GB" sz="800" b="0" i="0">
              <a:solidFill>
                <a:srgbClr val="FFFFFF"/>
              </a:solidFill>
              <a:latin typeface="Candara" pitchFamily="34" charset="0"/>
              <a:ea typeface="Arial Unicode MS" pitchFamily="50" charset="-128"/>
              <a:cs typeface="Arial Unicode MS" pitchFamily="50" charset="-128"/>
            </a:endParaRPr>
          </a:p>
        </p:txBody>
      </p:sp>
      <p:sp>
        <p:nvSpPr>
          <p:cNvPr id="45" name="Round Same Side Corner Rectangle 44"/>
          <p:cNvSpPr/>
          <p:nvPr/>
        </p:nvSpPr>
        <p:spPr>
          <a:xfrm rot="10800000">
            <a:off x="1223963" y="5984875"/>
            <a:ext cx="1403350" cy="468313"/>
          </a:xfrm>
          <a:prstGeom prst="round2SameRect">
            <a:avLst>
              <a:gd name="adj1" fmla="val 15982"/>
              <a:gd name="adj2" fmla="val 0"/>
            </a:avLst>
          </a:prstGeom>
          <a:gradFill flip="none" rotWithShape="0">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a:lstStyle/>
          <a:p>
            <a:pPr fontAlgn="auto">
              <a:spcBef>
                <a:spcPts val="0"/>
              </a:spcBef>
              <a:spcAft>
                <a:spcPts val="0"/>
              </a:spcAft>
              <a:tabLst>
                <a:tab pos="625475" algn="l"/>
              </a:tabLst>
              <a:defRPr/>
            </a:pPr>
            <a:endParaRPr lang="en-GB" sz="800" b="0" i="0" dirty="0">
              <a:solidFill>
                <a:prstClr val="black">
                  <a:lumMod val="65000"/>
                  <a:lumOff val="35000"/>
                </a:prstClr>
              </a:solidFill>
              <a:latin typeface="Candara" pitchFamily="34" charset="0"/>
              <a:ea typeface="MS Gothic"/>
              <a:cs typeface="Arial Unicode MS" pitchFamily="34" charset="-128"/>
            </a:endParaRPr>
          </a:p>
        </p:txBody>
      </p:sp>
      <p:sp>
        <p:nvSpPr>
          <p:cNvPr id="442379" name="Rectangle 45"/>
          <p:cNvSpPr>
            <a:spLocks noChangeArrowheads="1"/>
          </p:cNvSpPr>
          <p:nvPr/>
        </p:nvSpPr>
        <p:spPr bwMode="auto">
          <a:xfrm>
            <a:off x="1258888" y="5991225"/>
            <a:ext cx="1333500" cy="461963"/>
          </a:xfrm>
          <a:prstGeom prst="rect">
            <a:avLst/>
          </a:prstGeom>
          <a:noFill/>
          <a:ln w="9525">
            <a:noFill/>
            <a:miter lim="800000"/>
            <a:headEnd/>
            <a:tailEnd/>
          </a:ln>
        </p:spPr>
        <p:txBody>
          <a:bodyPr>
            <a:spAutoFit/>
          </a:bodyPr>
          <a:lstStyle/>
          <a:p>
            <a:pPr>
              <a:tabLst>
                <a:tab pos="625475" algn="l"/>
              </a:tabLst>
            </a:pPr>
            <a:r>
              <a:rPr lang="fr-BE" sz="800" b="0" i="0">
                <a:solidFill>
                  <a:srgbClr val="595959"/>
                </a:solidFill>
                <a:latin typeface="Candara" pitchFamily="34" charset="0"/>
                <a:ea typeface="MS Gothic" pitchFamily="49" charset="-128"/>
                <a:cs typeface="Arial Unicode MS" pitchFamily="34" charset="-128"/>
              </a:rPr>
              <a:t>RSS feed </a:t>
            </a:r>
            <a:r>
              <a:rPr lang="fr-BE" sz="800" b="0" i="0">
                <a:solidFill>
                  <a:srgbClr val="0070C0"/>
                </a:solidFill>
                <a:latin typeface="Candara" pitchFamily="34" charset="0"/>
                <a:ea typeface="MS Gothic" pitchFamily="49" charset="-128"/>
                <a:cs typeface="Arial Unicode MS" pitchFamily="34" charset="-128"/>
                <a:sym typeface="Webdings" pitchFamily="18" charset="2"/>
              </a:rPr>
              <a:t></a:t>
            </a:r>
            <a:endParaRPr lang="fr-BE" sz="800" b="0" i="0">
              <a:solidFill>
                <a:srgbClr val="0070C0"/>
              </a:solidFill>
              <a:latin typeface="Candara" pitchFamily="34" charset="0"/>
              <a:ea typeface="MS Gothic" pitchFamily="49" charset="-128"/>
              <a:cs typeface="Arial Unicode MS" pitchFamily="34" charset="-128"/>
            </a:endParaRPr>
          </a:p>
          <a:p>
            <a:pPr>
              <a:tabLst>
                <a:tab pos="625475" algn="l"/>
              </a:tabLst>
            </a:pPr>
            <a:r>
              <a:rPr lang="fr-BE" sz="800" b="0" i="0">
                <a:solidFill>
                  <a:srgbClr val="595959"/>
                </a:solidFill>
                <a:latin typeface="Candara" pitchFamily="34" charset="0"/>
                <a:ea typeface="MS Gothic" pitchFamily="49" charset="-128"/>
                <a:cs typeface="Arial Unicode MS" pitchFamily="34" charset="-128"/>
              </a:rPr>
              <a:t>iCal </a:t>
            </a:r>
            <a:r>
              <a:rPr lang="fr-BE" sz="800" b="0" i="0">
                <a:solidFill>
                  <a:srgbClr val="0070C0"/>
                </a:solidFill>
                <a:latin typeface="Candara" pitchFamily="34" charset="0"/>
                <a:ea typeface="MS Gothic" pitchFamily="49" charset="-128"/>
                <a:cs typeface="Arial Unicode MS" pitchFamily="34" charset="-128"/>
                <a:sym typeface="Webdings" pitchFamily="18" charset="2"/>
              </a:rPr>
              <a:t></a:t>
            </a:r>
            <a:endParaRPr lang="fr-BE" sz="800" b="0" i="0">
              <a:solidFill>
                <a:srgbClr val="595959"/>
              </a:solidFill>
              <a:latin typeface="Candara" pitchFamily="34" charset="0"/>
              <a:ea typeface="MS Gothic" pitchFamily="49" charset="-128"/>
              <a:cs typeface="Arial Unicode MS" pitchFamily="34" charset="-128"/>
            </a:endParaRPr>
          </a:p>
          <a:p>
            <a:pPr>
              <a:tabLst>
                <a:tab pos="625475" algn="l"/>
              </a:tabLst>
            </a:pPr>
            <a:r>
              <a:rPr lang="fr-BE" sz="800" b="0" i="0">
                <a:solidFill>
                  <a:srgbClr val="595959"/>
                </a:solidFill>
                <a:latin typeface="Candara" pitchFamily="34" charset="0"/>
                <a:ea typeface="MS Gothic" pitchFamily="49" charset="-128"/>
                <a:cs typeface="Arial Unicode MS" pitchFamily="34" charset="-128"/>
              </a:rPr>
              <a:t>Email notification </a:t>
            </a:r>
            <a:r>
              <a:rPr lang="fr-BE" sz="800" b="0" i="0">
                <a:solidFill>
                  <a:srgbClr val="0070C0"/>
                </a:solidFill>
                <a:latin typeface="Candara" pitchFamily="34" charset="0"/>
                <a:ea typeface="MS Gothic" pitchFamily="49" charset="-128"/>
                <a:cs typeface="Arial Unicode MS" pitchFamily="34" charset="-128"/>
                <a:sym typeface="Webdings" pitchFamily="18" charset="2"/>
              </a:rPr>
              <a:t></a:t>
            </a:r>
            <a:endParaRPr lang="fr-BE" sz="800" b="0" i="0">
              <a:solidFill>
                <a:srgbClr val="595959"/>
              </a:solidFill>
              <a:latin typeface="Candara" pitchFamily="34" charset="0"/>
              <a:ea typeface="MS Gothic" pitchFamily="49" charset="-128"/>
              <a:cs typeface="Arial Unicode MS" pitchFamily="34" charset="-128"/>
            </a:endParaRPr>
          </a:p>
        </p:txBody>
      </p:sp>
      <p:sp>
        <p:nvSpPr>
          <p:cNvPr id="62" name="Rounded Rectangle 61"/>
          <p:cNvSpPr/>
          <p:nvPr/>
        </p:nvSpPr>
        <p:spPr>
          <a:xfrm>
            <a:off x="1223963" y="2878138"/>
            <a:ext cx="1403350" cy="238125"/>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1200" rIns="36000" anchor="ctr">
            <a:spAutoFit/>
          </a:bodyPr>
          <a:lstStyle/>
          <a:p>
            <a:pPr>
              <a:defRPr/>
            </a:pPr>
            <a:r>
              <a:rPr lang="fr-BE" sz="800" b="0" i="0">
                <a:solidFill>
                  <a:srgbClr val="595959"/>
                </a:solidFill>
                <a:latin typeface="Candara" pitchFamily="34" charset="0"/>
                <a:ea typeface="Arial Unicode MS" pitchFamily="50" charset="-128"/>
                <a:cs typeface="Arial Unicode MS" pitchFamily="50" charset="-128"/>
              </a:rPr>
              <a:t>Other Funding Opportunities</a:t>
            </a:r>
            <a:endParaRPr lang="en-GB" sz="800" b="0" i="0">
              <a:solidFill>
                <a:srgbClr val="595959"/>
              </a:solidFill>
              <a:latin typeface="Candara" pitchFamily="34" charset="0"/>
              <a:ea typeface="Arial Unicode MS" pitchFamily="50" charset="-128"/>
              <a:cs typeface="Arial Unicode MS" pitchFamily="50" charset="-128"/>
            </a:endParaRPr>
          </a:p>
        </p:txBody>
      </p:sp>
      <p:sp>
        <p:nvSpPr>
          <p:cNvPr id="63" name="Rounded Rectangle 62"/>
          <p:cNvSpPr/>
          <p:nvPr/>
        </p:nvSpPr>
        <p:spPr>
          <a:xfrm>
            <a:off x="1223963" y="2581275"/>
            <a:ext cx="1403350" cy="21590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800" b="0" i="0">
                <a:solidFill>
                  <a:srgbClr val="595959"/>
                </a:solidFill>
                <a:latin typeface="Candara" pitchFamily="34" charset="0"/>
                <a:ea typeface="Arial Unicode MS" pitchFamily="50" charset="-128"/>
                <a:cs typeface="Arial Unicode MS" pitchFamily="50" charset="-128"/>
              </a:rPr>
              <a:t>Call Updates</a:t>
            </a:r>
            <a:endParaRPr lang="en-GB" sz="800" b="0" i="0">
              <a:solidFill>
                <a:srgbClr val="595959"/>
              </a:solidFill>
              <a:latin typeface="Candara" pitchFamily="34" charset="0"/>
              <a:ea typeface="Arial Unicode MS" pitchFamily="50" charset="-128"/>
              <a:cs typeface="Arial Unicode MS" pitchFamily="50" charset="-128"/>
            </a:endParaRPr>
          </a:p>
        </p:txBody>
      </p:sp>
      <p:sp>
        <p:nvSpPr>
          <p:cNvPr id="64" name="Round Same Side Corner Rectangle 63"/>
          <p:cNvSpPr/>
          <p:nvPr/>
        </p:nvSpPr>
        <p:spPr>
          <a:xfrm rot="10800000">
            <a:off x="1223963" y="1557338"/>
            <a:ext cx="1403350" cy="647700"/>
          </a:xfrm>
          <a:prstGeom prst="round2SameRect">
            <a:avLst>
              <a:gd name="adj1" fmla="val 7447"/>
              <a:gd name="adj2" fmla="val 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numCol="2">
            <a:spAutoFit/>
          </a:bodyPr>
          <a:lstStyle/>
          <a:p>
            <a:pPr fontAlgn="auto">
              <a:spcBef>
                <a:spcPts val="0"/>
              </a:spcBef>
              <a:spcAft>
                <a:spcPts val="0"/>
              </a:spcAft>
              <a:tabLst>
                <a:tab pos="625475" algn="l"/>
              </a:tabLst>
              <a:defRPr/>
            </a:pPr>
            <a:endParaRPr lang="en-GB" sz="800" b="0" i="0" dirty="0">
              <a:solidFill>
                <a:schemeClr val="tx1">
                  <a:lumMod val="65000"/>
                  <a:lumOff val="35000"/>
                </a:schemeClr>
              </a:solidFill>
              <a:latin typeface="Candara" pitchFamily="34" charset="0"/>
              <a:ea typeface="Arial Unicode MS" pitchFamily="34" charset="-128"/>
              <a:cs typeface="Arial Unicode MS" pitchFamily="34" charset="-128"/>
            </a:endParaRPr>
          </a:p>
        </p:txBody>
      </p:sp>
      <p:sp>
        <p:nvSpPr>
          <p:cNvPr id="65" name="Round Same Side Corner Rectangle 64"/>
          <p:cNvSpPr/>
          <p:nvPr/>
        </p:nvSpPr>
        <p:spPr>
          <a:xfrm>
            <a:off x="1223963" y="1484313"/>
            <a:ext cx="1403350" cy="144462"/>
          </a:xfrm>
          <a:prstGeom prst="round2SameRect">
            <a:avLst>
              <a:gd name="adj1" fmla="val 33203"/>
              <a:gd name="adj2" fmla="val 0"/>
            </a:avLst>
          </a:prstGeom>
          <a:solidFill>
            <a:schemeClr val="tx1">
              <a:lumMod val="65000"/>
              <a:lumOff val="3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800" b="0" i="0">
                <a:solidFill>
                  <a:schemeClr val="bg1"/>
                </a:solidFill>
                <a:latin typeface="Candara" pitchFamily="34" charset="0"/>
                <a:ea typeface="Arial Unicode MS" pitchFamily="50" charset="-128"/>
                <a:cs typeface="Arial Unicode MS" pitchFamily="50" charset="-128"/>
              </a:rPr>
              <a:t>Calls</a:t>
            </a:r>
            <a:endParaRPr lang="en-GB" sz="800" b="0" i="0">
              <a:solidFill>
                <a:schemeClr val="bg1"/>
              </a:solidFill>
              <a:latin typeface="Candara" pitchFamily="34" charset="0"/>
              <a:ea typeface="Arial Unicode MS" pitchFamily="50" charset="-128"/>
              <a:cs typeface="Arial Unicode MS" pitchFamily="50" charset="-128"/>
            </a:endParaRPr>
          </a:p>
        </p:txBody>
      </p:sp>
      <p:sp>
        <p:nvSpPr>
          <p:cNvPr id="66" name="Rounded Rectangle 65">
            <a:hlinkClick r:id="rId4" action="ppaction://hlinksldjump"/>
          </p:cNvPr>
          <p:cNvSpPr/>
          <p:nvPr/>
        </p:nvSpPr>
        <p:spPr>
          <a:xfrm>
            <a:off x="1331913" y="1692275"/>
            <a:ext cx="1198562" cy="179388"/>
          </a:xfrm>
          <a:prstGeom prst="roundRect">
            <a:avLst/>
          </a:prstGeom>
          <a:gradFill flip="none" rotWithShape="1">
            <a:gsLst>
              <a:gs pos="0">
                <a:srgbClr val="28649B"/>
              </a:gs>
              <a:gs pos="30000">
                <a:srgbClr val="28649B"/>
              </a:gs>
              <a:gs pos="70000">
                <a:srgbClr val="327DBE"/>
              </a:gs>
              <a:gs pos="100000">
                <a:srgbClr val="327DBE"/>
              </a:gs>
            </a:gsLst>
            <a:lin ang="16200000" scaled="1"/>
            <a:tileRect/>
          </a:gradFill>
          <a:ln w="3175">
            <a:solidFill>
              <a:srgbClr val="2864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800" b="0" i="0">
                <a:solidFill>
                  <a:schemeClr val="bg1"/>
                </a:solidFill>
                <a:latin typeface="Candara" pitchFamily="34" charset="0"/>
                <a:ea typeface="Arial Unicode MS" pitchFamily="50" charset="-128"/>
                <a:cs typeface="Arial Unicode MS" pitchFamily="50" charset="-128"/>
              </a:rPr>
              <a:t>Horizon 2020</a:t>
            </a:r>
            <a:endParaRPr lang="en-GB" sz="800" b="0" i="0">
              <a:solidFill>
                <a:schemeClr val="bg1"/>
              </a:solidFill>
              <a:latin typeface="Candara" pitchFamily="34" charset="0"/>
              <a:ea typeface="Arial Unicode MS" pitchFamily="50" charset="-128"/>
              <a:cs typeface="Arial Unicode MS" pitchFamily="50" charset="-128"/>
            </a:endParaRPr>
          </a:p>
        </p:txBody>
      </p:sp>
      <p:sp>
        <p:nvSpPr>
          <p:cNvPr id="67" name="Rounded Rectangle 66"/>
          <p:cNvSpPr/>
          <p:nvPr/>
        </p:nvSpPr>
        <p:spPr>
          <a:xfrm>
            <a:off x="1331913" y="1944688"/>
            <a:ext cx="1198562" cy="179387"/>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800" b="0" i="0">
                <a:solidFill>
                  <a:srgbClr val="595959"/>
                </a:solidFill>
                <a:latin typeface="Candara" pitchFamily="34" charset="0"/>
                <a:ea typeface="Arial Unicode MS" pitchFamily="50" charset="-128"/>
                <a:cs typeface="Arial Unicode MS" pitchFamily="50" charset="-128"/>
              </a:rPr>
              <a:t>COSME</a:t>
            </a:r>
            <a:endParaRPr lang="en-GB" sz="800" b="0" i="0">
              <a:solidFill>
                <a:srgbClr val="595959"/>
              </a:solidFill>
              <a:latin typeface="Candara" pitchFamily="34" charset="0"/>
              <a:ea typeface="Arial Unicode MS" pitchFamily="50" charset="-128"/>
              <a:cs typeface="Arial Unicode MS" pitchFamily="50" charset="-128"/>
            </a:endParaRPr>
          </a:p>
        </p:txBody>
      </p:sp>
      <p:sp>
        <p:nvSpPr>
          <p:cNvPr id="68" name="Rounded Rectangle 67"/>
          <p:cNvSpPr/>
          <p:nvPr/>
        </p:nvSpPr>
        <p:spPr>
          <a:xfrm>
            <a:off x="1223963" y="3276600"/>
            <a:ext cx="1403350" cy="37465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1200" rIns="36000" anchor="ctr">
            <a:spAutoFit/>
          </a:bodyPr>
          <a:lstStyle/>
          <a:p>
            <a:pPr>
              <a:defRPr/>
            </a:pPr>
            <a:r>
              <a:rPr lang="fr-BE" sz="800" b="0" i="0">
                <a:solidFill>
                  <a:srgbClr val="595959"/>
                </a:solidFill>
                <a:latin typeface="Candara" pitchFamily="34" charset="0"/>
                <a:ea typeface="Arial Unicode MS" pitchFamily="50" charset="-128"/>
                <a:cs typeface="Arial Unicode MS" pitchFamily="50" charset="-128"/>
              </a:rPr>
              <a:t>Previous Framework Programmes (FP7 &amp; CIP)</a:t>
            </a:r>
            <a:endParaRPr lang="en-GB" sz="800" b="0" i="0">
              <a:solidFill>
                <a:srgbClr val="595959"/>
              </a:solidFill>
              <a:latin typeface="Candara" pitchFamily="34" charset="0"/>
              <a:ea typeface="Arial Unicode MS" pitchFamily="50" charset="-128"/>
              <a:cs typeface="Arial Unicode MS" pitchFamily="50" charset="-128"/>
            </a:endParaRPr>
          </a:p>
        </p:txBody>
      </p:sp>
      <p:cxnSp>
        <p:nvCxnSpPr>
          <p:cNvPr id="69" name="Straight Connector 68"/>
          <p:cNvCxnSpPr/>
          <p:nvPr/>
        </p:nvCxnSpPr>
        <p:spPr>
          <a:xfrm>
            <a:off x="1258888" y="3195638"/>
            <a:ext cx="13335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2388" name="Group 3"/>
          <p:cNvGrpSpPr>
            <a:grpSpLocks/>
          </p:cNvGrpSpPr>
          <p:nvPr/>
        </p:nvGrpSpPr>
        <p:grpSpPr bwMode="auto">
          <a:xfrm>
            <a:off x="2952750" y="2528888"/>
            <a:ext cx="3760788" cy="900112"/>
            <a:chOff x="2952000" y="2528992"/>
            <a:chExt cx="3762224" cy="900000"/>
          </a:xfrm>
        </p:grpSpPr>
        <p:sp>
          <p:nvSpPr>
            <p:cNvPr id="73" name="Rectangle 72">
              <a:hlinkClick r:id="rId5" action="ppaction://hlinksldjump"/>
            </p:cNvPr>
            <p:cNvSpPr/>
            <p:nvPr/>
          </p:nvSpPr>
          <p:spPr>
            <a:xfrm>
              <a:off x="2952000" y="2528992"/>
              <a:ext cx="3762224" cy="900000"/>
            </a:xfrm>
            <a:prstGeom prst="rect">
              <a:avLst/>
            </a:prstGeom>
            <a:solidFill>
              <a:schemeClr val="bg1"/>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spAutoFit/>
            </a:bodyPr>
            <a:lstStyle/>
            <a:p>
              <a:pPr fontAlgn="auto">
                <a:spcBef>
                  <a:spcPts val="200"/>
                </a:spcBef>
                <a:spcAft>
                  <a:spcPts val="0"/>
                </a:spcAft>
                <a:defRPr/>
              </a:pPr>
              <a:r>
                <a:rPr lang="en-GB" sz="700" b="0" i="0" dirty="0">
                  <a:solidFill>
                    <a:prstClr val="black">
                      <a:lumMod val="65000"/>
                      <a:lumOff val="35000"/>
                    </a:prstClr>
                  </a:solidFill>
                  <a:latin typeface="Verdana" pitchFamily="34" charset="0"/>
                  <a:ea typeface="Verdana" pitchFamily="34" charset="0"/>
                  <a:cs typeface="Verdana" pitchFamily="34" charset="0"/>
                  <a:sym typeface="Wingdings"/>
                </a:rPr>
                <a:t> </a:t>
              </a:r>
              <a:r>
                <a:rPr lang="en-GB" sz="700" b="0" i="0" dirty="0">
                  <a:solidFill>
                    <a:prstClr val="black">
                      <a:lumMod val="65000"/>
                      <a:lumOff val="35000"/>
                    </a:prstClr>
                  </a:solidFill>
                  <a:latin typeface="Verdana" pitchFamily="34" charset="0"/>
                  <a:ea typeface="Verdana" pitchFamily="34" charset="0"/>
                  <a:cs typeface="Verdana" pitchFamily="34" charset="0"/>
                </a:rPr>
                <a:t>Excellent Science</a:t>
              </a:r>
            </a:p>
            <a:p>
              <a:pPr fontAlgn="auto">
                <a:spcBef>
                  <a:spcPts val="200"/>
                </a:spcBef>
                <a:spcAft>
                  <a:spcPts val="0"/>
                </a:spcAft>
                <a:buFont typeface="Wingdings"/>
                <a:buChar char="0"/>
                <a:defRPr/>
              </a:pPr>
              <a:r>
                <a:rPr lang="en-GB" sz="700" b="0" i="0" dirty="0">
                  <a:solidFill>
                    <a:prstClr val="black">
                      <a:lumMod val="65000"/>
                      <a:lumOff val="35000"/>
                    </a:prstClr>
                  </a:solidFill>
                  <a:latin typeface="Verdana" pitchFamily="34" charset="0"/>
                  <a:ea typeface="Verdana" pitchFamily="34" charset="0"/>
                  <a:cs typeface="Verdana" pitchFamily="34" charset="0"/>
                </a:rPr>
                <a:t> Industrial Leadership</a:t>
              </a:r>
            </a:p>
            <a:p>
              <a:pPr fontAlgn="auto">
                <a:spcBef>
                  <a:spcPts val="200"/>
                </a:spcBef>
                <a:spcAft>
                  <a:spcPts val="0"/>
                </a:spcAft>
                <a:buFont typeface="Wingdings"/>
                <a:buChar char="0"/>
                <a:defRPr/>
              </a:pPr>
              <a:r>
                <a:rPr lang="en-GB" sz="700" b="0" i="0" dirty="0">
                  <a:solidFill>
                    <a:prstClr val="black">
                      <a:lumMod val="65000"/>
                      <a:lumOff val="35000"/>
                    </a:prstClr>
                  </a:solidFill>
                  <a:latin typeface="Verdana" pitchFamily="34" charset="0"/>
                  <a:ea typeface="Verdana" pitchFamily="34" charset="0"/>
                  <a:cs typeface="Verdana" pitchFamily="34" charset="0"/>
                </a:rPr>
                <a:t> Societal Challenges</a:t>
              </a:r>
            </a:p>
            <a:p>
              <a:pPr fontAlgn="auto">
                <a:spcBef>
                  <a:spcPts val="200"/>
                </a:spcBef>
                <a:spcAft>
                  <a:spcPts val="0"/>
                </a:spcAft>
                <a:defRPr/>
              </a:pPr>
              <a:r>
                <a:rPr lang="en-GB" sz="700" b="0" i="0" dirty="0">
                  <a:solidFill>
                    <a:prstClr val="black">
                      <a:lumMod val="65000"/>
                      <a:lumOff val="35000"/>
                    </a:prstClr>
                  </a:solidFill>
                  <a:latin typeface="Verdana" pitchFamily="34" charset="0"/>
                  <a:ea typeface="Verdana" pitchFamily="34" charset="0"/>
                  <a:cs typeface="Verdana" pitchFamily="34" charset="0"/>
                  <a:sym typeface="Wingdings"/>
                </a:rPr>
                <a:t> </a:t>
              </a:r>
              <a:r>
                <a:rPr lang="en-GB" sz="700" b="0" i="0" dirty="0">
                  <a:solidFill>
                    <a:prstClr val="black">
                      <a:lumMod val="65000"/>
                      <a:lumOff val="35000"/>
                    </a:prstClr>
                  </a:solidFill>
                  <a:latin typeface="Verdana" pitchFamily="34" charset="0"/>
                  <a:ea typeface="Verdana" pitchFamily="34" charset="0"/>
                  <a:cs typeface="Verdana" pitchFamily="34" charset="0"/>
                </a:rPr>
                <a:t>Spreading excellence and widening participation</a:t>
              </a:r>
            </a:p>
            <a:p>
              <a:pPr fontAlgn="auto">
                <a:spcBef>
                  <a:spcPts val="200"/>
                </a:spcBef>
                <a:spcAft>
                  <a:spcPts val="0"/>
                </a:spcAft>
                <a:defRPr/>
              </a:pPr>
              <a:r>
                <a:rPr lang="en-GB" sz="700" b="0" i="0" dirty="0">
                  <a:solidFill>
                    <a:prstClr val="black">
                      <a:lumMod val="65000"/>
                      <a:lumOff val="35000"/>
                    </a:prstClr>
                  </a:solidFill>
                  <a:latin typeface="Verdana" pitchFamily="34" charset="0"/>
                  <a:ea typeface="Verdana" pitchFamily="34" charset="0"/>
                  <a:cs typeface="Verdana" pitchFamily="34" charset="0"/>
                  <a:sym typeface="Wingdings"/>
                </a:rPr>
                <a:t> </a:t>
              </a:r>
              <a:r>
                <a:rPr lang="en-GB" sz="700" b="0" i="0" dirty="0">
                  <a:solidFill>
                    <a:prstClr val="black">
                      <a:lumMod val="65000"/>
                      <a:lumOff val="35000"/>
                    </a:prstClr>
                  </a:solidFill>
                  <a:latin typeface="Verdana" pitchFamily="34" charset="0"/>
                  <a:ea typeface="Verdana" pitchFamily="34" charset="0"/>
                  <a:cs typeface="Verdana" pitchFamily="34" charset="0"/>
                </a:rPr>
                <a:t>Science with and for society</a:t>
              </a:r>
            </a:p>
          </p:txBody>
        </p:sp>
        <p:sp>
          <p:nvSpPr>
            <p:cNvPr id="76" name="Rectangle 75"/>
            <p:cNvSpPr/>
            <p:nvPr/>
          </p:nvSpPr>
          <p:spPr>
            <a:xfrm>
              <a:off x="6588763" y="2600420"/>
              <a:ext cx="125461" cy="828572"/>
            </a:xfrm>
            <a:prstGeom prst="rect">
              <a:avLst/>
            </a:prstGeom>
            <a:solidFill>
              <a:schemeClr val="bg1">
                <a:lumMod val="95000"/>
              </a:schemeClr>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spAutoFit/>
            </a:bodyPr>
            <a:lstStyle/>
            <a:p>
              <a:pPr algn="r">
                <a:defRPr/>
              </a:pPr>
              <a:endParaRPr lang="en-GB" sz="1000" b="0" i="0">
                <a:solidFill>
                  <a:srgbClr val="595959"/>
                </a:solidFill>
                <a:latin typeface="Georgia" pitchFamily="18" charset="0"/>
                <a:cs typeface="Arial" pitchFamily="34" charset="0"/>
              </a:endParaRPr>
            </a:p>
          </p:txBody>
        </p:sp>
        <p:sp>
          <p:nvSpPr>
            <p:cNvPr id="74" name="Rectangle 73"/>
            <p:cNvSpPr/>
            <p:nvPr/>
          </p:nvSpPr>
          <p:spPr>
            <a:xfrm>
              <a:off x="6588763" y="3303596"/>
              <a:ext cx="125461" cy="125396"/>
            </a:xfrm>
            <a:prstGeom prst="rect">
              <a:avLst/>
            </a:prstGeom>
            <a:solidFill>
              <a:schemeClr val="bg1">
                <a:lumMod val="85000"/>
              </a:schemeClr>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spAutoFit/>
            </a:bodyPr>
            <a:lstStyle/>
            <a:p>
              <a:pPr algn="r">
                <a:defRPr/>
              </a:pPr>
              <a:r>
                <a:rPr lang="en-GB" sz="1000" b="0" i="0">
                  <a:solidFill>
                    <a:srgbClr val="595959"/>
                  </a:solidFill>
                  <a:latin typeface="Georgia" pitchFamily="18" charset="0"/>
                  <a:cs typeface="Arial" pitchFamily="34" charset="0"/>
                  <a:sym typeface="Webdings" pitchFamily="18" charset="2"/>
                </a:rPr>
                <a:t></a:t>
              </a:r>
              <a:endParaRPr lang="en-GB" sz="1000" b="0" i="0">
                <a:solidFill>
                  <a:srgbClr val="595959"/>
                </a:solidFill>
                <a:latin typeface="Georgia" pitchFamily="18" charset="0"/>
                <a:cs typeface="Arial" pitchFamily="34" charset="0"/>
              </a:endParaRPr>
            </a:p>
          </p:txBody>
        </p:sp>
        <p:sp>
          <p:nvSpPr>
            <p:cNvPr id="75" name="Rectangle 74"/>
            <p:cNvSpPr/>
            <p:nvPr/>
          </p:nvSpPr>
          <p:spPr>
            <a:xfrm>
              <a:off x="6588763" y="2528992"/>
              <a:ext cx="125461" cy="125396"/>
            </a:xfrm>
            <a:prstGeom prst="rect">
              <a:avLst/>
            </a:prstGeom>
            <a:solidFill>
              <a:schemeClr val="bg1">
                <a:lumMod val="85000"/>
              </a:schemeClr>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spAutoFit/>
            </a:bodyPr>
            <a:lstStyle/>
            <a:p>
              <a:pPr algn="r">
                <a:defRPr/>
              </a:pPr>
              <a:r>
                <a:rPr lang="en-GB" sz="1000" b="0" i="0">
                  <a:solidFill>
                    <a:srgbClr val="595959"/>
                  </a:solidFill>
                  <a:latin typeface="Georgia" pitchFamily="18" charset="0"/>
                  <a:cs typeface="Arial" pitchFamily="34" charset="0"/>
                  <a:sym typeface="Webdings" pitchFamily="18" charset="2"/>
                </a:rPr>
                <a:t></a:t>
              </a:r>
              <a:endParaRPr lang="en-GB" sz="1000" b="0" i="0">
                <a:solidFill>
                  <a:srgbClr val="595959"/>
                </a:solidFill>
                <a:latin typeface="Georgia" pitchFamily="18" charset="0"/>
                <a:cs typeface="Arial" pitchFamily="34" charset="0"/>
              </a:endParaRPr>
            </a:p>
          </p:txBody>
        </p:sp>
      </p:grpSp>
      <p:sp>
        <p:nvSpPr>
          <p:cNvPr id="442389" name="Rectangle 47"/>
          <p:cNvSpPr>
            <a:spLocks noChangeArrowheads="1"/>
          </p:cNvSpPr>
          <p:nvPr/>
        </p:nvSpPr>
        <p:spPr bwMode="auto">
          <a:xfrm>
            <a:off x="2863850" y="2133600"/>
            <a:ext cx="5059363" cy="215900"/>
          </a:xfrm>
          <a:prstGeom prst="rect">
            <a:avLst/>
          </a:prstGeom>
          <a:noFill/>
          <a:ln w="9525">
            <a:noFill/>
            <a:miter lim="800000"/>
            <a:headEnd/>
            <a:tailEnd/>
          </a:ln>
        </p:spPr>
        <p:txBody>
          <a:bodyPr>
            <a:spAutoFit/>
          </a:bodyPr>
          <a:lstStyle/>
          <a:p>
            <a:pPr algn="ctr">
              <a:spcBef>
                <a:spcPts val="300"/>
              </a:spcBef>
            </a:pPr>
            <a:r>
              <a:rPr lang="fr-BE" sz="800" i="0">
                <a:solidFill>
                  <a:srgbClr val="595959"/>
                </a:solidFill>
                <a:latin typeface="Candara" pitchFamily="34" charset="0"/>
                <a:ea typeface="Arial Unicode MS" pitchFamily="34" charset="-128"/>
                <a:cs typeface="Arial Unicode MS" pitchFamily="34" charset="-128"/>
              </a:rPr>
              <a:t>Filter options</a:t>
            </a:r>
            <a:endParaRPr lang="en-GB" sz="800" b="0" i="0">
              <a:solidFill>
                <a:srgbClr val="595959"/>
              </a:solidFill>
              <a:latin typeface="Candara" pitchFamily="34" charset="0"/>
              <a:ea typeface="Arial Unicode MS" pitchFamily="34" charset="-128"/>
              <a:cs typeface="Arial Unicode MS" pitchFamily="34" charset="-128"/>
            </a:endParaRPr>
          </a:p>
        </p:txBody>
      </p:sp>
      <p:sp>
        <p:nvSpPr>
          <p:cNvPr id="442390" name="Rectangle 5"/>
          <p:cNvSpPr>
            <a:spLocks noChangeArrowheads="1"/>
          </p:cNvSpPr>
          <p:nvPr/>
        </p:nvSpPr>
        <p:spPr bwMode="auto">
          <a:xfrm>
            <a:off x="2771775" y="1800225"/>
            <a:ext cx="771525" cy="369888"/>
          </a:xfrm>
          <a:prstGeom prst="rect">
            <a:avLst/>
          </a:prstGeom>
          <a:noFill/>
          <a:ln w="9525">
            <a:noFill/>
            <a:miter lim="800000"/>
            <a:headEnd/>
            <a:tailEnd/>
          </a:ln>
        </p:spPr>
        <p:txBody>
          <a:bodyPr wrap="none">
            <a:spAutoFit/>
          </a:bodyPr>
          <a:lstStyle/>
          <a:p>
            <a:pPr>
              <a:lnSpc>
                <a:spcPct val="90000"/>
              </a:lnSpc>
              <a:spcBef>
                <a:spcPts val="200"/>
              </a:spcBef>
            </a:pPr>
            <a:r>
              <a:rPr lang="fr-BE" sz="2000" i="0">
                <a:solidFill>
                  <a:srgbClr val="595959"/>
                </a:solidFill>
                <a:latin typeface="Candara" pitchFamily="34" charset="0"/>
                <a:ea typeface="Arial Unicode MS" pitchFamily="34" charset="-128"/>
                <a:cs typeface="Arial Unicode MS" pitchFamily="34" charset="-128"/>
              </a:rPr>
              <a:t>66</a:t>
            </a:r>
            <a:r>
              <a:rPr lang="fr-BE" sz="800" b="0" i="0">
                <a:solidFill>
                  <a:srgbClr val="595959"/>
                </a:solidFill>
                <a:latin typeface="Candara" pitchFamily="34" charset="0"/>
                <a:ea typeface="Arial Unicode MS" pitchFamily="34" charset="-128"/>
                <a:cs typeface="Arial Unicode MS" pitchFamily="34" charset="-128"/>
              </a:rPr>
              <a:t> results</a:t>
            </a:r>
          </a:p>
        </p:txBody>
      </p:sp>
      <p:sp>
        <p:nvSpPr>
          <p:cNvPr id="442391" name="Rectangle 36"/>
          <p:cNvSpPr>
            <a:spLocks noChangeArrowheads="1"/>
          </p:cNvSpPr>
          <p:nvPr/>
        </p:nvSpPr>
        <p:spPr bwMode="auto">
          <a:xfrm>
            <a:off x="2894013" y="2349500"/>
            <a:ext cx="1101725" cy="203200"/>
          </a:xfrm>
          <a:prstGeom prst="rect">
            <a:avLst/>
          </a:prstGeom>
          <a:noFill/>
          <a:ln w="9525">
            <a:noFill/>
            <a:miter lim="800000"/>
            <a:headEnd/>
            <a:tailEnd/>
          </a:ln>
        </p:spPr>
        <p:txBody>
          <a:bodyPr wrap="none">
            <a:spAutoFit/>
          </a:bodyPr>
          <a:lstStyle/>
          <a:p>
            <a:pPr>
              <a:lnSpc>
                <a:spcPct val="90000"/>
              </a:lnSpc>
              <a:spcBef>
                <a:spcPts val="200"/>
              </a:spcBef>
              <a:tabLst>
                <a:tab pos="447675" algn="l"/>
              </a:tabLst>
            </a:pPr>
            <a:r>
              <a:rPr lang="fr-BE" sz="800" i="0" u="sng">
                <a:solidFill>
                  <a:srgbClr val="595959"/>
                </a:solidFill>
                <a:latin typeface="Candara" pitchFamily="34" charset="0"/>
                <a:ea typeface="Arial Unicode MS" pitchFamily="34" charset="-128"/>
                <a:cs typeface="Arial Unicode MS" pitchFamily="34" charset="-128"/>
              </a:rPr>
              <a:t>Specific Programme</a:t>
            </a:r>
            <a:r>
              <a:rPr lang="fr-BE" sz="800" b="0" i="0">
                <a:solidFill>
                  <a:srgbClr val="595959"/>
                </a:solidFill>
                <a:latin typeface="Candara" pitchFamily="34" charset="0"/>
                <a:ea typeface="Arial Unicode MS" pitchFamily="34" charset="-128"/>
                <a:cs typeface="Arial Unicode MS" pitchFamily="34" charset="-128"/>
              </a:rPr>
              <a:t>:</a:t>
            </a:r>
          </a:p>
        </p:txBody>
      </p:sp>
      <p:sp>
        <p:nvSpPr>
          <p:cNvPr id="442392" name="Rectangle 39"/>
          <p:cNvSpPr>
            <a:spLocks noChangeArrowheads="1"/>
          </p:cNvSpPr>
          <p:nvPr/>
        </p:nvSpPr>
        <p:spPr bwMode="auto">
          <a:xfrm>
            <a:off x="6769100" y="2865438"/>
            <a:ext cx="485775" cy="203200"/>
          </a:xfrm>
          <a:prstGeom prst="rect">
            <a:avLst/>
          </a:prstGeom>
          <a:noFill/>
          <a:ln w="9525">
            <a:noFill/>
            <a:miter lim="800000"/>
            <a:headEnd/>
            <a:tailEnd/>
          </a:ln>
        </p:spPr>
        <p:txBody>
          <a:bodyPr>
            <a:spAutoFit/>
          </a:bodyPr>
          <a:lstStyle/>
          <a:p>
            <a:pPr>
              <a:lnSpc>
                <a:spcPct val="90000"/>
              </a:lnSpc>
              <a:spcBef>
                <a:spcPts val="200"/>
              </a:spcBef>
              <a:tabLst>
                <a:tab pos="447675" algn="l"/>
              </a:tabLst>
            </a:pPr>
            <a:r>
              <a:rPr lang="fr-BE" sz="800" i="0" u="sng">
                <a:solidFill>
                  <a:srgbClr val="595959"/>
                </a:solidFill>
                <a:latin typeface="Candara" pitchFamily="34" charset="0"/>
                <a:ea typeface="Arial Unicode MS" pitchFamily="34" charset="-128"/>
                <a:cs typeface="Arial Unicode MS" pitchFamily="34" charset="-128"/>
              </a:rPr>
              <a:t>Status</a:t>
            </a:r>
            <a:r>
              <a:rPr lang="fr-BE" sz="800" b="0" i="0">
                <a:solidFill>
                  <a:srgbClr val="595959"/>
                </a:solidFill>
                <a:latin typeface="Candara" pitchFamily="34" charset="0"/>
                <a:ea typeface="Arial Unicode MS" pitchFamily="34" charset="-128"/>
                <a:cs typeface="Arial Unicode MS" pitchFamily="34" charset="-128"/>
              </a:rPr>
              <a:t>:</a:t>
            </a:r>
          </a:p>
        </p:txBody>
      </p:sp>
      <p:sp>
        <p:nvSpPr>
          <p:cNvPr id="442393" name="Rectangle 53"/>
          <p:cNvSpPr>
            <a:spLocks noChangeArrowheads="1"/>
          </p:cNvSpPr>
          <p:nvPr/>
        </p:nvSpPr>
        <p:spPr bwMode="auto">
          <a:xfrm>
            <a:off x="6769100" y="2349500"/>
            <a:ext cx="423863" cy="203200"/>
          </a:xfrm>
          <a:prstGeom prst="rect">
            <a:avLst/>
          </a:prstGeom>
          <a:noFill/>
          <a:ln w="9525">
            <a:noFill/>
            <a:miter lim="800000"/>
            <a:headEnd/>
            <a:tailEnd/>
          </a:ln>
        </p:spPr>
        <p:txBody>
          <a:bodyPr>
            <a:spAutoFit/>
          </a:bodyPr>
          <a:lstStyle/>
          <a:p>
            <a:pPr>
              <a:lnSpc>
                <a:spcPct val="90000"/>
              </a:lnSpc>
              <a:spcBef>
                <a:spcPts val="200"/>
              </a:spcBef>
              <a:tabLst>
                <a:tab pos="447675" algn="l"/>
              </a:tabLst>
            </a:pPr>
            <a:r>
              <a:rPr lang="fr-BE" sz="800" i="0" u="sng">
                <a:solidFill>
                  <a:srgbClr val="595959"/>
                </a:solidFill>
                <a:latin typeface="Candara" pitchFamily="34" charset="0"/>
                <a:ea typeface="Arial Unicode MS" pitchFamily="34" charset="-128"/>
                <a:cs typeface="Arial Unicode MS" pitchFamily="34" charset="-128"/>
              </a:rPr>
              <a:t>Type</a:t>
            </a:r>
            <a:r>
              <a:rPr lang="fr-BE" sz="800" b="0" i="0">
                <a:solidFill>
                  <a:srgbClr val="595959"/>
                </a:solidFill>
                <a:latin typeface="Candara" pitchFamily="34" charset="0"/>
                <a:ea typeface="Arial Unicode MS" pitchFamily="34" charset="-128"/>
                <a:cs typeface="Arial Unicode MS" pitchFamily="34" charset="-128"/>
              </a:rPr>
              <a:t>:</a:t>
            </a:r>
          </a:p>
        </p:txBody>
      </p:sp>
      <p:sp>
        <p:nvSpPr>
          <p:cNvPr id="442394" name="Rectangle 51"/>
          <p:cNvSpPr>
            <a:spLocks noChangeArrowheads="1"/>
          </p:cNvSpPr>
          <p:nvPr/>
        </p:nvSpPr>
        <p:spPr bwMode="auto">
          <a:xfrm>
            <a:off x="6769100" y="3040063"/>
            <a:ext cx="1116013" cy="460375"/>
          </a:xfrm>
          <a:prstGeom prst="rect">
            <a:avLst/>
          </a:prstGeom>
          <a:noFill/>
          <a:ln w="9525">
            <a:noFill/>
            <a:miter lim="800000"/>
            <a:headEnd/>
            <a:tailEnd/>
          </a:ln>
        </p:spPr>
        <p:txBody>
          <a:bodyPr>
            <a:spAutoFit/>
          </a:bodyPr>
          <a:lstStyle/>
          <a:p>
            <a:pPr>
              <a:spcBef>
                <a:spcPts val="300"/>
              </a:spcBef>
            </a:pPr>
            <a:r>
              <a:rPr lang="fr-BE" sz="800" b="0" i="0">
                <a:solidFill>
                  <a:srgbClr val="595959"/>
                </a:solidFill>
                <a:latin typeface="MS Gothic" pitchFamily="49" charset="-128"/>
                <a:ea typeface="MS Gothic" pitchFamily="49" charset="-128"/>
                <a:cs typeface="Arial Unicode MS" pitchFamily="34" charset="-128"/>
              </a:rPr>
              <a:t>◎ </a:t>
            </a:r>
            <a:r>
              <a:rPr lang="fr-BE" sz="800" b="0" i="0">
                <a:solidFill>
                  <a:srgbClr val="595959"/>
                </a:solidFill>
                <a:latin typeface="Candara" pitchFamily="34" charset="0"/>
                <a:ea typeface="MS Gothic" pitchFamily="49" charset="-128"/>
                <a:cs typeface="Arial Unicode MS" pitchFamily="34" charset="-128"/>
              </a:rPr>
              <a:t>Open calls</a:t>
            </a:r>
            <a:br>
              <a:rPr lang="fr-BE" sz="800" b="0" i="0">
                <a:solidFill>
                  <a:srgbClr val="595959"/>
                </a:solidFill>
                <a:latin typeface="Candara" pitchFamily="34" charset="0"/>
                <a:ea typeface="MS Gothic" pitchFamily="49" charset="-128"/>
                <a:cs typeface="Arial Unicode MS" pitchFamily="34" charset="-128"/>
              </a:rPr>
            </a:br>
            <a:r>
              <a:rPr lang="fr-BE" sz="800" b="0" i="0">
                <a:solidFill>
                  <a:srgbClr val="595959"/>
                </a:solidFill>
                <a:latin typeface="MS Gothic" pitchFamily="49" charset="-128"/>
                <a:ea typeface="MS Gothic" pitchFamily="49" charset="-128"/>
                <a:cs typeface="Arial Unicode MS" pitchFamily="34" charset="-128"/>
              </a:rPr>
              <a:t>○ </a:t>
            </a:r>
            <a:r>
              <a:rPr lang="fr-BE" sz="800" b="0" i="0">
                <a:solidFill>
                  <a:srgbClr val="595959"/>
                </a:solidFill>
                <a:latin typeface="Candara" pitchFamily="34" charset="0"/>
                <a:ea typeface="MS Gothic" pitchFamily="49" charset="-128"/>
                <a:cs typeface="Arial Unicode MS" pitchFamily="34" charset="-128"/>
              </a:rPr>
              <a:t>Closed calls</a:t>
            </a:r>
            <a:br>
              <a:rPr lang="fr-BE" sz="800" b="0" i="0">
                <a:solidFill>
                  <a:srgbClr val="595959"/>
                </a:solidFill>
                <a:latin typeface="Candara" pitchFamily="34" charset="0"/>
                <a:ea typeface="MS Gothic" pitchFamily="49" charset="-128"/>
                <a:cs typeface="Arial Unicode MS" pitchFamily="34" charset="-128"/>
              </a:rPr>
            </a:br>
            <a:r>
              <a:rPr lang="fr-BE" sz="800" b="0" i="0">
                <a:solidFill>
                  <a:srgbClr val="595959"/>
                </a:solidFill>
                <a:latin typeface="MS Gothic" pitchFamily="49" charset="-128"/>
                <a:ea typeface="MS Gothic" pitchFamily="49" charset="-128"/>
                <a:cs typeface="Arial Unicode MS" pitchFamily="34" charset="-128"/>
              </a:rPr>
              <a:t>○ </a:t>
            </a:r>
            <a:r>
              <a:rPr lang="fr-BE" sz="800" b="0" i="0">
                <a:solidFill>
                  <a:srgbClr val="595959"/>
                </a:solidFill>
                <a:latin typeface="Candara" pitchFamily="34" charset="0"/>
                <a:ea typeface="MS Gothic" pitchFamily="49" charset="-128"/>
                <a:cs typeface="Arial Unicode MS" pitchFamily="34" charset="-128"/>
              </a:rPr>
              <a:t>Forthcoming calls</a:t>
            </a:r>
          </a:p>
        </p:txBody>
      </p:sp>
      <p:sp>
        <p:nvSpPr>
          <p:cNvPr id="442395" name="Rectangle 55"/>
          <p:cNvSpPr>
            <a:spLocks noChangeArrowheads="1"/>
          </p:cNvSpPr>
          <p:nvPr/>
        </p:nvSpPr>
        <p:spPr bwMode="auto">
          <a:xfrm>
            <a:off x="6769100" y="2492375"/>
            <a:ext cx="1116013" cy="339725"/>
          </a:xfrm>
          <a:prstGeom prst="rect">
            <a:avLst/>
          </a:prstGeom>
          <a:noFill/>
          <a:ln w="9525">
            <a:noFill/>
            <a:miter lim="800000"/>
            <a:headEnd/>
            <a:tailEnd/>
          </a:ln>
        </p:spPr>
        <p:txBody>
          <a:bodyPr>
            <a:spAutoFit/>
          </a:bodyPr>
          <a:lstStyle/>
          <a:p>
            <a:pPr>
              <a:spcBef>
                <a:spcPts val="300"/>
              </a:spcBef>
            </a:pPr>
            <a:r>
              <a:rPr lang="fr-BE" sz="800" b="0" i="0">
                <a:solidFill>
                  <a:srgbClr val="595959"/>
                </a:solidFill>
                <a:latin typeface="MS Gothic" pitchFamily="49" charset="-128"/>
                <a:ea typeface="MS Gothic" pitchFamily="49" charset="-128"/>
                <a:cs typeface="Arial Unicode MS" pitchFamily="34" charset="-128"/>
              </a:rPr>
              <a:t>☑ </a:t>
            </a:r>
            <a:r>
              <a:rPr lang="en-GB" sz="800" b="0" i="0">
                <a:solidFill>
                  <a:srgbClr val="595959"/>
                </a:solidFill>
                <a:latin typeface="Candara" pitchFamily="34" charset="0"/>
                <a:ea typeface="MS Gothic" pitchFamily="49" charset="-128"/>
                <a:cs typeface="Arial Unicode MS" pitchFamily="34" charset="-128"/>
              </a:rPr>
              <a:t>Calls for proposal</a:t>
            </a:r>
            <a:r>
              <a:rPr lang="fr-BE" sz="800" b="0" i="0">
                <a:solidFill>
                  <a:srgbClr val="595959"/>
                </a:solidFill>
                <a:latin typeface="Candara" pitchFamily="34" charset="0"/>
                <a:ea typeface="MS Gothic" pitchFamily="49" charset="-128"/>
                <a:cs typeface="Arial Unicode MS" pitchFamily="34" charset="-128"/>
              </a:rPr>
              <a:t/>
            </a:r>
            <a:br>
              <a:rPr lang="fr-BE" sz="800" b="0" i="0">
                <a:solidFill>
                  <a:srgbClr val="595959"/>
                </a:solidFill>
                <a:latin typeface="Candara" pitchFamily="34" charset="0"/>
                <a:ea typeface="MS Gothic" pitchFamily="49" charset="-128"/>
                <a:cs typeface="Arial Unicode MS" pitchFamily="34" charset="-128"/>
              </a:rPr>
            </a:br>
            <a:r>
              <a:rPr lang="fr-BE" sz="800" b="0" i="0">
                <a:solidFill>
                  <a:srgbClr val="595959"/>
                </a:solidFill>
                <a:latin typeface="MS Gothic" pitchFamily="49" charset="-128"/>
                <a:ea typeface="MS Gothic" pitchFamily="49" charset="-128"/>
                <a:cs typeface="Arial Unicode MS" pitchFamily="34" charset="-128"/>
              </a:rPr>
              <a:t>☑ </a:t>
            </a:r>
            <a:r>
              <a:rPr lang="en-GB" sz="800" b="0" i="0">
                <a:solidFill>
                  <a:srgbClr val="595959"/>
                </a:solidFill>
                <a:latin typeface="Candara" pitchFamily="34" charset="0"/>
                <a:ea typeface="MS Gothic" pitchFamily="49" charset="-128"/>
                <a:cs typeface="Arial Unicode MS" pitchFamily="34" charset="-128"/>
              </a:rPr>
              <a:t>Calls for tender</a:t>
            </a:r>
          </a:p>
        </p:txBody>
      </p:sp>
      <p:pic>
        <p:nvPicPr>
          <p:cNvPr id="442396" name="Picture 38"/>
          <p:cNvPicPr>
            <a:picLocks noChangeAspect="1" noChangeArrowheads="1"/>
          </p:cNvPicPr>
          <p:nvPr/>
        </p:nvPicPr>
        <p:blipFill>
          <a:blip r:embed="rId6"/>
          <a:srcRect b="897"/>
          <a:stretch>
            <a:fillRect/>
          </a:stretch>
        </p:blipFill>
        <p:spPr bwMode="auto">
          <a:xfrm>
            <a:off x="2771775" y="3833813"/>
            <a:ext cx="5221288" cy="3024187"/>
          </a:xfrm>
          <a:prstGeom prst="rect">
            <a:avLst/>
          </a:prstGeom>
          <a:noFill/>
          <a:ln w="9525">
            <a:noFill/>
            <a:miter lim="800000"/>
            <a:headEnd/>
            <a:tailEnd/>
          </a:ln>
        </p:spPr>
      </p:pic>
      <p:pic>
        <p:nvPicPr>
          <p:cNvPr id="442397" name="Picture 2"/>
          <p:cNvPicPr>
            <a:picLocks noChangeAspect="1" noChangeArrowheads="1"/>
          </p:cNvPicPr>
          <p:nvPr/>
        </p:nvPicPr>
        <p:blipFill>
          <a:blip r:embed="rId3"/>
          <a:srcRect t="89203" b="6248"/>
          <a:stretch>
            <a:fillRect/>
          </a:stretch>
        </p:blipFill>
        <p:spPr bwMode="auto">
          <a:xfrm>
            <a:off x="0" y="6524625"/>
            <a:ext cx="9144000" cy="333375"/>
          </a:xfrm>
          <a:prstGeom prst="rect">
            <a:avLst/>
          </a:prstGeom>
          <a:noFill/>
          <a:ln w="9525">
            <a:noFill/>
            <a:miter lim="800000"/>
            <a:headEnd/>
            <a:tailEnd/>
          </a:ln>
        </p:spPr>
      </p:pic>
      <p:sp>
        <p:nvSpPr>
          <p:cNvPr id="58" name="Rounded Rectangle 57"/>
          <p:cNvSpPr/>
          <p:nvPr/>
        </p:nvSpPr>
        <p:spPr>
          <a:xfrm>
            <a:off x="2843213" y="3573463"/>
            <a:ext cx="5076825" cy="215900"/>
          </a:xfrm>
          <a:prstGeom prst="roundRect">
            <a:avLst>
              <a:gd name="adj" fmla="val 22971"/>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a:spAutoFit/>
          </a:bodyPr>
          <a:lstStyle/>
          <a:p>
            <a:pPr>
              <a:lnSpc>
                <a:spcPct val="90000"/>
              </a:lnSpc>
              <a:spcBef>
                <a:spcPts val="200"/>
              </a:spcBef>
              <a:defRPr/>
            </a:pPr>
            <a:endParaRPr lang="fr-BE" sz="1800" i="0">
              <a:solidFill>
                <a:srgbClr val="595959"/>
              </a:solidFill>
              <a:latin typeface="Candara" pitchFamily="34" charset="0"/>
              <a:ea typeface="Arial Unicode MS" pitchFamily="50" charset="-128"/>
              <a:cs typeface="Arial Unicode MS" pitchFamily="50" charset="-128"/>
            </a:endParaRPr>
          </a:p>
          <a:p>
            <a:pPr>
              <a:lnSpc>
                <a:spcPct val="90000"/>
              </a:lnSpc>
              <a:spcBef>
                <a:spcPts val="200"/>
              </a:spcBef>
              <a:defRPr/>
            </a:pPr>
            <a:endParaRPr lang="fr-BE" sz="1600" b="0" i="0">
              <a:solidFill>
                <a:srgbClr val="595959"/>
              </a:solidFill>
              <a:latin typeface="Candara" pitchFamily="34" charset="0"/>
              <a:ea typeface="Arial Unicode MS" pitchFamily="50" charset="-128"/>
              <a:cs typeface="Arial Unicode MS" pitchFamily="50" charset="-128"/>
            </a:endParaRPr>
          </a:p>
        </p:txBody>
      </p:sp>
      <p:sp>
        <p:nvSpPr>
          <p:cNvPr id="442399" name="Rectangle 40"/>
          <p:cNvSpPr>
            <a:spLocks noChangeArrowheads="1"/>
          </p:cNvSpPr>
          <p:nvPr/>
        </p:nvSpPr>
        <p:spPr bwMode="auto">
          <a:xfrm>
            <a:off x="4014788" y="3573463"/>
            <a:ext cx="1042987" cy="214312"/>
          </a:xfrm>
          <a:prstGeom prst="rect">
            <a:avLst/>
          </a:prstGeom>
          <a:noFill/>
          <a:ln w="9525">
            <a:noFill/>
            <a:miter lim="800000"/>
            <a:headEnd/>
            <a:tailEnd/>
          </a:ln>
        </p:spPr>
        <p:txBody>
          <a:bodyPr>
            <a:spAutoFit/>
          </a:bodyPr>
          <a:lstStyle/>
          <a:p>
            <a:pPr>
              <a:tabLst>
                <a:tab pos="447675" algn="l"/>
              </a:tabLst>
            </a:pPr>
            <a:r>
              <a:rPr lang="fr-BE" sz="800" b="0" i="0">
                <a:solidFill>
                  <a:srgbClr val="595959"/>
                </a:solidFill>
                <a:latin typeface="MS Gothic" pitchFamily="49" charset="-128"/>
                <a:ea typeface="MS Gothic" pitchFamily="49" charset="-128"/>
                <a:cs typeface="Arial Unicode MS" pitchFamily="34" charset="-128"/>
              </a:rPr>
              <a:t>◎ </a:t>
            </a:r>
            <a:r>
              <a:rPr lang="fr-BE" sz="800" b="0" i="0">
                <a:solidFill>
                  <a:srgbClr val="595959"/>
                </a:solidFill>
                <a:latin typeface="Candara" pitchFamily="34" charset="0"/>
                <a:ea typeface="MS Gothic" pitchFamily="49" charset="-128"/>
                <a:cs typeface="Arial Unicode MS" pitchFamily="34" charset="-128"/>
              </a:rPr>
              <a:t>Publication date</a:t>
            </a:r>
          </a:p>
        </p:txBody>
      </p:sp>
      <p:sp>
        <p:nvSpPr>
          <p:cNvPr id="442400" name="Rectangle 48"/>
          <p:cNvSpPr>
            <a:spLocks noChangeArrowheads="1"/>
          </p:cNvSpPr>
          <p:nvPr/>
        </p:nvSpPr>
        <p:spPr bwMode="auto">
          <a:xfrm>
            <a:off x="3470275" y="3579813"/>
            <a:ext cx="504825" cy="203200"/>
          </a:xfrm>
          <a:prstGeom prst="rect">
            <a:avLst/>
          </a:prstGeom>
          <a:noFill/>
          <a:ln w="9525">
            <a:noFill/>
            <a:miter lim="800000"/>
            <a:headEnd/>
            <a:tailEnd/>
          </a:ln>
        </p:spPr>
        <p:txBody>
          <a:bodyPr wrap="none">
            <a:spAutoFit/>
          </a:bodyPr>
          <a:lstStyle/>
          <a:p>
            <a:pPr>
              <a:lnSpc>
                <a:spcPct val="90000"/>
              </a:lnSpc>
              <a:spcBef>
                <a:spcPts val="200"/>
              </a:spcBef>
              <a:tabLst>
                <a:tab pos="447675" algn="l"/>
              </a:tabLst>
            </a:pPr>
            <a:r>
              <a:rPr lang="fr-BE" sz="800" i="0" u="sng">
                <a:solidFill>
                  <a:srgbClr val="595959"/>
                </a:solidFill>
                <a:latin typeface="Candara" pitchFamily="34" charset="0"/>
                <a:ea typeface="Arial Unicode MS" pitchFamily="34" charset="-128"/>
                <a:cs typeface="Arial Unicode MS" pitchFamily="34" charset="-128"/>
              </a:rPr>
              <a:t>Sort by</a:t>
            </a:r>
            <a:r>
              <a:rPr lang="fr-BE" sz="800" b="0" i="0">
                <a:solidFill>
                  <a:srgbClr val="595959"/>
                </a:solidFill>
                <a:latin typeface="Candara" pitchFamily="34" charset="0"/>
                <a:ea typeface="Arial Unicode MS" pitchFamily="34" charset="-128"/>
                <a:cs typeface="Arial Unicode MS" pitchFamily="34" charset="-128"/>
              </a:rPr>
              <a:t>:</a:t>
            </a:r>
          </a:p>
        </p:txBody>
      </p:sp>
      <p:sp>
        <p:nvSpPr>
          <p:cNvPr id="442401" name="Rectangle 46"/>
          <p:cNvSpPr>
            <a:spLocks noChangeArrowheads="1"/>
          </p:cNvSpPr>
          <p:nvPr/>
        </p:nvSpPr>
        <p:spPr bwMode="auto">
          <a:xfrm>
            <a:off x="5060950" y="3573463"/>
            <a:ext cx="720725" cy="214312"/>
          </a:xfrm>
          <a:prstGeom prst="rect">
            <a:avLst/>
          </a:prstGeom>
          <a:noFill/>
          <a:ln w="9525">
            <a:noFill/>
            <a:miter lim="800000"/>
            <a:headEnd/>
            <a:tailEnd/>
          </a:ln>
        </p:spPr>
        <p:txBody>
          <a:bodyPr>
            <a:spAutoFit/>
          </a:bodyPr>
          <a:lstStyle/>
          <a:p>
            <a:pPr>
              <a:tabLst>
                <a:tab pos="447675" algn="l"/>
              </a:tabLst>
            </a:pPr>
            <a:r>
              <a:rPr lang="fr-BE" sz="800" b="0" i="0">
                <a:solidFill>
                  <a:srgbClr val="595959"/>
                </a:solidFill>
                <a:latin typeface="MS Gothic" pitchFamily="49" charset="-128"/>
                <a:ea typeface="MS Gothic" pitchFamily="49" charset="-128"/>
                <a:cs typeface="Arial Unicode MS" pitchFamily="34" charset="-128"/>
              </a:rPr>
              <a:t>○ </a:t>
            </a:r>
            <a:r>
              <a:rPr lang="fr-BE" sz="800" b="0" i="0">
                <a:solidFill>
                  <a:srgbClr val="595959"/>
                </a:solidFill>
                <a:latin typeface="Candara" pitchFamily="34" charset="0"/>
                <a:ea typeface="MS Gothic" pitchFamily="49" charset="-128"/>
                <a:cs typeface="Arial Unicode MS" pitchFamily="34" charset="-128"/>
              </a:rPr>
              <a:t>Deadline</a:t>
            </a:r>
          </a:p>
        </p:txBody>
      </p:sp>
      <p:sp>
        <p:nvSpPr>
          <p:cNvPr id="442402" name="Rectangle 52"/>
          <p:cNvSpPr>
            <a:spLocks noChangeArrowheads="1"/>
          </p:cNvSpPr>
          <p:nvPr/>
        </p:nvSpPr>
        <p:spPr bwMode="auto">
          <a:xfrm>
            <a:off x="5784850" y="3573463"/>
            <a:ext cx="539750" cy="214312"/>
          </a:xfrm>
          <a:prstGeom prst="rect">
            <a:avLst/>
          </a:prstGeom>
          <a:noFill/>
          <a:ln w="9525">
            <a:noFill/>
            <a:miter lim="800000"/>
            <a:headEnd/>
            <a:tailEnd/>
          </a:ln>
        </p:spPr>
        <p:txBody>
          <a:bodyPr>
            <a:spAutoFit/>
          </a:bodyPr>
          <a:lstStyle/>
          <a:p>
            <a:pPr>
              <a:tabLst>
                <a:tab pos="447675" algn="l"/>
              </a:tabLst>
            </a:pPr>
            <a:r>
              <a:rPr lang="fr-BE" sz="800" b="0" i="0">
                <a:solidFill>
                  <a:srgbClr val="595959"/>
                </a:solidFill>
                <a:latin typeface="MS Gothic" pitchFamily="49" charset="-128"/>
                <a:ea typeface="MS Gothic" pitchFamily="49" charset="-128"/>
                <a:cs typeface="Arial Unicode MS" pitchFamily="34" charset="-128"/>
              </a:rPr>
              <a:t>○ </a:t>
            </a:r>
            <a:r>
              <a:rPr lang="fr-BE" sz="800" b="0" i="0">
                <a:solidFill>
                  <a:srgbClr val="595959"/>
                </a:solidFill>
                <a:latin typeface="Candara" pitchFamily="34" charset="0"/>
                <a:ea typeface="MS Gothic" pitchFamily="49" charset="-128"/>
                <a:cs typeface="Arial Unicode MS" pitchFamily="34" charset="-128"/>
              </a:rPr>
              <a:t>Title</a:t>
            </a:r>
          </a:p>
        </p:txBody>
      </p:sp>
      <p:sp>
        <p:nvSpPr>
          <p:cNvPr id="442403" name="Rectangle 56"/>
          <p:cNvSpPr>
            <a:spLocks noChangeArrowheads="1"/>
          </p:cNvSpPr>
          <p:nvPr/>
        </p:nvSpPr>
        <p:spPr bwMode="auto">
          <a:xfrm>
            <a:off x="6329363" y="3573463"/>
            <a:ext cx="611187" cy="214312"/>
          </a:xfrm>
          <a:prstGeom prst="rect">
            <a:avLst/>
          </a:prstGeom>
          <a:noFill/>
          <a:ln w="9525">
            <a:noFill/>
            <a:miter lim="800000"/>
            <a:headEnd/>
            <a:tailEnd/>
          </a:ln>
        </p:spPr>
        <p:txBody>
          <a:bodyPr>
            <a:spAutoFit/>
          </a:bodyPr>
          <a:lstStyle/>
          <a:p>
            <a:pPr>
              <a:tabLst>
                <a:tab pos="447675" algn="l"/>
              </a:tabLst>
            </a:pPr>
            <a:r>
              <a:rPr lang="fr-BE" sz="800" b="0" i="0">
                <a:solidFill>
                  <a:srgbClr val="595959"/>
                </a:solidFill>
                <a:latin typeface="MS Gothic" pitchFamily="49" charset="-128"/>
                <a:ea typeface="MS Gothic" pitchFamily="49" charset="-128"/>
                <a:cs typeface="Arial Unicode MS" pitchFamily="34" charset="-128"/>
              </a:rPr>
              <a:t>○ </a:t>
            </a:r>
            <a:r>
              <a:rPr lang="fr-BE" sz="800" b="0" i="0">
                <a:solidFill>
                  <a:srgbClr val="595959"/>
                </a:solidFill>
                <a:latin typeface="Candara" pitchFamily="34" charset="0"/>
                <a:ea typeface="MS Gothic" pitchFamily="49" charset="-128"/>
                <a:cs typeface="Arial Unicode MS" pitchFamily="34" charset="-128"/>
              </a:rPr>
              <a:t>Call ID</a:t>
            </a:r>
          </a:p>
        </p:txBody>
      </p:sp>
      <p:cxnSp>
        <p:nvCxnSpPr>
          <p:cNvPr id="59" name="Straight Connector 58"/>
          <p:cNvCxnSpPr/>
          <p:nvPr/>
        </p:nvCxnSpPr>
        <p:spPr>
          <a:xfrm>
            <a:off x="2951163" y="2328863"/>
            <a:ext cx="48609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2405" name="Title 3"/>
          <p:cNvSpPr>
            <a:spLocks noGrp="1"/>
          </p:cNvSpPr>
          <p:nvPr>
            <p:ph type="ctrTitle" idx="4294967295"/>
          </p:nvPr>
        </p:nvSpPr>
        <p:spPr>
          <a:xfrm>
            <a:off x="685800" y="-242888"/>
            <a:ext cx="7772400" cy="214313"/>
          </a:xfrm>
        </p:spPr>
        <p:txBody>
          <a:bodyPr anchor="b">
            <a:spAutoFit/>
          </a:bodyPr>
          <a:lstStyle/>
          <a:p>
            <a:pPr algn="ctr"/>
            <a:r>
              <a:rPr lang="fr-BE" sz="900" smtClean="0">
                <a:solidFill>
                  <a:schemeClr val="accent1"/>
                </a:solidFill>
                <a:latin typeface="Trebuchet MS" pitchFamily="34" charset="0"/>
              </a:rPr>
              <a:t>Horizon 2020 calls</a:t>
            </a:r>
            <a:endParaRPr lang="en-GB" sz="900" smtClean="0">
              <a:solidFill>
                <a:schemeClr val="accent1"/>
              </a:solidFill>
              <a:latin typeface="Trebuchet MS" pitchFamily="34" charset="0"/>
            </a:endParaRPr>
          </a:p>
        </p:txBody>
      </p:sp>
      <p:sp>
        <p:nvSpPr>
          <p:cNvPr id="51" name="Rectangle 50">
            <a:hlinkClick r:id="rId7" action="ppaction://hlinksldjump"/>
          </p:cNvPr>
          <p:cNvSpPr/>
          <p:nvPr/>
        </p:nvSpPr>
        <p:spPr>
          <a:xfrm>
            <a:off x="1979613" y="1125538"/>
            <a:ext cx="1223962" cy="215900"/>
          </a:xfrm>
          <a:prstGeom prst="rect">
            <a:avLst/>
          </a:prstGeom>
          <a:solidFill>
            <a:srgbClr val="FF00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60" name="Rounded Rectangle 59">
            <a:hlinkClick r:id="rId8" action="ppaction://hlinksldjump"/>
          </p:cNvPr>
          <p:cNvSpPr/>
          <p:nvPr/>
        </p:nvSpPr>
        <p:spPr>
          <a:xfrm>
            <a:off x="1223963" y="2284413"/>
            <a:ext cx="1403350" cy="21590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800" b="0" i="0" dirty="0">
                <a:solidFill>
                  <a:schemeClr val="tx1">
                    <a:lumMod val="65000"/>
                    <a:lumOff val="35000"/>
                  </a:schemeClr>
                </a:solidFill>
                <a:latin typeface="Candara" pitchFamily="34" charset="0"/>
                <a:ea typeface="Arial Unicode MS" pitchFamily="34" charset="-128"/>
                <a:cs typeface="Arial Unicode MS" pitchFamily="34" charset="-128"/>
              </a:rPr>
              <a:t>Search Topics</a:t>
            </a:r>
          </a:p>
        </p:txBody>
      </p:sp>
      <p:sp>
        <p:nvSpPr>
          <p:cNvPr id="61" name="Rectangle 60">
            <a:hlinkClick r:id="rId9" action="ppaction://hlinksldjump"/>
          </p:cNvPr>
          <p:cNvSpPr/>
          <p:nvPr/>
        </p:nvSpPr>
        <p:spPr>
          <a:xfrm>
            <a:off x="2843213" y="4868863"/>
            <a:ext cx="1674812" cy="954087"/>
          </a:xfrm>
          <a:prstGeom prst="rect">
            <a:avLst/>
          </a:prstGeom>
          <a:solidFill>
            <a:srgbClr val="FF00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55" name="TextBox 54">
            <a:hlinkClick r:id="rId10" action="ppaction://hlinksldjump"/>
          </p:cNvPr>
          <p:cNvSpPr txBox="1"/>
          <p:nvPr/>
        </p:nvSpPr>
        <p:spPr>
          <a:xfrm>
            <a:off x="8924319" y="0"/>
            <a:ext cx="216000" cy="216000"/>
          </a:xfrm>
          <a:prstGeom prst="rect">
            <a:avLst/>
          </a:prstGeom>
          <a:solidFill>
            <a:srgbClr val="D62900"/>
          </a:solidFill>
          <a:ln>
            <a:noFill/>
          </a:ln>
          <a:effectLst/>
          <a:scene3d>
            <a:camera prst="orthographicFront">
              <a:rot lat="0" lon="0" rev="0"/>
            </a:camera>
            <a:lightRig rig="balanced" dir="t"/>
          </a:scene3d>
          <a:sp3d>
            <a:bevelT w="63500" h="63500"/>
            <a:contourClr>
              <a:srgbClr val="FFFFFF"/>
            </a:contourClr>
          </a:sp3d>
        </p:spPr>
        <p:txBody>
          <a:bodyPr anchor="ctr" anchorCtr="1"/>
          <a:lstStyle/>
          <a:p>
            <a:pPr algn="ctr">
              <a:defRPr/>
            </a:pPr>
            <a:r>
              <a:rPr lang="en-GB" sz="1800" i="0">
                <a:solidFill>
                  <a:schemeClr val="bg1"/>
                </a:solidFill>
                <a:latin typeface="MS Gothic" pitchFamily="49" charset="-128"/>
                <a:ea typeface="MS Gothic" pitchFamily="49" charset="-128"/>
              </a:rPr>
              <a:t>☓</a:t>
            </a:r>
            <a:endParaRPr lang="en-GB" sz="1800" i="0">
              <a:solidFill>
                <a:schemeClr val="bg1"/>
              </a:solidFill>
              <a:latin typeface="Georgia"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4 Marcador de número de diapositiva"/>
          <p:cNvSpPr>
            <a:spLocks noGrp="1"/>
          </p:cNvSpPr>
          <p:nvPr>
            <p:ph type="sldNum" sz="quarter" idx="10"/>
          </p:nvPr>
        </p:nvSpPr>
        <p:spPr>
          <a:noFill/>
        </p:spPr>
        <p:txBody>
          <a:bodyPr/>
          <a:lstStyle/>
          <a:p>
            <a:fld id="{AB896F0C-06A9-4C7E-9A2C-F13F9A421768}" type="slidenum">
              <a:rPr lang="en-US" smtClean="0">
                <a:cs typeface="Arial" charset="0"/>
              </a:rPr>
              <a:pPr/>
              <a:t>7</a:t>
            </a:fld>
            <a:endParaRPr lang="en-US" smtClean="0">
              <a:latin typeface="Times New Roman" pitchFamily="18" charset="0"/>
              <a:cs typeface="Arial" charset="0"/>
            </a:endParaRPr>
          </a:p>
        </p:txBody>
      </p:sp>
      <p:sp>
        <p:nvSpPr>
          <p:cNvPr id="15362" name="Rectangle 2"/>
          <p:cNvSpPr>
            <a:spLocks noGrp="1" noChangeArrowheads="1"/>
          </p:cNvSpPr>
          <p:nvPr>
            <p:ph type="title" idx="4294967295"/>
          </p:nvPr>
        </p:nvSpPr>
        <p:spPr/>
        <p:txBody>
          <a:bodyPr/>
          <a:lstStyle/>
          <a:p>
            <a:endParaRPr lang="es-ES" smtClean="0">
              <a:latin typeface="Trebuchet MS" pitchFamily="34" charset="0"/>
            </a:endParaRPr>
          </a:p>
        </p:txBody>
      </p:sp>
      <p:sp>
        <p:nvSpPr>
          <p:cNvPr id="15363" name="Rectangle 3"/>
          <p:cNvSpPr>
            <a:spLocks noGrp="1" noChangeArrowheads="1"/>
          </p:cNvSpPr>
          <p:nvPr>
            <p:ph type="body" idx="4294967295"/>
          </p:nvPr>
        </p:nvSpPr>
        <p:spPr>
          <a:xfrm>
            <a:off x="684213" y="950913"/>
            <a:ext cx="7747000" cy="4800600"/>
          </a:xfrm>
        </p:spPr>
        <p:txBody>
          <a:bodyPr/>
          <a:lstStyle/>
          <a:p>
            <a:pPr>
              <a:lnSpc>
                <a:spcPct val="90000"/>
              </a:lnSpc>
              <a:buFontTx/>
              <a:buNone/>
            </a:pPr>
            <a:r>
              <a:rPr lang="es-ES" sz="2400" smtClean="0">
                <a:latin typeface="Georgia" pitchFamily="18" charset="0"/>
              </a:rPr>
              <a:t>	Mejorar la excelencia de la base científica de la Unión, así como a consolidar el Espacio Europeo de Investigación para hacer que el sistema de investigación e innovación de la Unión resulte más competitivo a escala mundial. </a:t>
            </a:r>
          </a:p>
          <a:p>
            <a:pPr>
              <a:lnSpc>
                <a:spcPct val="90000"/>
              </a:lnSpc>
              <a:buFontTx/>
              <a:buNone/>
            </a:pPr>
            <a:endParaRPr lang="es-ES" b="1" smtClean="0">
              <a:latin typeface="Georgia" pitchFamily="18" charset="0"/>
            </a:endParaRPr>
          </a:p>
          <a:p>
            <a:pPr>
              <a:lnSpc>
                <a:spcPct val="90000"/>
              </a:lnSpc>
              <a:buFontTx/>
              <a:buNone/>
            </a:pPr>
            <a:r>
              <a:rPr lang="es-ES" sz="2400" b="1" smtClean="0">
                <a:latin typeface="Georgia" pitchFamily="18" charset="0"/>
              </a:rPr>
              <a:t>Líneas de Inversión: </a:t>
            </a:r>
            <a:endParaRPr lang="es-ES" sz="2400" smtClean="0">
              <a:latin typeface="Georgia" pitchFamily="18" charset="0"/>
            </a:endParaRPr>
          </a:p>
          <a:p>
            <a:pPr>
              <a:lnSpc>
                <a:spcPct val="90000"/>
              </a:lnSpc>
            </a:pPr>
            <a:r>
              <a:rPr lang="es-ES" sz="2400" smtClean="0">
                <a:latin typeface="Georgia" pitchFamily="18" charset="0"/>
              </a:rPr>
              <a:t>El Consejo Europeo de Investigación: investigación básica </a:t>
            </a:r>
          </a:p>
          <a:p>
            <a:pPr>
              <a:lnSpc>
                <a:spcPct val="90000"/>
              </a:lnSpc>
            </a:pPr>
            <a:r>
              <a:rPr lang="es-ES" sz="2400" smtClean="0">
                <a:latin typeface="Georgia" pitchFamily="18" charset="0"/>
              </a:rPr>
              <a:t>Las Tecnologías Futuras y Emergentes: riesgo y lejos mercado</a:t>
            </a:r>
          </a:p>
          <a:p>
            <a:pPr>
              <a:lnSpc>
                <a:spcPct val="90000"/>
              </a:lnSpc>
            </a:pPr>
            <a:r>
              <a:rPr lang="es-ES" sz="2400" smtClean="0">
                <a:latin typeface="Georgia" pitchFamily="18" charset="0"/>
              </a:rPr>
              <a:t>Las acciones Marie Curie: movilidad investigadores</a:t>
            </a:r>
          </a:p>
          <a:p>
            <a:pPr>
              <a:lnSpc>
                <a:spcPct val="90000"/>
              </a:lnSpc>
            </a:pPr>
            <a:r>
              <a:rPr lang="es-ES" sz="2400" smtClean="0">
                <a:latin typeface="Georgia" pitchFamily="18" charset="0"/>
              </a:rPr>
              <a:t>La infraestructura de investigación: capacidad de I&amp;I</a:t>
            </a:r>
            <a:r>
              <a:rPr lang="es-ES" smtClean="0">
                <a:latin typeface="Georgia" pitchFamily="18" charset="0"/>
              </a:rPr>
              <a:t> </a:t>
            </a:r>
          </a:p>
          <a:p>
            <a:pPr>
              <a:lnSpc>
                <a:spcPct val="90000"/>
              </a:lnSpc>
            </a:pPr>
            <a:endParaRPr lang="es-ES" smtClean="0">
              <a:latin typeface="Georgia" pitchFamily="18" charset="0"/>
            </a:endParaRPr>
          </a:p>
        </p:txBody>
      </p:sp>
      <p:sp>
        <p:nvSpPr>
          <p:cNvPr id="15364" name="Rectangle 12"/>
          <p:cNvSpPr>
            <a:spLocks noChangeArrowheads="1"/>
          </p:cNvSpPr>
          <p:nvPr/>
        </p:nvSpPr>
        <p:spPr bwMode="auto">
          <a:xfrm>
            <a:off x="749300" y="103188"/>
            <a:ext cx="5876925" cy="587375"/>
          </a:xfrm>
          <a:prstGeom prst="rect">
            <a:avLst/>
          </a:prstGeom>
          <a:noFill/>
          <a:ln w="9525">
            <a:noFill/>
            <a:miter lim="800000"/>
            <a:headEnd/>
            <a:tailEnd/>
          </a:ln>
        </p:spPr>
        <p:txBody>
          <a:bodyPr lIns="126000" rIns="54000"/>
          <a:lstStyle/>
          <a:p>
            <a:pPr eaLnBrk="0" hangingPunct="0"/>
            <a:r>
              <a:rPr lang="es-ES" sz="3200" i="0">
                <a:solidFill>
                  <a:srgbClr val="921A50"/>
                </a:solidFill>
                <a:latin typeface="Georgia" pitchFamily="18" charset="0"/>
              </a:rPr>
              <a:t>Ciencia Excelente </a:t>
            </a:r>
            <a:endParaRPr lang="fr-FR" sz="3200" i="0">
              <a:solidFill>
                <a:srgbClr val="921A50"/>
              </a:solidFill>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4 Marcador de número de diapositiva"/>
          <p:cNvSpPr>
            <a:spLocks noGrp="1"/>
          </p:cNvSpPr>
          <p:nvPr>
            <p:ph type="sldNum" sz="quarter" idx="10"/>
          </p:nvPr>
        </p:nvSpPr>
        <p:spPr>
          <a:noFill/>
        </p:spPr>
        <p:txBody>
          <a:bodyPr/>
          <a:lstStyle/>
          <a:p>
            <a:fld id="{059189B6-F239-48CB-896B-3FB05CF97BDD}" type="slidenum">
              <a:rPr lang="en-US" smtClean="0">
                <a:cs typeface="Arial" charset="0"/>
              </a:rPr>
              <a:pPr/>
              <a:t>70</a:t>
            </a:fld>
            <a:endParaRPr lang="en-US" smtClean="0">
              <a:latin typeface="Times New Roman" pitchFamily="18" charset="0"/>
              <a:cs typeface="Arial" charset="0"/>
            </a:endParaRPr>
          </a:p>
        </p:txBody>
      </p:sp>
      <p:pic>
        <p:nvPicPr>
          <p:cNvPr id="444418" name="Picture 2"/>
          <p:cNvPicPr>
            <a:picLocks noChangeAspect="1" noChangeArrowheads="1"/>
          </p:cNvPicPr>
          <p:nvPr/>
        </p:nvPicPr>
        <p:blipFill>
          <a:blip r:embed="rId3"/>
          <a:srcRect b="6250"/>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2778125" y="1412875"/>
            <a:ext cx="5210175" cy="5040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52" name="Rounded Rectangle 51"/>
          <p:cNvSpPr/>
          <p:nvPr/>
        </p:nvSpPr>
        <p:spPr>
          <a:xfrm>
            <a:off x="2843213" y="2312988"/>
            <a:ext cx="5080000" cy="792162"/>
          </a:xfrm>
          <a:prstGeom prst="roundRect">
            <a:avLst>
              <a:gd name="adj" fmla="val 6742"/>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a:spAutoFit/>
          </a:bodyPr>
          <a:lstStyle/>
          <a:p>
            <a:pPr>
              <a:lnSpc>
                <a:spcPct val="90000"/>
              </a:lnSpc>
              <a:spcBef>
                <a:spcPts val="200"/>
              </a:spcBef>
              <a:defRPr/>
            </a:pPr>
            <a:endParaRPr lang="fr-BE" sz="1800" i="0">
              <a:solidFill>
                <a:srgbClr val="595959"/>
              </a:solidFill>
              <a:latin typeface="Candara" pitchFamily="34" charset="0"/>
              <a:ea typeface="Arial Unicode MS" pitchFamily="50" charset="-128"/>
              <a:cs typeface="Arial Unicode MS" pitchFamily="50" charset="-128"/>
            </a:endParaRPr>
          </a:p>
          <a:p>
            <a:pPr>
              <a:lnSpc>
                <a:spcPct val="90000"/>
              </a:lnSpc>
              <a:spcBef>
                <a:spcPts val="200"/>
              </a:spcBef>
              <a:defRPr/>
            </a:pPr>
            <a:endParaRPr lang="fr-BE" sz="1600" b="0" i="0">
              <a:solidFill>
                <a:srgbClr val="595959"/>
              </a:solidFill>
              <a:latin typeface="Candara" pitchFamily="34" charset="0"/>
              <a:ea typeface="Arial Unicode MS" pitchFamily="50" charset="-128"/>
              <a:cs typeface="Arial Unicode MS" pitchFamily="50" charset="-128"/>
            </a:endParaRPr>
          </a:p>
        </p:txBody>
      </p:sp>
      <p:sp>
        <p:nvSpPr>
          <p:cNvPr id="5" name="Rectangle 4"/>
          <p:cNvSpPr/>
          <p:nvPr/>
        </p:nvSpPr>
        <p:spPr>
          <a:xfrm>
            <a:off x="1187450" y="1412875"/>
            <a:ext cx="1512888"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cxnSp>
        <p:nvCxnSpPr>
          <p:cNvPr id="34" name="Straight Connector 33"/>
          <p:cNvCxnSpPr/>
          <p:nvPr/>
        </p:nvCxnSpPr>
        <p:spPr>
          <a:xfrm flipH="1">
            <a:off x="2843213" y="1773238"/>
            <a:ext cx="504031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71775" y="1433513"/>
            <a:ext cx="5148263" cy="339725"/>
          </a:xfrm>
          <a:prstGeom prst="rect">
            <a:avLst/>
          </a:prstGeom>
          <a:noFill/>
        </p:spPr>
        <p:txBody>
          <a:bodyPr>
            <a:spAutoFit/>
          </a:bodyPr>
          <a:lstStyle/>
          <a:p>
            <a:pPr fontAlgn="auto">
              <a:spcBef>
                <a:spcPts val="0"/>
              </a:spcBef>
              <a:spcAft>
                <a:spcPts val="0"/>
              </a:spcAft>
              <a:defRPr/>
            </a:pPr>
            <a:r>
              <a:rPr lang="en-GB" sz="1600" b="0" i="0" dirty="0">
                <a:solidFill>
                  <a:schemeClr val="tx1">
                    <a:lumMod val="75000"/>
                    <a:lumOff val="25000"/>
                  </a:schemeClr>
                </a:solidFill>
                <a:latin typeface="Candara" pitchFamily="34" charset="0"/>
                <a:cs typeface="+mn-cs"/>
              </a:rPr>
              <a:t>SEARCH TOPICS</a:t>
            </a:r>
          </a:p>
        </p:txBody>
      </p:sp>
      <p:sp>
        <p:nvSpPr>
          <p:cNvPr id="43" name="Rounded Rectangle 42"/>
          <p:cNvSpPr/>
          <p:nvPr/>
        </p:nvSpPr>
        <p:spPr>
          <a:xfrm>
            <a:off x="6732588" y="1484313"/>
            <a:ext cx="1187450" cy="21590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00" b="0" i="0" dirty="0">
                <a:solidFill>
                  <a:schemeClr val="tx1">
                    <a:lumMod val="65000"/>
                    <a:lumOff val="35000"/>
                  </a:schemeClr>
                </a:solidFill>
                <a:latin typeface="Candara" pitchFamily="34" charset="0"/>
                <a:ea typeface="Arial Unicode MS" pitchFamily="34" charset="-128"/>
                <a:cs typeface="Arial Unicode MS" pitchFamily="34" charset="-128"/>
              </a:rPr>
              <a:t>F U N D I N G   G U I D E</a:t>
            </a:r>
          </a:p>
        </p:txBody>
      </p:sp>
      <p:sp>
        <p:nvSpPr>
          <p:cNvPr id="38" name="Rounded Rectangle 37"/>
          <p:cNvSpPr/>
          <p:nvPr/>
        </p:nvSpPr>
        <p:spPr>
          <a:xfrm>
            <a:off x="1223963" y="5822950"/>
            <a:ext cx="1403350" cy="252413"/>
          </a:xfrm>
          <a:prstGeom prst="roundRect">
            <a:avLst>
              <a:gd name="adj" fmla="val 27392"/>
            </a:avLst>
          </a:prstGeom>
          <a:solidFill>
            <a:schemeClr val="tx1">
              <a:lumMod val="65000"/>
              <a:lumOff val="3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a:lstStyle/>
          <a:p>
            <a:pPr fontAlgn="auto">
              <a:spcBef>
                <a:spcPts val="0"/>
              </a:spcBef>
              <a:spcAft>
                <a:spcPts val="0"/>
              </a:spcAft>
              <a:defRPr/>
            </a:pPr>
            <a:r>
              <a:rPr lang="en-GB" sz="800" b="0" i="0" dirty="0">
                <a:solidFill>
                  <a:prstClr val="white"/>
                </a:solidFill>
                <a:latin typeface="Candara" pitchFamily="34" charset="0"/>
                <a:ea typeface="Arial Unicode MS" pitchFamily="34" charset="-128"/>
                <a:cs typeface="Arial Unicode MS" pitchFamily="34" charset="-128"/>
              </a:rPr>
              <a:t>Stay informed</a:t>
            </a:r>
          </a:p>
        </p:txBody>
      </p:sp>
      <p:sp>
        <p:nvSpPr>
          <p:cNvPr id="45" name="Round Same Side Corner Rectangle 44"/>
          <p:cNvSpPr/>
          <p:nvPr/>
        </p:nvSpPr>
        <p:spPr>
          <a:xfrm rot="10800000">
            <a:off x="1223963" y="5984875"/>
            <a:ext cx="1403350" cy="468313"/>
          </a:xfrm>
          <a:prstGeom prst="round2SameRect">
            <a:avLst>
              <a:gd name="adj1" fmla="val 15982"/>
              <a:gd name="adj2" fmla="val 0"/>
            </a:avLst>
          </a:prstGeom>
          <a:gradFill flip="none" rotWithShape="0">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a:lstStyle/>
          <a:p>
            <a:pPr fontAlgn="auto">
              <a:spcBef>
                <a:spcPts val="0"/>
              </a:spcBef>
              <a:spcAft>
                <a:spcPts val="0"/>
              </a:spcAft>
              <a:tabLst>
                <a:tab pos="625475" algn="l"/>
              </a:tabLst>
              <a:defRPr/>
            </a:pPr>
            <a:endParaRPr lang="en-GB" sz="800" b="0" i="0" dirty="0">
              <a:solidFill>
                <a:prstClr val="black">
                  <a:lumMod val="65000"/>
                  <a:lumOff val="35000"/>
                </a:prstClr>
              </a:solidFill>
              <a:latin typeface="Candara" pitchFamily="34" charset="0"/>
              <a:ea typeface="MS Gothic"/>
              <a:cs typeface="Arial Unicode MS" pitchFamily="34" charset="-128"/>
            </a:endParaRPr>
          </a:p>
        </p:txBody>
      </p:sp>
      <p:sp>
        <p:nvSpPr>
          <p:cNvPr id="444427" name="Rectangle 45"/>
          <p:cNvSpPr>
            <a:spLocks noChangeArrowheads="1"/>
          </p:cNvSpPr>
          <p:nvPr/>
        </p:nvSpPr>
        <p:spPr bwMode="auto">
          <a:xfrm>
            <a:off x="1258888" y="5991225"/>
            <a:ext cx="1333500" cy="461963"/>
          </a:xfrm>
          <a:prstGeom prst="rect">
            <a:avLst/>
          </a:prstGeom>
          <a:noFill/>
          <a:ln w="9525">
            <a:noFill/>
            <a:miter lim="800000"/>
            <a:headEnd/>
            <a:tailEnd/>
          </a:ln>
        </p:spPr>
        <p:txBody>
          <a:bodyPr>
            <a:spAutoFit/>
          </a:bodyPr>
          <a:lstStyle/>
          <a:p>
            <a:pPr>
              <a:tabLst>
                <a:tab pos="625475" algn="l"/>
              </a:tabLst>
            </a:pPr>
            <a:r>
              <a:rPr lang="en-GB" sz="800" b="0" i="0">
                <a:solidFill>
                  <a:srgbClr val="595959"/>
                </a:solidFill>
                <a:latin typeface="Candara" pitchFamily="34" charset="0"/>
                <a:ea typeface="MS Gothic" pitchFamily="49" charset="-128"/>
                <a:cs typeface="Arial Unicode MS" pitchFamily="34" charset="-128"/>
              </a:rPr>
              <a:t>RSS feed </a:t>
            </a:r>
            <a:r>
              <a:rPr lang="en-GB" sz="800" b="0" i="0">
                <a:solidFill>
                  <a:srgbClr val="0070C0"/>
                </a:solidFill>
                <a:latin typeface="Candara" pitchFamily="34" charset="0"/>
                <a:ea typeface="MS Gothic" pitchFamily="49" charset="-128"/>
                <a:cs typeface="Arial Unicode MS" pitchFamily="34" charset="-128"/>
                <a:sym typeface="Webdings" pitchFamily="18" charset="2"/>
              </a:rPr>
              <a:t></a:t>
            </a:r>
            <a:endParaRPr lang="en-GB" sz="800" b="0" i="0">
              <a:solidFill>
                <a:srgbClr val="0070C0"/>
              </a:solidFill>
              <a:latin typeface="Candara" pitchFamily="34" charset="0"/>
              <a:ea typeface="MS Gothic" pitchFamily="49" charset="-128"/>
              <a:cs typeface="Arial Unicode MS" pitchFamily="34" charset="-128"/>
            </a:endParaRPr>
          </a:p>
          <a:p>
            <a:pPr>
              <a:tabLst>
                <a:tab pos="625475" algn="l"/>
              </a:tabLst>
            </a:pPr>
            <a:r>
              <a:rPr lang="en-GB" sz="800" b="0" i="0">
                <a:solidFill>
                  <a:srgbClr val="595959"/>
                </a:solidFill>
                <a:latin typeface="Candara" pitchFamily="34" charset="0"/>
                <a:ea typeface="MS Gothic" pitchFamily="49" charset="-128"/>
                <a:cs typeface="Arial Unicode MS" pitchFamily="34" charset="-128"/>
              </a:rPr>
              <a:t>iCal </a:t>
            </a:r>
            <a:r>
              <a:rPr lang="en-GB" sz="800" b="0" i="0">
                <a:solidFill>
                  <a:srgbClr val="0070C0"/>
                </a:solidFill>
                <a:latin typeface="Candara" pitchFamily="34" charset="0"/>
                <a:ea typeface="MS Gothic" pitchFamily="49" charset="-128"/>
                <a:cs typeface="Arial Unicode MS" pitchFamily="34" charset="-128"/>
                <a:sym typeface="Webdings" pitchFamily="18" charset="2"/>
              </a:rPr>
              <a:t></a:t>
            </a:r>
            <a:endParaRPr lang="en-GB" sz="800" b="0" i="0">
              <a:solidFill>
                <a:srgbClr val="595959"/>
              </a:solidFill>
              <a:latin typeface="Candara" pitchFamily="34" charset="0"/>
              <a:ea typeface="MS Gothic" pitchFamily="49" charset="-128"/>
              <a:cs typeface="Arial Unicode MS" pitchFamily="34" charset="-128"/>
            </a:endParaRPr>
          </a:p>
          <a:p>
            <a:pPr>
              <a:tabLst>
                <a:tab pos="625475" algn="l"/>
              </a:tabLst>
            </a:pPr>
            <a:r>
              <a:rPr lang="en-GB" sz="800" b="0" i="0">
                <a:solidFill>
                  <a:srgbClr val="595959"/>
                </a:solidFill>
                <a:latin typeface="Candara" pitchFamily="34" charset="0"/>
                <a:ea typeface="MS Gothic" pitchFamily="49" charset="-128"/>
                <a:cs typeface="Arial Unicode MS" pitchFamily="34" charset="-128"/>
              </a:rPr>
              <a:t>Email notification </a:t>
            </a:r>
            <a:r>
              <a:rPr lang="en-GB" sz="800" b="0" i="0">
                <a:solidFill>
                  <a:srgbClr val="0070C0"/>
                </a:solidFill>
                <a:latin typeface="Candara" pitchFamily="34" charset="0"/>
                <a:ea typeface="MS Gothic" pitchFamily="49" charset="-128"/>
                <a:cs typeface="Arial Unicode MS" pitchFamily="34" charset="-128"/>
                <a:sym typeface="Webdings" pitchFamily="18" charset="2"/>
              </a:rPr>
              <a:t></a:t>
            </a:r>
            <a:endParaRPr lang="en-GB" sz="800" b="0" i="0">
              <a:solidFill>
                <a:srgbClr val="595959"/>
              </a:solidFill>
              <a:latin typeface="Candara" pitchFamily="34" charset="0"/>
              <a:ea typeface="MS Gothic" pitchFamily="49" charset="-128"/>
              <a:cs typeface="Arial Unicode MS" pitchFamily="34" charset="-128"/>
            </a:endParaRPr>
          </a:p>
        </p:txBody>
      </p:sp>
      <p:sp>
        <p:nvSpPr>
          <p:cNvPr id="62" name="Rounded Rectangle 61"/>
          <p:cNvSpPr/>
          <p:nvPr/>
        </p:nvSpPr>
        <p:spPr>
          <a:xfrm>
            <a:off x="1223963" y="2878138"/>
            <a:ext cx="1403350" cy="238125"/>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1200" rIns="36000" anchor="ctr">
            <a:spAutoFit/>
          </a:bodyPr>
          <a:lstStyle/>
          <a:p>
            <a:pPr fontAlgn="auto">
              <a:spcBef>
                <a:spcPts val="0"/>
              </a:spcBef>
              <a:spcAft>
                <a:spcPts val="0"/>
              </a:spcAft>
              <a:defRPr/>
            </a:pPr>
            <a:r>
              <a:rPr lang="en-GB" sz="800" b="0" i="0" dirty="0">
                <a:solidFill>
                  <a:schemeClr val="tx1">
                    <a:lumMod val="65000"/>
                    <a:lumOff val="35000"/>
                  </a:schemeClr>
                </a:solidFill>
                <a:latin typeface="Candara" pitchFamily="34" charset="0"/>
                <a:ea typeface="Arial Unicode MS" pitchFamily="34" charset="-128"/>
                <a:cs typeface="Arial Unicode MS" pitchFamily="34" charset="-128"/>
              </a:rPr>
              <a:t>Other Funding Opportunities</a:t>
            </a:r>
          </a:p>
        </p:txBody>
      </p:sp>
      <p:sp>
        <p:nvSpPr>
          <p:cNvPr id="63" name="Rounded Rectangle 62"/>
          <p:cNvSpPr/>
          <p:nvPr/>
        </p:nvSpPr>
        <p:spPr>
          <a:xfrm>
            <a:off x="1223963" y="2581275"/>
            <a:ext cx="1403350" cy="21590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800" b="0" i="0" dirty="0">
                <a:solidFill>
                  <a:schemeClr val="tx1">
                    <a:lumMod val="65000"/>
                    <a:lumOff val="35000"/>
                  </a:schemeClr>
                </a:solidFill>
                <a:latin typeface="Candara" pitchFamily="34" charset="0"/>
                <a:ea typeface="Arial Unicode MS" pitchFamily="34" charset="-128"/>
                <a:cs typeface="Arial Unicode MS" pitchFamily="34" charset="-128"/>
              </a:rPr>
              <a:t>Call Updates</a:t>
            </a:r>
          </a:p>
        </p:txBody>
      </p:sp>
      <p:sp>
        <p:nvSpPr>
          <p:cNvPr id="68" name="Rounded Rectangle 67"/>
          <p:cNvSpPr/>
          <p:nvPr/>
        </p:nvSpPr>
        <p:spPr>
          <a:xfrm>
            <a:off x="1223963" y="3276600"/>
            <a:ext cx="1403350" cy="37465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1200" rIns="36000" anchor="ctr">
            <a:spAutoFit/>
          </a:bodyPr>
          <a:lstStyle/>
          <a:p>
            <a:pPr fontAlgn="auto">
              <a:spcBef>
                <a:spcPts val="0"/>
              </a:spcBef>
              <a:spcAft>
                <a:spcPts val="0"/>
              </a:spcAft>
              <a:defRPr/>
            </a:pPr>
            <a:r>
              <a:rPr lang="en-GB" sz="800" b="0" i="0" dirty="0">
                <a:solidFill>
                  <a:schemeClr val="tx1">
                    <a:lumMod val="65000"/>
                    <a:lumOff val="35000"/>
                  </a:schemeClr>
                </a:solidFill>
                <a:latin typeface="Candara" pitchFamily="34" charset="0"/>
                <a:ea typeface="Arial Unicode MS" pitchFamily="34" charset="-128"/>
                <a:cs typeface="Arial Unicode MS" pitchFamily="34" charset="-128"/>
              </a:rPr>
              <a:t>Previous Framework Programmes (FP7 &amp; CIP)</a:t>
            </a:r>
          </a:p>
        </p:txBody>
      </p:sp>
      <p:cxnSp>
        <p:nvCxnSpPr>
          <p:cNvPr id="69" name="Straight Connector 68"/>
          <p:cNvCxnSpPr/>
          <p:nvPr/>
        </p:nvCxnSpPr>
        <p:spPr>
          <a:xfrm>
            <a:off x="1258888" y="3195638"/>
            <a:ext cx="13335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915816" y="2528960"/>
            <a:ext cx="4968552" cy="540000"/>
          </a:xfrm>
          <a:prstGeom prst="rect">
            <a:avLst/>
          </a:prstGeom>
        </p:spPr>
        <p:txBody>
          <a:bodyPr numCol="2">
            <a:spAutoFit/>
          </a:bodyPr>
          <a:lstStyle/>
          <a:p>
            <a:pPr fontAlgn="auto">
              <a:spcBef>
                <a:spcPts val="300"/>
              </a:spcBef>
              <a:spcAft>
                <a:spcPts val="0"/>
              </a:spcAft>
              <a:defRPr/>
            </a:pPr>
            <a:r>
              <a:rPr lang="en-GB" sz="800" b="0" i="0" u="sng" dirty="0">
                <a:solidFill>
                  <a:srgbClr val="28649B"/>
                </a:solidFill>
                <a:latin typeface="Candara" pitchFamily="34" charset="0"/>
                <a:ea typeface="MS Gothic"/>
                <a:cs typeface="Arial Unicode MS" pitchFamily="34" charset="-128"/>
              </a:rPr>
              <a:t>Cross-cutting </a:t>
            </a:r>
            <a:r>
              <a:rPr lang="en-GB" sz="800" b="0" i="0" u="sng" dirty="0">
                <a:solidFill>
                  <a:srgbClr val="28649B"/>
                </a:solidFill>
                <a:latin typeface="Candara" pitchFamily="34" charset="0"/>
                <a:ea typeface="Arial Unicode MS" pitchFamily="34" charset="-128"/>
                <a:cs typeface="Arial Unicode MS" pitchFamily="34" charset="-128"/>
              </a:rPr>
              <a:t>Key-Enabling Technologies (KETs)</a:t>
            </a:r>
            <a:r>
              <a:rPr lang="en-GB" sz="800" b="0" i="0" dirty="0">
                <a:solidFill>
                  <a:prstClr val="black">
                    <a:lumMod val="65000"/>
                    <a:lumOff val="35000"/>
                  </a:prstClr>
                </a:solidFill>
                <a:latin typeface="Candara" pitchFamily="34" charset="0"/>
                <a:ea typeface="MS Gothic"/>
                <a:cs typeface="Arial Unicode MS" pitchFamily="34" charset="-128"/>
              </a:rPr>
              <a:t> </a:t>
            </a:r>
            <a:r>
              <a:rPr lang="en-GB" sz="800" b="0" i="0" dirty="0">
                <a:solidFill>
                  <a:srgbClr val="0070C0"/>
                </a:solidFill>
                <a:latin typeface="Candara" pitchFamily="34" charset="0"/>
                <a:ea typeface="MS Gothic"/>
                <a:cs typeface="Arial Unicode MS" pitchFamily="34" charset="-128"/>
                <a:sym typeface="Webdings"/>
              </a:rPr>
              <a:t></a:t>
            </a:r>
            <a:endParaRPr lang="en-GB" sz="800" b="0" i="0" dirty="0">
              <a:solidFill>
                <a:prstClr val="black">
                  <a:lumMod val="65000"/>
                  <a:lumOff val="35000"/>
                </a:prstClr>
              </a:solidFill>
              <a:latin typeface="Candara" pitchFamily="34" charset="0"/>
              <a:ea typeface="Arial Unicode MS" pitchFamily="34" charset="-128"/>
              <a:cs typeface="Arial Unicode MS" pitchFamily="34" charset="-128"/>
            </a:endParaRPr>
          </a:p>
          <a:p>
            <a:pPr fontAlgn="auto">
              <a:spcBef>
                <a:spcPts val="300"/>
              </a:spcBef>
              <a:spcAft>
                <a:spcPts val="0"/>
              </a:spcAft>
              <a:defRPr/>
            </a:pPr>
            <a:r>
              <a:rPr lang="en-GB" sz="800" b="0" i="0" u="sng" dirty="0">
                <a:solidFill>
                  <a:srgbClr val="28649B"/>
                </a:solidFill>
                <a:latin typeface="Candara" pitchFamily="34" charset="0"/>
                <a:ea typeface="Arial Unicode MS" pitchFamily="34" charset="-128"/>
                <a:cs typeface="Arial Unicode MS" pitchFamily="34" charset="-128"/>
              </a:rPr>
              <a:t>ERA-NET</a:t>
            </a:r>
            <a:r>
              <a:rPr lang="en-GB" sz="800" b="0" i="0" dirty="0">
                <a:solidFill>
                  <a:prstClr val="black">
                    <a:lumMod val="65000"/>
                    <a:lumOff val="35000"/>
                  </a:prstClr>
                </a:solidFill>
                <a:latin typeface="Candara" pitchFamily="34" charset="0"/>
                <a:ea typeface="MS Gothic"/>
                <a:cs typeface="Arial Unicode MS" pitchFamily="34" charset="-128"/>
              </a:rPr>
              <a:t> </a:t>
            </a:r>
            <a:r>
              <a:rPr lang="en-GB" sz="800" b="0" i="0" dirty="0">
                <a:solidFill>
                  <a:srgbClr val="0070C0"/>
                </a:solidFill>
                <a:latin typeface="Candara" pitchFamily="34" charset="0"/>
                <a:ea typeface="MS Gothic"/>
                <a:cs typeface="Arial Unicode MS" pitchFamily="34" charset="-128"/>
                <a:sym typeface="Webdings"/>
              </a:rPr>
              <a:t></a:t>
            </a:r>
            <a:endParaRPr lang="en-GB" sz="800" b="0" i="0" dirty="0">
              <a:solidFill>
                <a:prstClr val="black">
                  <a:lumMod val="65000"/>
                  <a:lumOff val="35000"/>
                </a:prstClr>
              </a:solidFill>
              <a:latin typeface="Candara" pitchFamily="34" charset="0"/>
              <a:ea typeface="Arial Unicode MS" pitchFamily="34" charset="-128"/>
              <a:cs typeface="Arial Unicode MS" pitchFamily="34" charset="-128"/>
            </a:endParaRPr>
          </a:p>
          <a:p>
            <a:pPr fontAlgn="auto">
              <a:spcBef>
                <a:spcPts val="300"/>
              </a:spcBef>
              <a:spcAft>
                <a:spcPts val="0"/>
              </a:spcAft>
              <a:defRPr/>
            </a:pPr>
            <a:r>
              <a:rPr lang="en-GB" sz="800" b="0" i="0" u="sng" dirty="0">
                <a:solidFill>
                  <a:srgbClr val="28649B"/>
                </a:solidFill>
                <a:latin typeface="Candara" pitchFamily="34" charset="0"/>
                <a:ea typeface="Arial Unicode MS" pitchFamily="34" charset="-128"/>
                <a:cs typeface="Arial Unicode MS" pitchFamily="34" charset="-128"/>
                <a:hlinkClick r:id="rId4" action="ppaction://hlinksldjump"/>
              </a:rPr>
              <a:t>Gender</a:t>
            </a:r>
            <a:r>
              <a:rPr lang="en-GB" sz="800" b="0" i="0" dirty="0">
                <a:solidFill>
                  <a:prstClr val="black">
                    <a:lumMod val="65000"/>
                    <a:lumOff val="35000"/>
                  </a:prstClr>
                </a:solidFill>
                <a:latin typeface="Candara" pitchFamily="34" charset="0"/>
                <a:ea typeface="MS Gothic"/>
                <a:cs typeface="Arial Unicode MS" pitchFamily="34" charset="-128"/>
              </a:rPr>
              <a:t> </a:t>
            </a:r>
            <a:r>
              <a:rPr lang="en-GB" sz="800" b="0" i="0" dirty="0">
                <a:solidFill>
                  <a:srgbClr val="0070C0"/>
                </a:solidFill>
                <a:latin typeface="Candara" pitchFamily="34" charset="0"/>
                <a:ea typeface="MS Gothic"/>
                <a:cs typeface="Arial Unicode MS" pitchFamily="34" charset="-128"/>
                <a:sym typeface="Webdings"/>
              </a:rPr>
              <a:t></a:t>
            </a:r>
            <a:endParaRPr lang="en-GB" sz="800" b="0" i="0" dirty="0">
              <a:solidFill>
                <a:prstClr val="black">
                  <a:lumMod val="65000"/>
                  <a:lumOff val="35000"/>
                </a:prstClr>
              </a:solidFill>
              <a:latin typeface="Candara" pitchFamily="34" charset="0"/>
              <a:ea typeface="Arial Unicode MS" pitchFamily="34" charset="-128"/>
              <a:cs typeface="Arial Unicode MS" pitchFamily="34" charset="-128"/>
            </a:endParaRPr>
          </a:p>
          <a:p>
            <a:pPr fontAlgn="auto">
              <a:spcBef>
                <a:spcPts val="300"/>
              </a:spcBef>
              <a:spcAft>
                <a:spcPts val="0"/>
              </a:spcAft>
              <a:defRPr/>
            </a:pPr>
            <a:r>
              <a:rPr lang="en-GB" sz="800" b="0" i="0" u="sng" dirty="0">
                <a:solidFill>
                  <a:srgbClr val="28649B"/>
                </a:solidFill>
                <a:latin typeface="Candara" pitchFamily="34" charset="0"/>
                <a:ea typeface="Arial Unicode MS" pitchFamily="34" charset="-128"/>
                <a:cs typeface="Arial Unicode MS" pitchFamily="34" charset="-128"/>
              </a:rPr>
              <a:t>International cooperation</a:t>
            </a:r>
            <a:r>
              <a:rPr lang="en-GB" sz="800" b="0" i="0" dirty="0">
                <a:solidFill>
                  <a:srgbClr val="28649B"/>
                </a:solidFill>
                <a:latin typeface="Candara" pitchFamily="34" charset="0"/>
                <a:ea typeface="MS Gothic"/>
                <a:cs typeface="Arial Unicode MS" pitchFamily="34" charset="-128"/>
              </a:rPr>
              <a:t> </a:t>
            </a:r>
            <a:r>
              <a:rPr lang="en-GB" sz="800" b="0" i="0" dirty="0">
                <a:solidFill>
                  <a:srgbClr val="0070C0"/>
                </a:solidFill>
                <a:latin typeface="Candara" pitchFamily="34" charset="0"/>
                <a:ea typeface="MS Gothic"/>
                <a:cs typeface="Arial Unicode MS" pitchFamily="34" charset="-128"/>
                <a:sym typeface="Webdings"/>
              </a:rPr>
              <a:t></a:t>
            </a:r>
            <a:endParaRPr lang="en-GB" sz="800" b="0" i="0" dirty="0">
              <a:solidFill>
                <a:srgbClr val="0070C0"/>
              </a:solidFill>
              <a:latin typeface="Candara" pitchFamily="34" charset="0"/>
              <a:ea typeface="MS Gothic"/>
              <a:cs typeface="Arial Unicode MS" pitchFamily="34" charset="-128"/>
            </a:endParaRPr>
          </a:p>
          <a:p>
            <a:pPr fontAlgn="auto">
              <a:spcBef>
                <a:spcPts val="300"/>
              </a:spcBef>
              <a:spcAft>
                <a:spcPts val="0"/>
              </a:spcAft>
              <a:defRPr/>
            </a:pPr>
            <a:r>
              <a:rPr lang="en-GB" sz="800" b="0" i="0" u="sng" dirty="0">
                <a:solidFill>
                  <a:srgbClr val="28649B"/>
                </a:solidFill>
                <a:latin typeface="Candara" pitchFamily="34" charset="0"/>
                <a:ea typeface="Arial Unicode MS" pitchFamily="34" charset="-128"/>
                <a:cs typeface="Arial Unicode MS" pitchFamily="34" charset="-128"/>
              </a:rPr>
              <a:t>SME Instrument</a:t>
            </a:r>
            <a:r>
              <a:rPr lang="en-GB" sz="800" b="0" i="0" dirty="0">
                <a:solidFill>
                  <a:srgbClr val="28649B"/>
                </a:solidFill>
                <a:latin typeface="Candara" pitchFamily="34" charset="0"/>
                <a:ea typeface="MS Gothic"/>
                <a:cs typeface="Arial Unicode MS" pitchFamily="34" charset="-128"/>
              </a:rPr>
              <a:t> </a:t>
            </a:r>
            <a:r>
              <a:rPr lang="en-GB" sz="800" b="0" i="0" dirty="0">
                <a:solidFill>
                  <a:srgbClr val="0070C0"/>
                </a:solidFill>
                <a:latin typeface="Candara" pitchFamily="34" charset="0"/>
                <a:ea typeface="MS Gothic"/>
                <a:cs typeface="Arial Unicode MS" pitchFamily="34" charset="-128"/>
                <a:sym typeface="Webdings"/>
              </a:rPr>
              <a:t></a:t>
            </a:r>
            <a:endParaRPr lang="en-GB" sz="800" b="0" i="0" dirty="0">
              <a:solidFill>
                <a:prstClr val="black">
                  <a:lumMod val="65000"/>
                  <a:lumOff val="35000"/>
                </a:prstClr>
              </a:solidFill>
              <a:latin typeface="Candara" pitchFamily="34" charset="0"/>
              <a:ea typeface="Arial Unicode MS" pitchFamily="34" charset="-128"/>
              <a:cs typeface="Arial Unicode MS" pitchFamily="34" charset="-128"/>
            </a:endParaRPr>
          </a:p>
          <a:p>
            <a:pPr fontAlgn="auto">
              <a:spcBef>
                <a:spcPts val="300"/>
              </a:spcBef>
              <a:spcAft>
                <a:spcPts val="0"/>
              </a:spcAft>
              <a:defRPr/>
            </a:pPr>
            <a:r>
              <a:rPr lang="en-GB" sz="800" b="0" i="0" u="sng" dirty="0">
                <a:solidFill>
                  <a:srgbClr val="28649B"/>
                </a:solidFill>
                <a:latin typeface="Candara" pitchFamily="34" charset="0"/>
                <a:ea typeface="Arial Unicode MS" pitchFamily="34" charset="-128"/>
                <a:cs typeface="Arial Unicode MS" pitchFamily="34" charset="-128"/>
              </a:rPr>
              <a:t>Socio-economic science and Humanities</a:t>
            </a:r>
            <a:r>
              <a:rPr lang="en-GB" sz="800" b="0" i="0" dirty="0">
                <a:solidFill>
                  <a:srgbClr val="28649B"/>
                </a:solidFill>
                <a:latin typeface="Candara" pitchFamily="34" charset="0"/>
                <a:ea typeface="MS Gothic"/>
                <a:cs typeface="Arial Unicode MS" pitchFamily="34" charset="-128"/>
              </a:rPr>
              <a:t> </a:t>
            </a:r>
            <a:r>
              <a:rPr lang="en-GB" sz="800" b="0" i="0" dirty="0">
                <a:solidFill>
                  <a:srgbClr val="0070C0"/>
                </a:solidFill>
                <a:latin typeface="Candara" pitchFamily="34" charset="0"/>
                <a:ea typeface="MS Gothic"/>
                <a:cs typeface="Arial Unicode MS" pitchFamily="34" charset="-128"/>
                <a:sym typeface="Webdings"/>
              </a:rPr>
              <a:t></a:t>
            </a:r>
            <a:endParaRPr lang="en-GB" sz="800" b="0" i="0" dirty="0">
              <a:solidFill>
                <a:prstClr val="black">
                  <a:lumMod val="65000"/>
                  <a:lumOff val="35000"/>
                </a:prstClr>
              </a:solidFill>
              <a:latin typeface="Candara" pitchFamily="34" charset="0"/>
              <a:ea typeface="Arial Unicode MS" pitchFamily="34" charset="-128"/>
              <a:cs typeface="Arial Unicode MS" pitchFamily="34" charset="-128"/>
            </a:endParaRPr>
          </a:p>
        </p:txBody>
      </p:sp>
      <p:sp>
        <p:nvSpPr>
          <p:cNvPr id="36" name="Rounded Rectangle 35"/>
          <p:cNvSpPr/>
          <p:nvPr/>
        </p:nvSpPr>
        <p:spPr>
          <a:xfrm>
            <a:off x="2843213" y="1917700"/>
            <a:ext cx="5080000" cy="323850"/>
          </a:xfrm>
          <a:prstGeom prst="roundRect">
            <a:avLst>
              <a:gd name="adj" fmla="val 16154"/>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a:spAutoFit/>
          </a:bodyPr>
          <a:lstStyle/>
          <a:p>
            <a:pPr>
              <a:lnSpc>
                <a:spcPct val="90000"/>
              </a:lnSpc>
              <a:spcBef>
                <a:spcPts val="200"/>
              </a:spcBef>
              <a:defRPr/>
            </a:pPr>
            <a:endParaRPr lang="fr-BE" sz="1800" i="0">
              <a:solidFill>
                <a:srgbClr val="595959"/>
              </a:solidFill>
              <a:latin typeface="Candara" pitchFamily="34" charset="0"/>
              <a:ea typeface="Arial Unicode MS" pitchFamily="50" charset="-128"/>
              <a:cs typeface="Arial Unicode MS" pitchFamily="50" charset="-128"/>
            </a:endParaRPr>
          </a:p>
          <a:p>
            <a:pPr>
              <a:lnSpc>
                <a:spcPct val="90000"/>
              </a:lnSpc>
              <a:spcBef>
                <a:spcPts val="200"/>
              </a:spcBef>
              <a:defRPr/>
            </a:pPr>
            <a:endParaRPr lang="fr-BE" sz="1600" b="0" i="0">
              <a:solidFill>
                <a:srgbClr val="595959"/>
              </a:solidFill>
              <a:latin typeface="Candara" pitchFamily="34" charset="0"/>
              <a:ea typeface="Arial Unicode MS" pitchFamily="50" charset="-128"/>
              <a:cs typeface="Arial Unicode MS" pitchFamily="50" charset="-128"/>
            </a:endParaRPr>
          </a:p>
        </p:txBody>
      </p:sp>
      <p:sp>
        <p:nvSpPr>
          <p:cNvPr id="444434" name="Rectangle 41"/>
          <p:cNvSpPr>
            <a:spLocks noChangeArrowheads="1"/>
          </p:cNvSpPr>
          <p:nvPr/>
        </p:nvSpPr>
        <p:spPr bwMode="auto">
          <a:xfrm>
            <a:off x="2843213" y="1978025"/>
            <a:ext cx="1235075" cy="203200"/>
          </a:xfrm>
          <a:prstGeom prst="rect">
            <a:avLst/>
          </a:prstGeom>
          <a:noFill/>
          <a:ln w="9525">
            <a:noFill/>
            <a:miter lim="800000"/>
            <a:headEnd/>
            <a:tailEnd/>
          </a:ln>
        </p:spPr>
        <p:txBody>
          <a:bodyPr>
            <a:spAutoFit/>
          </a:bodyPr>
          <a:lstStyle/>
          <a:p>
            <a:pPr>
              <a:lnSpc>
                <a:spcPct val="90000"/>
              </a:lnSpc>
              <a:spcBef>
                <a:spcPts val="200"/>
              </a:spcBef>
              <a:tabLst>
                <a:tab pos="447675" algn="l"/>
              </a:tabLst>
            </a:pPr>
            <a:r>
              <a:rPr lang="fr-BE" sz="800" b="0" i="0">
                <a:solidFill>
                  <a:srgbClr val="595959"/>
                </a:solidFill>
                <a:latin typeface="Candara" pitchFamily="34" charset="0"/>
                <a:ea typeface="Arial Unicode MS" pitchFamily="34" charset="-128"/>
                <a:cs typeface="Arial Unicode MS" pitchFamily="34" charset="-128"/>
              </a:rPr>
              <a:t>Search keywords:</a:t>
            </a:r>
            <a:endParaRPr lang="fr-BE" sz="800" b="0" i="0">
              <a:solidFill>
                <a:srgbClr val="595959"/>
              </a:solidFill>
              <a:latin typeface="Candara" pitchFamily="34" charset="0"/>
              <a:ea typeface="MS Gothic" pitchFamily="49" charset="-128"/>
              <a:cs typeface="Arial Unicode MS" pitchFamily="34" charset="-128"/>
            </a:endParaRPr>
          </a:p>
        </p:txBody>
      </p:sp>
      <p:sp>
        <p:nvSpPr>
          <p:cNvPr id="44" name="Rectangle 43"/>
          <p:cNvSpPr/>
          <p:nvPr/>
        </p:nvSpPr>
        <p:spPr>
          <a:xfrm>
            <a:off x="3852863" y="2016125"/>
            <a:ext cx="2987675" cy="125413"/>
          </a:xfrm>
          <a:prstGeom prst="rect">
            <a:avLst/>
          </a:prstGeom>
          <a:solidFill>
            <a:schemeClr val="bg1"/>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54000" rIns="0" anchor="ctr"/>
          <a:lstStyle/>
          <a:p>
            <a:pPr>
              <a:defRPr/>
            </a:pPr>
            <a:r>
              <a:rPr lang="fr-BE" sz="800" b="0" i="0">
                <a:solidFill>
                  <a:schemeClr val="tx1"/>
                </a:solidFill>
                <a:latin typeface="Candara" pitchFamily="34" charset="0"/>
                <a:cs typeface="Arial" pitchFamily="34" charset="0"/>
              </a:rPr>
              <a:t>climate change</a:t>
            </a:r>
            <a:endParaRPr lang="en-GB" sz="800" b="0" i="0">
              <a:solidFill>
                <a:schemeClr val="tx1"/>
              </a:solidFill>
              <a:latin typeface="Candara" pitchFamily="34" charset="0"/>
              <a:cs typeface="Arial" pitchFamily="34" charset="0"/>
            </a:endParaRPr>
          </a:p>
        </p:txBody>
      </p:sp>
      <p:sp>
        <p:nvSpPr>
          <p:cNvPr id="51" name="Rounded Rectangle 50">
            <a:hlinkClick r:id="rId5" action="ppaction://hlinksldjump"/>
          </p:cNvPr>
          <p:cNvSpPr/>
          <p:nvPr/>
        </p:nvSpPr>
        <p:spPr>
          <a:xfrm>
            <a:off x="7019925" y="1971675"/>
            <a:ext cx="720725" cy="215900"/>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800" i="0">
                <a:solidFill>
                  <a:srgbClr val="595959"/>
                </a:solidFill>
                <a:effectLst>
                  <a:outerShdw blurRad="38100" dist="38100" dir="2700000" algn="tl">
                    <a:srgbClr val="000000"/>
                  </a:outerShdw>
                </a:effectLst>
                <a:latin typeface="Candara" pitchFamily="34" charset="0"/>
                <a:ea typeface="Arial Unicode MS" pitchFamily="50" charset="-128"/>
                <a:cs typeface="Arial Unicode MS" pitchFamily="50" charset="-128"/>
              </a:rPr>
              <a:t>Search</a:t>
            </a:r>
            <a:endParaRPr lang="en-GB" sz="800" i="0">
              <a:solidFill>
                <a:srgbClr val="595959"/>
              </a:solidFill>
              <a:effectLst>
                <a:outerShdw blurRad="38100" dist="38100" dir="2700000" algn="tl">
                  <a:srgbClr val="000000"/>
                </a:outerShdw>
              </a:effectLst>
              <a:latin typeface="Candara" pitchFamily="34" charset="0"/>
              <a:ea typeface="Arial Unicode MS" pitchFamily="50" charset="-128"/>
              <a:cs typeface="Arial Unicode MS" pitchFamily="50" charset="-128"/>
            </a:endParaRPr>
          </a:p>
        </p:txBody>
      </p:sp>
      <p:sp>
        <p:nvSpPr>
          <p:cNvPr id="30" name="Round Same Side Corner Rectangle 29"/>
          <p:cNvSpPr/>
          <p:nvPr/>
        </p:nvSpPr>
        <p:spPr>
          <a:xfrm rot="10800000">
            <a:off x="1223963" y="1557338"/>
            <a:ext cx="1403350" cy="647700"/>
          </a:xfrm>
          <a:prstGeom prst="round2SameRect">
            <a:avLst>
              <a:gd name="adj1" fmla="val 7447"/>
              <a:gd name="adj2" fmla="val 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numCol="2">
            <a:spAutoFit/>
          </a:bodyPr>
          <a:lstStyle/>
          <a:p>
            <a:pPr fontAlgn="auto">
              <a:spcBef>
                <a:spcPts val="0"/>
              </a:spcBef>
              <a:spcAft>
                <a:spcPts val="0"/>
              </a:spcAft>
              <a:tabLst>
                <a:tab pos="625475" algn="l"/>
              </a:tabLst>
              <a:defRPr/>
            </a:pPr>
            <a:endParaRPr lang="en-GB" sz="800" b="0" i="0" dirty="0">
              <a:solidFill>
                <a:schemeClr val="tx1">
                  <a:lumMod val="65000"/>
                  <a:lumOff val="35000"/>
                </a:schemeClr>
              </a:solidFill>
              <a:latin typeface="Candara" pitchFamily="34" charset="0"/>
              <a:ea typeface="Arial Unicode MS" pitchFamily="34" charset="-128"/>
              <a:cs typeface="Arial Unicode MS" pitchFamily="34" charset="-128"/>
            </a:endParaRPr>
          </a:p>
        </p:txBody>
      </p:sp>
      <p:sp>
        <p:nvSpPr>
          <p:cNvPr id="67" name="Rounded Rectangle 66"/>
          <p:cNvSpPr/>
          <p:nvPr/>
        </p:nvSpPr>
        <p:spPr>
          <a:xfrm>
            <a:off x="1331913" y="1944688"/>
            <a:ext cx="1198562" cy="179387"/>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800" b="0" i="0" dirty="0">
                <a:solidFill>
                  <a:prstClr val="black">
                    <a:lumMod val="65000"/>
                    <a:lumOff val="35000"/>
                  </a:prstClr>
                </a:solidFill>
                <a:latin typeface="Candara" pitchFamily="34" charset="0"/>
                <a:ea typeface="Arial Unicode MS" pitchFamily="34" charset="-128"/>
                <a:cs typeface="Arial Unicode MS" pitchFamily="34" charset="-128"/>
              </a:rPr>
              <a:t>COSME</a:t>
            </a:r>
          </a:p>
        </p:txBody>
      </p:sp>
      <p:sp>
        <p:nvSpPr>
          <p:cNvPr id="65" name="Round Same Side Corner Rectangle 64"/>
          <p:cNvSpPr/>
          <p:nvPr/>
        </p:nvSpPr>
        <p:spPr>
          <a:xfrm>
            <a:off x="1223963" y="1484313"/>
            <a:ext cx="1403350" cy="144462"/>
          </a:xfrm>
          <a:prstGeom prst="round2SameRect">
            <a:avLst>
              <a:gd name="adj1" fmla="val 33203"/>
              <a:gd name="adj2" fmla="val 0"/>
            </a:avLst>
          </a:prstGeom>
          <a:solidFill>
            <a:schemeClr val="tx1">
              <a:lumMod val="65000"/>
              <a:lumOff val="3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800" b="0" i="0" dirty="0">
                <a:solidFill>
                  <a:schemeClr val="bg1"/>
                </a:solidFill>
                <a:latin typeface="Candara" pitchFamily="34" charset="0"/>
                <a:ea typeface="Arial Unicode MS" pitchFamily="34" charset="-128"/>
                <a:cs typeface="Arial Unicode MS" pitchFamily="34" charset="-128"/>
              </a:rPr>
              <a:t>Calls</a:t>
            </a:r>
          </a:p>
        </p:txBody>
      </p:sp>
      <p:sp>
        <p:nvSpPr>
          <p:cNvPr id="26" name="Rounded Rectangle 25">
            <a:hlinkClick r:id="rId5" action="ppaction://hlinksldjump"/>
          </p:cNvPr>
          <p:cNvSpPr/>
          <p:nvPr/>
        </p:nvSpPr>
        <p:spPr>
          <a:xfrm>
            <a:off x="1223963" y="2284413"/>
            <a:ext cx="1403350" cy="215900"/>
          </a:xfrm>
          <a:prstGeom prst="roundRect">
            <a:avLst/>
          </a:prstGeom>
          <a:gradFill flip="none" rotWithShape="1">
            <a:gsLst>
              <a:gs pos="0">
                <a:srgbClr val="28649B"/>
              </a:gs>
              <a:gs pos="30000">
                <a:srgbClr val="28649B"/>
              </a:gs>
              <a:gs pos="70000">
                <a:srgbClr val="327DBE"/>
              </a:gs>
              <a:gs pos="100000">
                <a:srgbClr val="327DBE"/>
              </a:gs>
            </a:gsLst>
            <a:lin ang="16200000" scaled="1"/>
            <a:tileRect/>
          </a:gradFill>
          <a:ln w="3175">
            <a:solidFill>
              <a:srgbClr val="2864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800" b="0" i="0" dirty="0">
                <a:solidFill>
                  <a:prstClr val="white"/>
                </a:solidFill>
                <a:latin typeface="Candara" pitchFamily="34" charset="0"/>
                <a:ea typeface="Arial Unicode MS" pitchFamily="34" charset="-128"/>
                <a:cs typeface="Arial Unicode MS" pitchFamily="34" charset="-128"/>
              </a:rPr>
              <a:t>Search Topics</a:t>
            </a:r>
          </a:p>
        </p:txBody>
      </p:sp>
      <p:sp>
        <p:nvSpPr>
          <p:cNvPr id="444441" name="Rectangle 3"/>
          <p:cNvSpPr>
            <a:spLocks noChangeArrowheads="1"/>
          </p:cNvSpPr>
          <p:nvPr/>
        </p:nvSpPr>
        <p:spPr bwMode="auto">
          <a:xfrm>
            <a:off x="2843213" y="2349500"/>
            <a:ext cx="5076825" cy="215900"/>
          </a:xfrm>
          <a:prstGeom prst="rect">
            <a:avLst/>
          </a:prstGeom>
          <a:noFill/>
          <a:ln w="9525">
            <a:noFill/>
            <a:miter lim="800000"/>
            <a:headEnd/>
            <a:tailEnd/>
          </a:ln>
        </p:spPr>
        <p:txBody>
          <a:bodyPr>
            <a:spAutoFit/>
          </a:bodyPr>
          <a:lstStyle/>
          <a:p>
            <a:pPr algn="ctr">
              <a:spcBef>
                <a:spcPts val="300"/>
              </a:spcBef>
              <a:tabLst>
                <a:tab pos="447675" algn="l"/>
              </a:tabLst>
            </a:pPr>
            <a:r>
              <a:rPr lang="en-GB" sz="800" i="0">
                <a:solidFill>
                  <a:srgbClr val="595959"/>
                </a:solidFill>
                <a:latin typeface="Candara" pitchFamily="34" charset="0"/>
                <a:ea typeface="Arial Unicode MS" pitchFamily="34" charset="-128"/>
                <a:cs typeface="Arial Unicode MS" pitchFamily="34" charset="-128"/>
              </a:rPr>
              <a:t>Horizon 2020 predefined criteria:</a:t>
            </a:r>
            <a:endParaRPr lang="en-GB" sz="800" i="0">
              <a:solidFill>
                <a:srgbClr val="595959"/>
              </a:solidFill>
              <a:latin typeface="Candara" pitchFamily="34" charset="0"/>
              <a:ea typeface="MS Gothic" pitchFamily="49" charset="-128"/>
              <a:cs typeface="Arial Unicode MS" pitchFamily="34" charset="-128"/>
            </a:endParaRPr>
          </a:p>
        </p:txBody>
      </p:sp>
      <p:sp>
        <p:nvSpPr>
          <p:cNvPr id="444442" name="Title 3"/>
          <p:cNvSpPr>
            <a:spLocks noGrp="1"/>
          </p:cNvSpPr>
          <p:nvPr>
            <p:ph type="ctrTitle" idx="4294967295"/>
          </p:nvPr>
        </p:nvSpPr>
        <p:spPr>
          <a:xfrm>
            <a:off x="685800" y="-242888"/>
            <a:ext cx="7772400" cy="214313"/>
          </a:xfrm>
        </p:spPr>
        <p:txBody>
          <a:bodyPr anchor="b">
            <a:spAutoFit/>
          </a:bodyPr>
          <a:lstStyle/>
          <a:p>
            <a:pPr algn="ctr"/>
            <a:r>
              <a:rPr lang="fr-BE" sz="900" smtClean="0">
                <a:solidFill>
                  <a:schemeClr val="accent1"/>
                </a:solidFill>
                <a:latin typeface="Trebuchet MS" pitchFamily="34" charset="0"/>
              </a:rPr>
              <a:t>Search topics</a:t>
            </a:r>
            <a:endParaRPr lang="en-GB" sz="900" smtClean="0">
              <a:solidFill>
                <a:schemeClr val="accent1"/>
              </a:solidFill>
              <a:latin typeface="Trebuchet MS" pitchFamily="34" charset="0"/>
            </a:endParaRPr>
          </a:p>
        </p:txBody>
      </p:sp>
      <p:sp>
        <p:nvSpPr>
          <p:cNvPr id="29" name="Rectangle 28">
            <a:hlinkClick r:id="rId6" action="ppaction://hlinksldjump"/>
          </p:cNvPr>
          <p:cNvSpPr/>
          <p:nvPr/>
        </p:nvSpPr>
        <p:spPr>
          <a:xfrm>
            <a:off x="1979613" y="1125538"/>
            <a:ext cx="1223962" cy="215900"/>
          </a:xfrm>
          <a:prstGeom prst="rect">
            <a:avLst/>
          </a:prstGeom>
          <a:solidFill>
            <a:srgbClr val="FF00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i="0">
              <a:solidFill>
                <a:srgbClr val="FFFFFF"/>
              </a:solidFill>
              <a:latin typeface="Georgia" pitchFamily="18" charset="0"/>
              <a:cs typeface="Arial" pitchFamily="34" charset="0"/>
            </a:endParaRPr>
          </a:p>
        </p:txBody>
      </p:sp>
      <p:sp>
        <p:nvSpPr>
          <p:cNvPr id="31" name="Rounded Rectangle 30">
            <a:hlinkClick r:id="rId7" action="ppaction://hlinksldjump"/>
          </p:cNvPr>
          <p:cNvSpPr/>
          <p:nvPr/>
        </p:nvSpPr>
        <p:spPr>
          <a:xfrm>
            <a:off x="1331913" y="1692275"/>
            <a:ext cx="1198562" cy="179388"/>
          </a:xfrm>
          <a:prstGeom prst="roundRect">
            <a:avLst/>
          </a:prstGeom>
          <a:gradFill flip="none" rotWithShape="1">
            <a:gsLst>
              <a:gs pos="0">
                <a:srgbClr val="DEDEDE"/>
              </a:gs>
              <a:gs pos="49000">
                <a:srgbClr val="ECECEC"/>
              </a:gs>
              <a:gs pos="51000">
                <a:schemeClr val="bg1">
                  <a:lumMod val="95000"/>
                </a:schemeClr>
              </a:gs>
              <a:gs pos="100000">
                <a:schemeClr val="bg1">
                  <a:lumMod val="95000"/>
                </a:schemeClr>
              </a:gs>
            </a:gsLst>
            <a:lin ang="162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BE" sz="800" b="0" i="0">
                <a:solidFill>
                  <a:srgbClr val="595959"/>
                </a:solidFill>
                <a:latin typeface="Candara" pitchFamily="34" charset="0"/>
                <a:ea typeface="Arial Unicode MS" pitchFamily="50" charset="-128"/>
                <a:cs typeface="Arial Unicode MS" pitchFamily="50" charset="-128"/>
              </a:rPr>
              <a:t>Horizon 2020</a:t>
            </a:r>
            <a:endParaRPr lang="en-GB" sz="800" b="0" i="0">
              <a:solidFill>
                <a:srgbClr val="595959"/>
              </a:solidFill>
              <a:latin typeface="Candara" pitchFamily="34" charset="0"/>
              <a:ea typeface="Arial Unicode MS" pitchFamily="50" charset="-128"/>
              <a:cs typeface="Arial Unicode MS" pitchFamily="50" charset="-128"/>
            </a:endParaRPr>
          </a:p>
        </p:txBody>
      </p:sp>
      <p:sp>
        <p:nvSpPr>
          <p:cNvPr id="32" name="TextBox 31">
            <a:hlinkClick r:id="rId8" action="ppaction://hlinksldjump"/>
          </p:cNvPr>
          <p:cNvSpPr txBox="1"/>
          <p:nvPr/>
        </p:nvSpPr>
        <p:spPr>
          <a:xfrm>
            <a:off x="8924319" y="0"/>
            <a:ext cx="216000" cy="216000"/>
          </a:xfrm>
          <a:prstGeom prst="rect">
            <a:avLst/>
          </a:prstGeom>
          <a:solidFill>
            <a:srgbClr val="D62900"/>
          </a:solidFill>
          <a:ln>
            <a:noFill/>
          </a:ln>
          <a:effectLst/>
          <a:scene3d>
            <a:camera prst="orthographicFront">
              <a:rot lat="0" lon="0" rev="0"/>
            </a:camera>
            <a:lightRig rig="balanced" dir="t"/>
          </a:scene3d>
          <a:sp3d>
            <a:bevelT w="63500" h="63500"/>
            <a:contourClr>
              <a:srgbClr val="FFFFFF"/>
            </a:contourClr>
          </a:sp3d>
        </p:spPr>
        <p:txBody>
          <a:bodyPr anchor="ctr" anchorCtr="1"/>
          <a:lstStyle/>
          <a:p>
            <a:pPr algn="ctr">
              <a:defRPr/>
            </a:pPr>
            <a:r>
              <a:rPr lang="en-GB" sz="1800" i="0">
                <a:solidFill>
                  <a:schemeClr val="bg1"/>
                </a:solidFill>
                <a:latin typeface="MS Gothic" pitchFamily="49" charset="-128"/>
                <a:ea typeface="MS Gothic" pitchFamily="49" charset="-128"/>
              </a:rPr>
              <a:t>☓</a:t>
            </a:r>
            <a:endParaRPr lang="en-GB" sz="1800" i="0">
              <a:solidFill>
                <a:schemeClr val="bg1"/>
              </a:solidFill>
              <a:latin typeface="Georgia" pitchFamily="18" charset="0"/>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4 Marcador de número de diapositiva"/>
          <p:cNvSpPr>
            <a:spLocks noGrp="1"/>
          </p:cNvSpPr>
          <p:nvPr>
            <p:ph type="sldNum" sz="quarter" idx="10"/>
          </p:nvPr>
        </p:nvSpPr>
        <p:spPr>
          <a:noFill/>
        </p:spPr>
        <p:txBody>
          <a:bodyPr/>
          <a:lstStyle/>
          <a:p>
            <a:fld id="{F65BE595-03E8-403F-8C18-72901E400787}" type="slidenum">
              <a:rPr lang="en-US" smtClean="0">
                <a:cs typeface="Arial" charset="0"/>
              </a:rPr>
              <a:pPr/>
              <a:t>71</a:t>
            </a:fld>
            <a:endParaRPr lang="en-US" smtClean="0">
              <a:latin typeface="Times New Roman" pitchFamily="18" charset="0"/>
              <a:cs typeface="Arial" charset="0"/>
            </a:endParaRPr>
          </a:p>
        </p:txBody>
      </p:sp>
      <p:sp>
        <p:nvSpPr>
          <p:cNvPr id="446466" name="Subtítulo 1"/>
          <p:cNvSpPr>
            <a:spLocks noGrp="1"/>
          </p:cNvSpPr>
          <p:nvPr>
            <p:ph type="subTitle" idx="4294967295"/>
          </p:nvPr>
        </p:nvSpPr>
        <p:spPr>
          <a:xfrm>
            <a:off x="1735138" y="2544763"/>
            <a:ext cx="5829300" cy="1606550"/>
          </a:xfrm>
        </p:spPr>
        <p:txBody>
          <a:bodyPr/>
          <a:lstStyle/>
          <a:p>
            <a:pPr marL="0" indent="0" algn="ctr">
              <a:buFontTx/>
              <a:buNone/>
            </a:pPr>
            <a:endParaRPr lang="es-ES" sz="1800" b="1" smtClean="0">
              <a:solidFill>
                <a:schemeClr val="tx2"/>
              </a:solidFill>
              <a:latin typeface="Trebuchet MS" pitchFamily="34" charset="0"/>
            </a:endParaRPr>
          </a:p>
        </p:txBody>
      </p:sp>
      <p:sp>
        <p:nvSpPr>
          <p:cNvPr id="446467" name="Título 2"/>
          <p:cNvSpPr>
            <a:spLocks noGrp="1"/>
          </p:cNvSpPr>
          <p:nvPr>
            <p:ph type="ctrTitle" idx="4294967295"/>
          </p:nvPr>
        </p:nvSpPr>
        <p:spPr>
          <a:xfrm>
            <a:off x="620713" y="838200"/>
            <a:ext cx="7772400" cy="1752600"/>
          </a:xfrm>
        </p:spPr>
        <p:txBody>
          <a:bodyPr anchor="b"/>
          <a:lstStyle/>
          <a:p>
            <a:pPr algn="ctr"/>
            <a:r>
              <a:rPr lang="es-ES" sz="4500" smtClean="0">
                <a:solidFill>
                  <a:srgbClr val="911A50"/>
                </a:solidFill>
                <a:latin typeface="Georgia" pitchFamily="18" charset="0"/>
              </a:rPr>
              <a:t>Horizonte 2020 en España</a:t>
            </a:r>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4 Marcador de número de diapositiva"/>
          <p:cNvSpPr>
            <a:spLocks noGrp="1"/>
          </p:cNvSpPr>
          <p:nvPr>
            <p:ph type="sldNum" sz="quarter" idx="10"/>
          </p:nvPr>
        </p:nvSpPr>
        <p:spPr>
          <a:noFill/>
        </p:spPr>
        <p:txBody>
          <a:bodyPr/>
          <a:lstStyle/>
          <a:p>
            <a:fld id="{DD8121DD-24D7-4E73-AD4A-8870FA37753E}" type="slidenum">
              <a:rPr lang="en-US" smtClean="0">
                <a:cs typeface="Arial" charset="0"/>
              </a:rPr>
              <a:pPr/>
              <a:t>72</a:t>
            </a:fld>
            <a:endParaRPr lang="en-US" smtClean="0">
              <a:latin typeface="Times New Roman" pitchFamily="18" charset="0"/>
              <a:cs typeface="Arial" charset="0"/>
            </a:endParaRPr>
          </a:p>
        </p:txBody>
      </p:sp>
      <p:pic>
        <p:nvPicPr>
          <p:cNvPr id="447490" name="Picture 2"/>
          <p:cNvPicPr>
            <a:picLocks noChangeAspect="1" noChangeArrowheads="1"/>
          </p:cNvPicPr>
          <p:nvPr/>
        </p:nvPicPr>
        <p:blipFill>
          <a:blip r:embed="rId2"/>
          <a:srcRect l="21135" t="35786" r="33388" b="21579"/>
          <a:stretch>
            <a:fillRect/>
          </a:stretch>
        </p:blipFill>
        <p:spPr bwMode="auto">
          <a:xfrm>
            <a:off x="4038600" y="3079750"/>
            <a:ext cx="4119563" cy="3087688"/>
          </a:xfrm>
          <a:prstGeom prst="rect">
            <a:avLst/>
          </a:prstGeom>
          <a:noFill/>
          <a:ln w="9525">
            <a:noFill/>
            <a:miter lim="800000"/>
            <a:headEnd/>
            <a:tailEnd/>
          </a:ln>
        </p:spPr>
      </p:pic>
      <p:sp>
        <p:nvSpPr>
          <p:cNvPr id="447491" name="Título 1"/>
          <p:cNvSpPr>
            <a:spLocks noGrp="1"/>
          </p:cNvSpPr>
          <p:nvPr>
            <p:ph type="title" idx="4294967295"/>
          </p:nvPr>
        </p:nvSpPr>
        <p:spPr/>
        <p:txBody>
          <a:bodyPr anchor="b"/>
          <a:lstStyle/>
          <a:p>
            <a:r>
              <a:rPr lang="es-ES" sz="3200" smtClean="0">
                <a:latin typeface="Georgia" pitchFamily="18" charset="0"/>
              </a:rPr>
              <a:t>Difusión</a:t>
            </a:r>
          </a:p>
        </p:txBody>
      </p:sp>
      <p:sp>
        <p:nvSpPr>
          <p:cNvPr id="447492" name="Marcador de fecha 2"/>
          <p:cNvSpPr txBox="1">
            <a:spLocks noGrp="1"/>
          </p:cNvSpPr>
          <p:nvPr/>
        </p:nvSpPr>
        <p:spPr bwMode="auto">
          <a:xfrm>
            <a:off x="5940425" y="6381750"/>
            <a:ext cx="3044825" cy="336550"/>
          </a:xfrm>
          <a:prstGeom prst="rect">
            <a:avLst/>
          </a:prstGeom>
          <a:noFill/>
          <a:ln w="9525">
            <a:noFill/>
            <a:miter lim="800000"/>
            <a:headEnd/>
            <a:tailEnd/>
          </a:ln>
        </p:spPr>
        <p:txBody>
          <a:bodyPr/>
          <a:lstStyle/>
          <a:p>
            <a:pPr algn="r"/>
            <a:r>
              <a:rPr lang="es-ES" sz="1600" b="0" i="0">
                <a:solidFill>
                  <a:srgbClr val="FFFFFF"/>
                </a:solidFill>
                <a:latin typeface="Georgia" pitchFamily="18" charset="0"/>
              </a:rPr>
              <a:t>www.EShorizonte2020.es</a:t>
            </a:r>
          </a:p>
        </p:txBody>
      </p:sp>
      <p:sp>
        <p:nvSpPr>
          <p:cNvPr id="447493" name="Marcador de contenido 4"/>
          <p:cNvSpPr>
            <a:spLocks noGrp="1"/>
          </p:cNvSpPr>
          <p:nvPr>
            <p:ph sz="quarter" idx="4294967295"/>
          </p:nvPr>
        </p:nvSpPr>
        <p:spPr>
          <a:xfrm>
            <a:off x="760413" y="1360488"/>
            <a:ext cx="7745412" cy="4191000"/>
          </a:xfrm>
        </p:spPr>
        <p:txBody>
          <a:bodyPr/>
          <a:lstStyle/>
          <a:p>
            <a:pPr marL="273050" indent="-273050"/>
            <a:r>
              <a:rPr lang="es-ES" sz="2800" smtClean="0">
                <a:latin typeface="Georgia" pitchFamily="18" charset="0"/>
              </a:rPr>
              <a:t>Puntos Nacionales de Contacto ya nombrados</a:t>
            </a:r>
          </a:p>
          <a:p>
            <a:pPr marL="547688" lvl="1" indent="-273050"/>
            <a:r>
              <a:rPr lang="es-ES" sz="2800" smtClean="0">
                <a:latin typeface="Georgia" pitchFamily="18" charset="0"/>
              </a:rPr>
              <a:t>Listado www.oficinaeuropea.es</a:t>
            </a:r>
          </a:p>
          <a:p>
            <a:pPr marL="273050" indent="-273050"/>
            <a:r>
              <a:rPr lang="es-ES" sz="2800" smtClean="0">
                <a:latin typeface="Georgia" pitchFamily="18" charset="0"/>
              </a:rPr>
              <a:t>Red de Apoyo a la Participación (en preparación)</a:t>
            </a:r>
          </a:p>
          <a:p>
            <a:pPr marL="273050" indent="-273050"/>
            <a:r>
              <a:rPr lang="es-ES" sz="2800" smtClean="0">
                <a:latin typeface="Georgia" pitchFamily="18" charset="0"/>
              </a:rPr>
              <a:t>www.EShorizonte2020.es</a:t>
            </a:r>
          </a:p>
          <a:p>
            <a:pPr marL="273050" indent="-273050"/>
            <a:endParaRPr lang="es-ES" sz="2800" smtClean="0">
              <a:latin typeface="Georgia" pitchFamily="18" charset="0"/>
            </a:endParaRPr>
          </a:p>
          <a:p>
            <a:pPr marL="273050" indent="-273050"/>
            <a:endParaRPr lang="es-ES" sz="2800" smtClean="0">
              <a:latin typeface="Georgia" pitchFamily="18" charset="0"/>
            </a:endParaRPr>
          </a:p>
          <a:p>
            <a:pPr marL="547688" lvl="1" indent="-273050"/>
            <a:endParaRPr lang="es-ES" sz="2800" smtClean="0">
              <a:latin typeface="Georgia" pitchFamily="18" charset="0"/>
            </a:endParaRPr>
          </a:p>
        </p:txBody>
      </p:sp>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4 Marcador de número de diapositiva"/>
          <p:cNvSpPr>
            <a:spLocks noGrp="1"/>
          </p:cNvSpPr>
          <p:nvPr>
            <p:ph type="sldNum" sz="quarter" idx="10"/>
          </p:nvPr>
        </p:nvSpPr>
        <p:spPr>
          <a:noFill/>
        </p:spPr>
        <p:txBody>
          <a:bodyPr/>
          <a:lstStyle/>
          <a:p>
            <a:fld id="{E78A1BAB-EBED-4190-9675-91B4B037E60F}" type="slidenum">
              <a:rPr lang="en-US" smtClean="0">
                <a:cs typeface="Arial" charset="0"/>
              </a:rPr>
              <a:pPr/>
              <a:t>73</a:t>
            </a:fld>
            <a:endParaRPr lang="en-US" smtClean="0">
              <a:latin typeface="Times New Roman" pitchFamily="18" charset="0"/>
              <a:cs typeface="Arial" charset="0"/>
            </a:endParaRPr>
          </a:p>
        </p:txBody>
      </p:sp>
      <p:sp>
        <p:nvSpPr>
          <p:cNvPr id="448514" name="Subtítulo 1"/>
          <p:cNvSpPr>
            <a:spLocks noGrp="1"/>
          </p:cNvSpPr>
          <p:nvPr>
            <p:ph type="subTitle" idx="4294967295"/>
          </p:nvPr>
        </p:nvSpPr>
        <p:spPr>
          <a:xfrm>
            <a:off x="1735138" y="2544763"/>
            <a:ext cx="5829300" cy="1606550"/>
          </a:xfrm>
        </p:spPr>
        <p:txBody>
          <a:bodyPr/>
          <a:lstStyle/>
          <a:p>
            <a:pPr marL="0" indent="0" algn="ctr">
              <a:buFontTx/>
              <a:buNone/>
            </a:pPr>
            <a:endParaRPr lang="es-ES" sz="1800" b="1" smtClean="0">
              <a:solidFill>
                <a:schemeClr val="tx2"/>
              </a:solidFill>
              <a:latin typeface="Trebuchet MS" pitchFamily="34" charset="0"/>
            </a:endParaRPr>
          </a:p>
        </p:txBody>
      </p:sp>
      <p:sp>
        <p:nvSpPr>
          <p:cNvPr id="448515" name="Título 2"/>
          <p:cNvSpPr>
            <a:spLocks noGrp="1"/>
          </p:cNvSpPr>
          <p:nvPr>
            <p:ph type="ctrTitle" idx="4294967295"/>
          </p:nvPr>
        </p:nvSpPr>
        <p:spPr>
          <a:xfrm>
            <a:off x="685800" y="381000"/>
            <a:ext cx="7772400" cy="1752600"/>
          </a:xfrm>
        </p:spPr>
        <p:txBody>
          <a:bodyPr anchor="b"/>
          <a:lstStyle/>
          <a:p>
            <a:pPr algn="ctr"/>
            <a:r>
              <a:rPr lang="es-ES" sz="1800" smtClean="0">
                <a:solidFill>
                  <a:srgbClr val="911A50"/>
                </a:solidFill>
                <a:latin typeface="Georgia" pitchFamily="18" charset="0"/>
              </a:rPr>
              <a:t>www.EShorizonte2020.es</a:t>
            </a:r>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4 Marcador de número de diapositiva"/>
          <p:cNvSpPr>
            <a:spLocks noGrp="1"/>
          </p:cNvSpPr>
          <p:nvPr>
            <p:ph type="sldNum" sz="quarter" idx="10"/>
          </p:nvPr>
        </p:nvSpPr>
        <p:spPr>
          <a:noFill/>
        </p:spPr>
        <p:txBody>
          <a:bodyPr/>
          <a:lstStyle/>
          <a:p>
            <a:fld id="{9B2CEDD2-4420-4FF7-9ED6-7594C35D4B8E}" type="slidenum">
              <a:rPr lang="en-US" smtClean="0">
                <a:cs typeface="Arial" charset="0"/>
              </a:rPr>
              <a:pPr/>
              <a:t>74</a:t>
            </a:fld>
            <a:endParaRPr lang="en-US" smtClean="0">
              <a:latin typeface="Times New Roman" pitchFamily="18" charset="0"/>
              <a:cs typeface="Arial" charset="0"/>
            </a:endParaRPr>
          </a:p>
        </p:txBody>
      </p:sp>
      <p:sp>
        <p:nvSpPr>
          <p:cNvPr id="449538" name="2 Marcador de pie de página"/>
          <p:cNvSpPr txBox="1">
            <a:spLocks noGrp="1"/>
          </p:cNvSpPr>
          <p:nvPr/>
        </p:nvSpPr>
        <p:spPr bwMode="auto">
          <a:xfrm>
            <a:off x="179388" y="6381750"/>
            <a:ext cx="2682875" cy="476250"/>
          </a:xfrm>
          <a:prstGeom prst="rect">
            <a:avLst/>
          </a:prstGeom>
          <a:noFill/>
          <a:ln w="9525">
            <a:noFill/>
            <a:miter lim="800000"/>
            <a:headEnd/>
            <a:tailEnd/>
          </a:ln>
        </p:spPr>
        <p:txBody>
          <a:bodyPr/>
          <a:lstStyle/>
          <a:p>
            <a:r>
              <a:rPr lang="es-ES" sz="1600" b="0" i="0">
                <a:solidFill>
                  <a:srgbClr val="FFFFFF"/>
                </a:solidFill>
                <a:latin typeface="Georgia" pitchFamily="18" charset="0"/>
              </a:rPr>
              <a:t>oficina europea</a:t>
            </a:r>
          </a:p>
        </p:txBody>
      </p:sp>
      <p:pic>
        <p:nvPicPr>
          <p:cNvPr id="449539" name="3 Imagen" descr="Horizonte2020_home_v4.jpg"/>
          <p:cNvPicPr>
            <a:picLocks noChangeAspect="1"/>
          </p:cNvPicPr>
          <p:nvPr/>
        </p:nvPicPr>
        <p:blipFill>
          <a:blip r:embed="rId2"/>
          <a:srcRect/>
          <a:stretch>
            <a:fillRect/>
          </a:stretch>
        </p:blipFill>
        <p:spPr bwMode="auto">
          <a:xfrm>
            <a:off x="1143000" y="0"/>
            <a:ext cx="6453188" cy="64531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4 Marcador de número de diapositiva"/>
          <p:cNvSpPr>
            <a:spLocks noGrp="1"/>
          </p:cNvSpPr>
          <p:nvPr>
            <p:ph type="sldNum" sz="quarter" idx="10"/>
          </p:nvPr>
        </p:nvSpPr>
        <p:spPr>
          <a:noFill/>
        </p:spPr>
        <p:txBody>
          <a:bodyPr/>
          <a:lstStyle/>
          <a:p>
            <a:fld id="{EE8AA8DF-B58A-4066-817B-30A5CD6C218C}" type="slidenum">
              <a:rPr lang="en-US" smtClean="0">
                <a:cs typeface="Arial" charset="0"/>
              </a:rPr>
              <a:pPr/>
              <a:t>75</a:t>
            </a:fld>
            <a:endParaRPr lang="en-US" smtClean="0">
              <a:latin typeface="Times New Roman" pitchFamily="18" charset="0"/>
              <a:cs typeface="Arial" charset="0"/>
            </a:endParaRPr>
          </a:p>
        </p:txBody>
      </p:sp>
      <p:sp>
        <p:nvSpPr>
          <p:cNvPr id="450562" name="1 Marcador de fecha"/>
          <p:cNvSpPr txBox="1">
            <a:spLocks noGrp="1"/>
          </p:cNvSpPr>
          <p:nvPr/>
        </p:nvSpPr>
        <p:spPr bwMode="auto">
          <a:xfrm>
            <a:off x="5940425" y="6381750"/>
            <a:ext cx="3044825" cy="336550"/>
          </a:xfrm>
          <a:prstGeom prst="rect">
            <a:avLst/>
          </a:prstGeom>
          <a:noFill/>
          <a:ln w="9525">
            <a:noFill/>
            <a:miter lim="800000"/>
            <a:headEnd/>
            <a:tailEnd/>
          </a:ln>
        </p:spPr>
        <p:txBody>
          <a:bodyPr/>
          <a:lstStyle/>
          <a:p>
            <a:pPr algn="r"/>
            <a:r>
              <a:rPr lang="es-ES" sz="1600" b="0" i="0">
                <a:solidFill>
                  <a:srgbClr val="FFFFFF"/>
                </a:solidFill>
                <a:latin typeface="Georgia" pitchFamily="18" charset="0"/>
              </a:rPr>
              <a:t>www.EShorizonte2020.es</a:t>
            </a:r>
          </a:p>
        </p:txBody>
      </p:sp>
      <p:sp>
        <p:nvSpPr>
          <p:cNvPr id="450563" name="2 Marcador de pie de página"/>
          <p:cNvSpPr txBox="1">
            <a:spLocks noGrp="1"/>
          </p:cNvSpPr>
          <p:nvPr/>
        </p:nvSpPr>
        <p:spPr bwMode="auto">
          <a:xfrm>
            <a:off x="179388" y="6381750"/>
            <a:ext cx="2682875" cy="476250"/>
          </a:xfrm>
          <a:prstGeom prst="rect">
            <a:avLst/>
          </a:prstGeom>
          <a:noFill/>
          <a:ln w="9525">
            <a:noFill/>
            <a:miter lim="800000"/>
            <a:headEnd/>
            <a:tailEnd/>
          </a:ln>
        </p:spPr>
        <p:txBody>
          <a:bodyPr/>
          <a:lstStyle/>
          <a:p>
            <a:r>
              <a:rPr lang="es-ES" sz="1600" b="0" i="0">
                <a:solidFill>
                  <a:srgbClr val="FFFFFF"/>
                </a:solidFill>
                <a:latin typeface="Georgia" pitchFamily="18" charset="0"/>
              </a:rPr>
              <a:t>oficina europea</a:t>
            </a:r>
          </a:p>
        </p:txBody>
      </p:sp>
      <p:sp>
        <p:nvSpPr>
          <p:cNvPr id="450564" name="3 CuadroTexto"/>
          <p:cNvSpPr txBox="1">
            <a:spLocks noChangeArrowheads="1"/>
          </p:cNvSpPr>
          <p:nvPr/>
        </p:nvSpPr>
        <p:spPr bwMode="auto">
          <a:xfrm>
            <a:off x="1439863" y="1997075"/>
            <a:ext cx="4448175" cy="1006475"/>
          </a:xfrm>
          <a:prstGeom prst="rect">
            <a:avLst/>
          </a:prstGeom>
          <a:noFill/>
          <a:ln w="9525">
            <a:noFill/>
            <a:miter lim="800000"/>
            <a:headEnd/>
            <a:tailEnd/>
          </a:ln>
        </p:spPr>
        <p:txBody>
          <a:bodyPr>
            <a:spAutoFit/>
          </a:bodyPr>
          <a:lstStyle/>
          <a:p>
            <a:r>
              <a:rPr lang="es-ES" sz="6000" b="0" i="0">
                <a:solidFill>
                  <a:srgbClr val="911A50"/>
                </a:solidFill>
                <a:latin typeface="Georgia" pitchFamily="18" charset="0"/>
              </a:rPr>
              <a:t>!GRACIAS¡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4 Marcador de número de diapositiva"/>
          <p:cNvSpPr>
            <a:spLocks noGrp="1"/>
          </p:cNvSpPr>
          <p:nvPr>
            <p:ph type="sldNum" sz="quarter" idx="10"/>
          </p:nvPr>
        </p:nvSpPr>
        <p:spPr>
          <a:noFill/>
        </p:spPr>
        <p:txBody>
          <a:bodyPr/>
          <a:lstStyle/>
          <a:p>
            <a:fld id="{415845FA-FEDA-4305-989E-D91CEB3E1BEC}" type="slidenum">
              <a:rPr lang="en-US" smtClean="0">
                <a:cs typeface="Arial" charset="0"/>
              </a:rPr>
              <a:pPr/>
              <a:t>8</a:t>
            </a:fld>
            <a:endParaRPr lang="en-US" smtClean="0">
              <a:latin typeface="Times New Roman" pitchFamily="18" charset="0"/>
              <a:cs typeface="Arial" charset="0"/>
            </a:endParaRPr>
          </a:p>
        </p:txBody>
      </p:sp>
      <p:sp>
        <p:nvSpPr>
          <p:cNvPr id="16386" name="Rectangle 12"/>
          <p:cNvSpPr>
            <a:spLocks noGrp="1" noChangeArrowheads="1"/>
          </p:cNvSpPr>
          <p:nvPr>
            <p:ph type="title" idx="4294967295"/>
          </p:nvPr>
        </p:nvSpPr>
        <p:spPr>
          <a:xfrm>
            <a:off x="279400" y="192088"/>
            <a:ext cx="5876925" cy="587375"/>
          </a:xfrm>
        </p:spPr>
        <p:txBody>
          <a:bodyPr lIns="126000" rIns="54000" anchor="t"/>
          <a:lstStyle/>
          <a:p>
            <a:r>
              <a:rPr lang="es-ES" sz="3200" smtClean="0">
                <a:latin typeface="Georgia" pitchFamily="18" charset="0"/>
              </a:rPr>
              <a:t>Ciencia Excelente :32%</a:t>
            </a:r>
            <a:endParaRPr lang="fr-FR" sz="3200" smtClean="0">
              <a:latin typeface="Georgia" pitchFamily="18" charset="0"/>
            </a:endParaRPr>
          </a:p>
        </p:txBody>
      </p:sp>
      <p:graphicFrame>
        <p:nvGraphicFramePr>
          <p:cNvPr id="212022" name="Group 54"/>
          <p:cNvGraphicFramePr>
            <a:graphicFrameLocks noGrp="1"/>
          </p:cNvGraphicFramePr>
          <p:nvPr/>
        </p:nvGraphicFramePr>
        <p:xfrm>
          <a:off x="107950" y="1196975"/>
          <a:ext cx="8928100" cy="5184775"/>
        </p:xfrm>
        <a:graphic>
          <a:graphicData uri="http://schemas.openxmlformats.org/drawingml/2006/table">
            <a:tbl>
              <a:tblPr/>
              <a:tblGrid>
                <a:gridCol w="4464050"/>
                <a:gridCol w="4464050"/>
              </a:tblGrid>
              <a:tr h="609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Georgia" pitchFamily="18" charset="0"/>
                        </a:rPr>
                        <a:t>TEMÁTICA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Georgia" pitchFamily="18" charset="0"/>
                        </a:rPr>
                        <a:t>PRESUPUESTO PROVISIONAL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Georgia" pitchFamily="18" charset="0"/>
                        </a:rPr>
                        <a:t>Precios constantes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22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CONSEJO EUROPEO DE INVESTIGACIÓN (ERC)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13.095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22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TECNOLOGÍAS FUTURAS Y EMERGENTES (FET)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2.696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699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MARIE S. CURIE</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(Doctorados industriales + proyectos industria/academia)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6.162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9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INFRAESTRUCTURAS DE INVESTIGACIÓN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(potencial de innovación de las II, con especial atención a la participación de la industria)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Georgia" pitchFamily="18" charset="0"/>
                        </a:rPr>
                        <a:t>2.488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22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Georgia" pitchFamily="18" charset="0"/>
                        </a:rPr>
                        <a:t>TOTAL CIENCIA EXCELENTE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2"/>
                          </a:solidFill>
                          <a:effectLst/>
                          <a:latin typeface="Georgia" pitchFamily="18" charset="0"/>
                        </a:rPr>
                        <a:t>24.441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4 Marcador de número de diapositiva"/>
          <p:cNvSpPr>
            <a:spLocks noGrp="1"/>
          </p:cNvSpPr>
          <p:nvPr>
            <p:ph type="sldNum" sz="quarter" idx="10"/>
          </p:nvPr>
        </p:nvSpPr>
        <p:spPr>
          <a:noFill/>
        </p:spPr>
        <p:txBody>
          <a:bodyPr/>
          <a:lstStyle/>
          <a:p>
            <a:fld id="{19463588-E5F6-443C-86C5-476C38A0441F}" type="slidenum">
              <a:rPr lang="en-US" smtClean="0">
                <a:cs typeface="Arial" charset="0"/>
              </a:rPr>
              <a:pPr/>
              <a:t>9</a:t>
            </a:fld>
            <a:endParaRPr lang="en-US" smtClean="0">
              <a:latin typeface="Times New Roman" pitchFamily="18" charset="0"/>
              <a:cs typeface="Arial" charset="0"/>
            </a:endParaRPr>
          </a:p>
        </p:txBody>
      </p:sp>
      <p:sp>
        <p:nvSpPr>
          <p:cNvPr id="18434" name="Rectangle 2"/>
          <p:cNvSpPr>
            <a:spLocks noGrp="1" noChangeArrowheads="1"/>
          </p:cNvSpPr>
          <p:nvPr>
            <p:ph type="title" idx="4294967295"/>
          </p:nvPr>
        </p:nvSpPr>
        <p:spPr/>
        <p:txBody>
          <a:bodyPr/>
          <a:lstStyle/>
          <a:p>
            <a:endParaRPr lang="es-ES" smtClean="0">
              <a:latin typeface="Trebuchet MS" pitchFamily="34" charset="0"/>
            </a:endParaRPr>
          </a:p>
        </p:txBody>
      </p:sp>
      <p:sp>
        <p:nvSpPr>
          <p:cNvPr id="18435" name="Rectangle 3"/>
          <p:cNvSpPr>
            <a:spLocks noGrp="1" noChangeArrowheads="1"/>
          </p:cNvSpPr>
          <p:nvPr>
            <p:ph type="body" idx="4294967295"/>
          </p:nvPr>
        </p:nvSpPr>
        <p:spPr>
          <a:xfrm>
            <a:off x="760413" y="798513"/>
            <a:ext cx="7772400" cy="5676900"/>
          </a:xfrm>
        </p:spPr>
        <p:txBody>
          <a:bodyPr/>
          <a:lstStyle/>
          <a:p>
            <a:pPr>
              <a:lnSpc>
                <a:spcPct val="80000"/>
              </a:lnSpc>
              <a:buFontTx/>
              <a:buNone/>
            </a:pPr>
            <a:r>
              <a:rPr lang="es-ES" sz="2400" smtClean="0">
                <a:latin typeface="Georgia" pitchFamily="18" charset="0"/>
              </a:rPr>
              <a:t>	Acelerar el desarrollo</a:t>
            </a:r>
            <a:r>
              <a:rPr lang="es-ES" sz="1600" smtClean="0">
                <a:latin typeface="Georgia" pitchFamily="18" charset="0"/>
              </a:rPr>
              <a:t> </a:t>
            </a:r>
            <a:r>
              <a:rPr lang="es-ES" sz="2400" smtClean="0">
                <a:latin typeface="Georgia" pitchFamily="18" charset="0"/>
              </a:rPr>
              <a:t>de las tecnologías e innovaciones que sustentarán las empresas futuras y ayudar a las PYME innovadoras europeas a convertirse en empresas líderes en el mundo </a:t>
            </a:r>
          </a:p>
          <a:p>
            <a:pPr>
              <a:lnSpc>
                <a:spcPct val="80000"/>
              </a:lnSpc>
              <a:buFontTx/>
              <a:buNone/>
            </a:pPr>
            <a:endParaRPr lang="es-ES" sz="2400" smtClean="0">
              <a:latin typeface="Georgia" pitchFamily="18" charset="0"/>
            </a:endParaRPr>
          </a:p>
          <a:p>
            <a:pPr>
              <a:lnSpc>
                <a:spcPct val="80000"/>
              </a:lnSpc>
              <a:buFontTx/>
              <a:buNone/>
            </a:pPr>
            <a:r>
              <a:rPr lang="es-ES" smtClean="0">
                <a:latin typeface="Georgia" pitchFamily="18" charset="0"/>
              </a:rPr>
              <a:t>	</a:t>
            </a:r>
            <a:r>
              <a:rPr lang="es-ES" sz="2400" smtClean="0">
                <a:latin typeface="Georgia" pitchFamily="18" charset="0"/>
              </a:rPr>
              <a:t>Presta un apoyo específico a la investigación, desarrollo y demostración en los ámbitos de: </a:t>
            </a:r>
          </a:p>
          <a:p>
            <a:pPr>
              <a:lnSpc>
                <a:spcPct val="80000"/>
              </a:lnSpc>
              <a:buFontTx/>
              <a:buNone/>
            </a:pPr>
            <a:endParaRPr lang="es-ES" sz="2400" smtClean="0">
              <a:latin typeface="Georgia" pitchFamily="18" charset="0"/>
            </a:endParaRPr>
          </a:p>
          <a:p>
            <a:pPr>
              <a:lnSpc>
                <a:spcPct val="80000"/>
              </a:lnSpc>
            </a:pPr>
            <a:r>
              <a:rPr lang="es-ES" sz="2400" smtClean="0">
                <a:latin typeface="Georgia" pitchFamily="18" charset="0"/>
              </a:rPr>
              <a:t>las TIC, </a:t>
            </a:r>
          </a:p>
          <a:p>
            <a:pPr>
              <a:lnSpc>
                <a:spcPct val="80000"/>
              </a:lnSpc>
            </a:pPr>
            <a:r>
              <a:rPr lang="es-ES" sz="2400" smtClean="0">
                <a:latin typeface="Georgia" pitchFamily="18" charset="0"/>
              </a:rPr>
              <a:t>la nanotecnología, </a:t>
            </a:r>
          </a:p>
          <a:p>
            <a:pPr>
              <a:lnSpc>
                <a:spcPct val="80000"/>
              </a:lnSpc>
            </a:pPr>
            <a:r>
              <a:rPr lang="es-ES" sz="2400" smtClean="0">
                <a:latin typeface="Georgia" pitchFamily="18" charset="0"/>
              </a:rPr>
              <a:t>los materiales avanzados, </a:t>
            </a:r>
          </a:p>
          <a:p>
            <a:pPr>
              <a:lnSpc>
                <a:spcPct val="80000"/>
              </a:lnSpc>
            </a:pPr>
            <a:r>
              <a:rPr lang="es-ES" sz="2400" smtClean="0">
                <a:latin typeface="Georgia" pitchFamily="18" charset="0"/>
              </a:rPr>
              <a:t>la biotecnología, </a:t>
            </a:r>
          </a:p>
          <a:p>
            <a:pPr>
              <a:lnSpc>
                <a:spcPct val="80000"/>
              </a:lnSpc>
            </a:pPr>
            <a:r>
              <a:rPr lang="es-ES" sz="2400" smtClean="0">
                <a:latin typeface="Georgia" pitchFamily="18" charset="0"/>
              </a:rPr>
              <a:t>la fabricación y transformación avanzadas y </a:t>
            </a:r>
          </a:p>
          <a:p>
            <a:pPr>
              <a:lnSpc>
                <a:spcPct val="80000"/>
              </a:lnSpc>
              <a:buFontTx/>
              <a:buNone/>
            </a:pPr>
            <a:r>
              <a:rPr lang="es-ES" sz="2400" smtClean="0">
                <a:latin typeface="Georgia" pitchFamily="18" charset="0"/>
              </a:rPr>
              <a:t>	el espacio. </a:t>
            </a:r>
          </a:p>
          <a:p>
            <a:pPr>
              <a:lnSpc>
                <a:spcPct val="80000"/>
              </a:lnSpc>
            </a:pPr>
            <a:r>
              <a:rPr lang="es-ES" sz="2400" smtClean="0">
                <a:latin typeface="Georgia" pitchFamily="18" charset="0"/>
              </a:rPr>
              <a:t>Se hará hincapié en la interacción y convergencia de las diferentes tecnologías y entre ellas. </a:t>
            </a:r>
          </a:p>
        </p:txBody>
      </p:sp>
      <p:sp>
        <p:nvSpPr>
          <p:cNvPr id="18436" name="Rectangle 4"/>
          <p:cNvSpPr>
            <a:spLocks noChangeArrowheads="1"/>
          </p:cNvSpPr>
          <p:nvPr/>
        </p:nvSpPr>
        <p:spPr bwMode="auto">
          <a:xfrm>
            <a:off x="758825" y="188913"/>
            <a:ext cx="7961313" cy="455612"/>
          </a:xfrm>
          <a:prstGeom prst="rect">
            <a:avLst/>
          </a:prstGeom>
          <a:noFill/>
          <a:ln w="9525">
            <a:noFill/>
            <a:miter lim="800000"/>
            <a:headEnd/>
            <a:tailEnd/>
          </a:ln>
        </p:spPr>
        <p:txBody>
          <a:bodyPr anchor="ctr"/>
          <a:lstStyle/>
          <a:p>
            <a:pPr eaLnBrk="0" hangingPunct="0"/>
            <a:r>
              <a:rPr lang="es-ES" sz="3200" i="0">
                <a:solidFill>
                  <a:srgbClr val="921A50"/>
                </a:solidFill>
                <a:latin typeface="Georgia" pitchFamily="18" charset="0"/>
              </a:rPr>
              <a:t>Liderazgo Industrial: Objetivo</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1_Presentación en blanco">
  <a:themeElements>
    <a:clrScheme name="Presentación en blanco.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Presentación en blanc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ción en blanco.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7943</TotalTime>
  <Words>4396</Words>
  <Application>Microsoft Office PowerPoint</Application>
  <PresentationFormat>Presentación en pantalla (4:3)</PresentationFormat>
  <Paragraphs>853</Paragraphs>
  <Slides>75</Slides>
  <Notes>28</Notes>
  <HiddenSlides>0</HiddenSlides>
  <MMClips>0</MMClips>
  <ScaleCrop>false</ScaleCrop>
  <HeadingPairs>
    <vt:vector size="8" baseType="variant">
      <vt:variant>
        <vt:lpstr>Fuentes usadas</vt:lpstr>
      </vt:variant>
      <vt:variant>
        <vt:i4>15</vt:i4>
      </vt:variant>
      <vt:variant>
        <vt:lpstr>Plantilla de diseño</vt:lpstr>
      </vt:variant>
      <vt:variant>
        <vt:i4>3</vt:i4>
      </vt:variant>
      <vt:variant>
        <vt:lpstr>Servidores OLE incrustados</vt:lpstr>
      </vt:variant>
      <vt:variant>
        <vt:i4>1</vt:i4>
      </vt:variant>
      <vt:variant>
        <vt:lpstr>Títulos de diapositiva</vt:lpstr>
      </vt:variant>
      <vt:variant>
        <vt:i4>75</vt:i4>
      </vt:variant>
    </vt:vector>
  </HeadingPairs>
  <TitlesOfParts>
    <vt:vector size="94" baseType="lpstr">
      <vt:lpstr>Times New Roman</vt:lpstr>
      <vt:lpstr>Arial</vt:lpstr>
      <vt:lpstr>Verdana</vt:lpstr>
      <vt:lpstr>Georgia</vt:lpstr>
      <vt:lpstr>Trebuchet MS</vt:lpstr>
      <vt:lpstr>MS PGothic</vt:lpstr>
      <vt:lpstr>Calibri</vt:lpstr>
      <vt:lpstr>Wingdings</vt:lpstr>
      <vt:lpstr>MS ??</vt:lpstr>
      <vt:lpstr>Symbol</vt:lpstr>
      <vt:lpstr>MS Gothic</vt:lpstr>
      <vt:lpstr>Candara</vt:lpstr>
      <vt:lpstr>Arial Unicode MS</vt:lpstr>
      <vt:lpstr>Webdings</vt:lpstr>
      <vt:lpstr>Microsoft YaHei</vt:lpstr>
      <vt:lpstr>1_Presentación en blanco</vt:lpstr>
      <vt:lpstr>1_Presentación en blanco</vt:lpstr>
      <vt:lpstr>1_Presentación en blanco</vt:lpstr>
      <vt:lpstr>Slide</vt:lpstr>
      <vt:lpstr>Cómo participar en Horizonte 2020</vt:lpstr>
      <vt:lpstr>Índice</vt:lpstr>
      <vt:lpstr>Europa 2020: Objetivos</vt:lpstr>
      <vt:lpstr>Estructura básica de Horizonte 2020 </vt:lpstr>
      <vt:lpstr>FP7 - Horizon 2020 </vt:lpstr>
      <vt:lpstr>Horizonte 2020: Pilares (80 Bill€)</vt:lpstr>
      <vt:lpstr>Diapositiva 7</vt:lpstr>
      <vt:lpstr>Ciencia Excelente :32%</vt:lpstr>
      <vt:lpstr>Diapositiva 9</vt:lpstr>
      <vt:lpstr>Liderazgo Industrial: 22%</vt:lpstr>
      <vt:lpstr>Retos Sociales :38%</vt:lpstr>
      <vt:lpstr>Retos Sociales </vt:lpstr>
      <vt:lpstr>Retos Sociales :38%</vt:lpstr>
      <vt:lpstr>Inversión en otras áreas</vt:lpstr>
      <vt:lpstr>Diapositiva 15</vt:lpstr>
      <vt:lpstr>Diapositiva 16</vt:lpstr>
      <vt:lpstr>Convocatorias y evaluación</vt:lpstr>
      <vt:lpstr>Convocatorias</vt:lpstr>
      <vt:lpstr>Estructura topics</vt:lpstr>
      <vt:lpstr>Diapositiva 20</vt:lpstr>
      <vt:lpstr>Criterios de evaluación (1)</vt:lpstr>
      <vt:lpstr>Criterios de evaluación (2)</vt:lpstr>
      <vt:lpstr>Criterios de evaluación (3)</vt:lpstr>
      <vt:lpstr>Criterios de evaluación (4)</vt:lpstr>
      <vt:lpstr>Criterios de Evaluación</vt:lpstr>
      <vt:lpstr>Financiación</vt:lpstr>
      <vt:lpstr>Financiación – nuevas reglas</vt:lpstr>
      <vt:lpstr>Además</vt:lpstr>
      <vt:lpstr>Además</vt:lpstr>
      <vt:lpstr>Dissemination &amp; Open Access</vt:lpstr>
      <vt:lpstr>Modalidades de Participación</vt:lpstr>
      <vt:lpstr>Tipos de Acción : Convocatorias Ordinarias</vt:lpstr>
      <vt:lpstr>Financiacion Costes Directos</vt:lpstr>
      <vt:lpstr>Participación PYMES en H2020: Instrumento PYME</vt:lpstr>
      <vt:lpstr>SME support under FP7: 16.7%</vt:lpstr>
      <vt:lpstr>Diapositiva 36</vt:lpstr>
      <vt:lpstr>Apoyo a la PYME: enfoque integrado</vt:lpstr>
      <vt:lpstr>Strategic positioning </vt:lpstr>
      <vt:lpstr>Diapositiva 39</vt:lpstr>
      <vt:lpstr>H2020: Instrumento PYME</vt:lpstr>
      <vt:lpstr>Diapositiva 41</vt:lpstr>
      <vt:lpstr>Diapositiva 42</vt:lpstr>
      <vt:lpstr>Diapositiva 43</vt:lpstr>
      <vt:lpstr>Buenas noticias para las PYMEs</vt:lpstr>
      <vt:lpstr>Diapositiva 45</vt:lpstr>
      <vt:lpstr>Diapositiva 46</vt:lpstr>
      <vt:lpstr>Diapositiva 47</vt:lpstr>
      <vt:lpstr>Diapositiva 48</vt:lpstr>
      <vt:lpstr>Evaluación Instrumento PYME</vt:lpstr>
      <vt:lpstr> Evaluación Actividades Instrumento PYME </vt:lpstr>
      <vt:lpstr>Diapositiva 51</vt:lpstr>
      <vt:lpstr>Diapositiva 52</vt:lpstr>
      <vt:lpstr>Diapositiva 53</vt:lpstr>
      <vt:lpstr>Diapositiva 54</vt:lpstr>
      <vt:lpstr>Diapositiva 55</vt:lpstr>
      <vt:lpstr>Diapositiva 56</vt:lpstr>
      <vt:lpstr>H2020: Eurostars</vt:lpstr>
      <vt:lpstr>Eurostars 2 en Horizon 2020 </vt:lpstr>
      <vt:lpstr>Multiannual Financial Framework 2014 - 2020 </vt:lpstr>
      <vt:lpstr>The Multiannual Financial Framework 2014-2020: Commission’s proposal of 29 June 2011 (constant €)</vt:lpstr>
      <vt:lpstr>CIP 2007 - 2013       MFF 2014-2020</vt:lpstr>
      <vt:lpstr>Diapositiva 62</vt:lpstr>
      <vt:lpstr>Diapositiva 63</vt:lpstr>
      <vt:lpstr>Diapositiva 64</vt:lpstr>
      <vt:lpstr>Próximos pasos</vt:lpstr>
      <vt:lpstr>Próximos pasos</vt:lpstr>
      <vt:lpstr>Home page</vt:lpstr>
      <vt:lpstr>Funding opportunities landing page</vt:lpstr>
      <vt:lpstr>Horizon 2020 calls</vt:lpstr>
      <vt:lpstr>Search topics</vt:lpstr>
      <vt:lpstr>Horizonte 2020 en España</vt:lpstr>
      <vt:lpstr>Difusión</vt:lpstr>
      <vt:lpstr>www.EShorizonte2020.es</vt:lpstr>
      <vt:lpstr>Diapositiva 74</vt:lpstr>
      <vt:lpstr>Diapositiva 75</vt:lpstr>
    </vt:vector>
  </TitlesOfParts>
  <Company>GVA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de la Conselleria  de Economía, Industria y Comercio  2012</dc:title>
  <dc:creator>Chimo</dc:creator>
  <cp:lastModifiedBy>marcos</cp:lastModifiedBy>
  <cp:revision>339</cp:revision>
  <dcterms:created xsi:type="dcterms:W3CDTF">2011-12-14T08:45:44Z</dcterms:created>
  <dcterms:modified xsi:type="dcterms:W3CDTF">2013-11-18T06:49:37Z</dcterms:modified>
</cp:coreProperties>
</file>