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diagrams/drawing22.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3" r:id="rId3"/>
    <p:sldId id="259" r:id="rId4"/>
    <p:sldId id="261" r:id="rId5"/>
    <p:sldId id="260" r:id="rId6"/>
    <p:sldId id="274" r:id="rId7"/>
    <p:sldId id="265" r:id="rId8"/>
    <p:sldId id="266" r:id="rId9"/>
    <p:sldId id="264" r:id="rId10"/>
    <p:sldId id="275" r:id="rId11"/>
    <p:sldId id="276" r:id="rId12"/>
    <p:sldId id="271" r:id="rId13"/>
    <p:sldId id="267" r:id="rId14"/>
    <p:sldId id="269" r:id="rId1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3333CC"/>
    <a:srgbClr val="CC0000"/>
    <a:srgbClr val="000000"/>
    <a:srgbClr val="0000CC"/>
    <a:srgbClr val="3333FF"/>
    <a:srgbClr val="0000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78" autoAdjust="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INCENTIVOS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0A79F8D6-B8D2-4C71-B75D-0C494B4ED633}" type="presOf" srcId="{0A8AB3C1-E004-452B-A390-3C227D61C863}" destId="{21FB77B3-53EE-48FC-8571-37D93C91FB96}" srcOrd="0" destOrd="0" presId="urn:microsoft.com/office/officeart/2005/8/layout/vList2"/>
    <dgm:cxn modelId="{7666546E-404B-4061-9BB8-FCDD326F594E}" type="presOf" srcId="{BBA02E26-DDF0-463F-857A-396CB57D2906}" destId="{3B13129B-87D9-45C4-8C19-18F3A1CEC901}" srcOrd="0" destOrd="0" presId="urn:microsoft.com/office/officeart/2005/8/layout/vList2"/>
    <dgm:cxn modelId="{B4A82DD7-A96F-43B3-92EC-B5D4BB418BEE}"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3C106E88-08C7-4813-9DE7-B460C6DE636A}" type="presOf" srcId="{BBA02E26-DDF0-463F-857A-396CB57D2906}" destId="{3B13129B-87D9-45C4-8C19-18F3A1CEC901}" srcOrd="0" destOrd="0" presId="urn:microsoft.com/office/officeart/2005/8/layout/vList2"/>
    <dgm:cxn modelId="{42026719-2B2A-4C2C-864F-B31937C573AA}" type="presOf" srcId="{0A8AB3C1-E004-452B-A390-3C227D61C863}" destId="{21FB77B3-53EE-48FC-8571-37D93C91FB96}" srcOrd="0" destOrd="0" presId="urn:microsoft.com/office/officeart/2005/8/layout/vList2"/>
    <dgm:cxn modelId="{1476295F-FA4C-4E9A-98EF-DDA53D0CF6A5}"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99"/>
              </a:solidFill>
            </a:rPr>
            <a:t>¿Son seguras las DDFF? </a:t>
          </a:r>
          <a:endParaRPr lang="es-ES" sz="2200" b="1" dirty="0">
            <a:solidFill>
              <a:srgbClr val="000099"/>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14F56E2D-3DA1-454A-A0DF-594074D62CDA}" type="presOf" srcId="{BBA02E26-DDF0-463F-857A-396CB57D2906}" destId="{3B13129B-87D9-45C4-8C19-18F3A1CEC901}" srcOrd="0" destOrd="0" presId="urn:microsoft.com/office/officeart/2005/8/layout/vList2"/>
    <dgm:cxn modelId="{44DDA931-DBA8-4511-8001-FC22013F730F}" type="presOf" srcId="{0A8AB3C1-E004-452B-A390-3C227D61C863}" destId="{21FB77B3-53EE-48FC-8571-37D93C91FB96}" srcOrd="0" destOrd="0" presId="urn:microsoft.com/office/officeart/2005/8/layout/vList2"/>
    <dgm:cxn modelId="{FAF8E0B9-0DC0-4C50-A0B3-4D68683E2C39}"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2AD7A224-4265-48E5-8733-FBC00B514AF3}" type="presOf" srcId="{0A8AB3C1-E004-452B-A390-3C227D61C863}" destId="{21FB77B3-53EE-48FC-8571-37D93C91FB96}" srcOrd="0" destOrd="0" presId="urn:microsoft.com/office/officeart/2005/8/layout/vList2"/>
    <dgm:cxn modelId="{5E8A7434-4E61-400C-B8E9-1F1CCFE95CD1}" type="presOf" srcId="{BBA02E26-DDF0-463F-857A-396CB57D2906}" destId="{3B13129B-87D9-45C4-8C19-18F3A1CEC901}" srcOrd="0" destOrd="0" presId="urn:microsoft.com/office/officeart/2005/8/layout/vList2"/>
    <dgm:cxn modelId="{624A46FA-DA52-4F0B-80E8-B1617A8FD836}"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99"/>
              </a:solidFill>
            </a:rPr>
            <a:t>Informe Motivado  </a:t>
          </a:r>
          <a:endParaRPr lang="es-ES" sz="2200" b="1" dirty="0">
            <a:solidFill>
              <a:srgbClr val="000099"/>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27EFD3A5-DDB9-4F8D-9B29-8FAF9B482E8D}" type="presOf" srcId="{0A8AB3C1-E004-452B-A390-3C227D61C863}" destId="{21FB77B3-53EE-48FC-8571-37D93C91FB96}" srcOrd="0" destOrd="0" presId="urn:microsoft.com/office/officeart/2005/8/layout/vList2"/>
    <dgm:cxn modelId="{4C353A28-3171-4DE7-B27F-943560EF3102}" type="presOf" srcId="{BBA02E26-DDF0-463F-857A-396CB57D2906}" destId="{3B13129B-87D9-45C4-8C19-18F3A1CEC901}" srcOrd="0" destOrd="0" presId="urn:microsoft.com/office/officeart/2005/8/layout/vList2"/>
    <dgm:cxn modelId="{F6E77620-13F5-49E3-A195-AEF328B93EE4}"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BF3BD240-5642-4EA0-B00F-FEF176D6ACC4}" type="presOf" srcId="{0A8AB3C1-E004-452B-A390-3C227D61C863}" destId="{21FB77B3-53EE-48FC-8571-37D93C91FB96}" srcOrd="0" destOrd="0" presId="urn:microsoft.com/office/officeart/2005/8/layout/vList2"/>
    <dgm:cxn modelId="{7CFE7CFA-7AD4-406B-BF9B-171D5DD59563}" type="presOf" srcId="{BBA02E26-DDF0-463F-857A-396CB57D2906}" destId="{3B13129B-87D9-45C4-8C19-18F3A1CEC901}" srcOrd="0" destOrd="0" presId="urn:microsoft.com/office/officeart/2005/8/layout/vList2"/>
    <dgm:cxn modelId="{557B332F-67DB-49C3-98E1-317921769260}"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A5002078-CDBE-470F-9215-1A3ABBFF6774}" type="presOf" srcId="{BBA02E26-DDF0-463F-857A-396CB57D2906}" destId="{3B13129B-87D9-45C4-8C19-18F3A1CEC901}" srcOrd="0" destOrd="0" presId="urn:microsoft.com/office/officeart/2005/8/layout/vList2"/>
    <dgm:cxn modelId="{8FDE9A15-031C-4A78-9BAB-13F3F44DA1D7}" type="presOf" srcId="{0A8AB3C1-E004-452B-A390-3C227D61C863}" destId="{21FB77B3-53EE-48FC-8571-37D93C91FB96}" srcOrd="0" destOrd="0" presId="urn:microsoft.com/office/officeart/2005/8/layout/vList2"/>
    <dgm:cxn modelId="{D15BDA18-2591-4900-B467-6E34F494D15E}"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¿Qué activos intangibles se incluyen?</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000066"/>
            </a:solidFill>
          </a:endParaRPr>
        </a:p>
      </dgm:t>
    </dgm:pt>
    <dgm:pt modelId="{1D619B46-94FE-4C12-92E2-0745A9606BD5}" type="sibTrans" cxnId="{BC2907F8-50A8-4FAB-8FDD-27B514498327}">
      <dgm:prSet/>
      <dgm:spPr/>
      <dgm:t>
        <a:bodyPr/>
        <a:lstStyle/>
        <a:p>
          <a:endParaRPr lang="es-ES" sz="2200">
            <a:solidFill>
              <a:srgbClr val="000066"/>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9830">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D4305692-6588-4B9D-B2B4-12E11D4CC267}" type="presOf" srcId="{0A8AB3C1-E004-452B-A390-3C227D61C863}" destId="{21FB77B3-53EE-48FC-8571-37D93C91FB96}" srcOrd="0" destOrd="0" presId="urn:microsoft.com/office/officeart/2005/8/layout/vList2"/>
    <dgm:cxn modelId="{B80E8CB9-CE98-4478-877E-037439F1F049}" type="presOf" srcId="{BBA02E26-DDF0-463F-857A-396CB57D2906}" destId="{3B13129B-87D9-45C4-8C19-18F3A1CEC901}" srcOrd="0" destOrd="0" presId="urn:microsoft.com/office/officeart/2005/8/layout/vList2"/>
    <dgm:cxn modelId="{7BDFFFC3-333C-4117-9543-2A00D15ECC05}"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PATENT BOX</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13444ED1-F4DE-4106-9017-55FC99EC5628}" type="presOf" srcId="{0A8AB3C1-E004-452B-A390-3C227D61C863}" destId="{21FB77B3-53EE-48FC-8571-37D93C91FB96}" srcOrd="0" destOrd="0" presId="urn:microsoft.com/office/officeart/2005/8/layout/vList2"/>
    <dgm:cxn modelId="{DDF1F94E-C6F0-4CE6-AB40-A39EF153000F}" type="presOf" srcId="{BBA02E26-DDF0-463F-857A-396CB57D2906}" destId="{3B13129B-87D9-45C4-8C19-18F3A1CEC901}" srcOrd="0" destOrd="0" presId="urn:microsoft.com/office/officeart/2005/8/layout/vList2"/>
    <dgm:cxn modelId="{5E638766-4D5E-47FD-8FEF-BCEB4B93C037}"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Ventajas</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000066"/>
            </a:solidFill>
          </a:endParaRPr>
        </a:p>
      </dgm:t>
    </dgm:pt>
    <dgm:pt modelId="{1D619B46-94FE-4C12-92E2-0745A9606BD5}" type="sibTrans" cxnId="{BC2907F8-50A8-4FAB-8FDD-27B514498327}">
      <dgm:prSet/>
      <dgm:spPr/>
      <dgm:t>
        <a:bodyPr/>
        <a:lstStyle/>
        <a:p>
          <a:endParaRPr lang="es-ES" sz="2200">
            <a:solidFill>
              <a:srgbClr val="000066"/>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71A5A1EF-10DE-4F44-9E6A-8CD7B53E72F4}" type="presOf" srcId="{BBA02E26-DDF0-463F-857A-396CB57D2906}" destId="{3B13129B-87D9-45C4-8C19-18F3A1CEC901}" srcOrd="0" destOrd="0" presId="urn:microsoft.com/office/officeart/2005/8/layout/vList2"/>
    <dgm:cxn modelId="{D3D353A6-151C-409C-AA1C-BB77A92F2CFF}" type="presOf" srcId="{0A8AB3C1-E004-452B-A390-3C227D61C863}" destId="{21FB77B3-53EE-48FC-8571-37D93C91FB96}" srcOrd="0" destOrd="0" presId="urn:microsoft.com/office/officeart/2005/8/layout/vList2"/>
    <dgm:cxn modelId="{E9571778-4981-4C8B-BB2E-C1B645588DDA}"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PATENT BOX</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8C315555-1598-4073-A398-807D03175A61}" type="presOf" srcId="{0A8AB3C1-E004-452B-A390-3C227D61C863}" destId="{21FB77B3-53EE-48FC-8571-37D93C91FB96}" srcOrd="0" destOrd="0" presId="urn:microsoft.com/office/officeart/2005/8/layout/vList2"/>
    <dgm:cxn modelId="{E0DE22EE-EE56-405F-980A-016967B0A66A}" type="presOf" srcId="{BBA02E26-DDF0-463F-857A-396CB57D2906}" destId="{3B13129B-87D9-45C4-8C19-18F3A1CEC901}" srcOrd="0" destOrd="0" presId="urn:microsoft.com/office/officeart/2005/8/layout/vList2"/>
    <dgm:cxn modelId="{7A629C89-ECFE-402D-ACBB-735B89D7BAB6}"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¿Qué son las deducciones fiscales por actividades en I+D+i?</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2C3F3BB8-ABB2-46EF-93F4-BD7D8757DAC5}" type="presOf" srcId="{0A8AB3C1-E004-452B-A390-3C227D61C863}" destId="{21FB77B3-53EE-48FC-8571-37D93C91FB96}" srcOrd="0" destOrd="0" presId="urn:microsoft.com/office/officeart/2005/8/layout/vList2"/>
    <dgm:cxn modelId="{CDAB992B-C5D9-4B81-9E91-7AD8F1C935F3}" type="presOf" srcId="{BBA02E26-DDF0-463F-857A-396CB57D2906}" destId="{3B13129B-87D9-45C4-8C19-18F3A1CEC901}" srcOrd="0" destOrd="0" presId="urn:microsoft.com/office/officeart/2005/8/layout/vList2"/>
    <dgm:cxn modelId="{64E6C924-B02C-411E-9E6D-1E4FE6FDC92A}"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Principales dificultades</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000066"/>
            </a:solidFill>
          </a:endParaRPr>
        </a:p>
      </dgm:t>
    </dgm:pt>
    <dgm:pt modelId="{1D619B46-94FE-4C12-92E2-0745A9606BD5}" type="sibTrans" cxnId="{BC2907F8-50A8-4FAB-8FDD-27B514498327}">
      <dgm:prSet/>
      <dgm:spPr/>
      <dgm:t>
        <a:bodyPr/>
        <a:lstStyle/>
        <a:p>
          <a:endParaRPr lang="es-ES" sz="2200">
            <a:solidFill>
              <a:srgbClr val="000066"/>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C478FA92-11F2-4845-AE8E-C50D6DC84293}" type="presOf" srcId="{0A8AB3C1-E004-452B-A390-3C227D61C863}" destId="{21FB77B3-53EE-48FC-8571-37D93C91FB96}" srcOrd="0" destOrd="0" presId="urn:microsoft.com/office/officeart/2005/8/layout/vList2"/>
    <dgm:cxn modelId="{FCF41128-DABF-4081-A495-60C44FA01A5E}" type="presOf" srcId="{BBA02E26-DDF0-463F-857A-396CB57D2906}" destId="{3B13129B-87D9-45C4-8C19-18F3A1CEC901}" srcOrd="0" destOrd="0" presId="urn:microsoft.com/office/officeart/2005/8/layout/vList2"/>
    <dgm:cxn modelId="{256CB7E0-2427-4B33-B222-58ED316EE9FA}"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¿Cómo funciona?</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000066"/>
            </a:solidFill>
          </a:endParaRPr>
        </a:p>
      </dgm:t>
    </dgm:pt>
    <dgm:pt modelId="{1D619B46-94FE-4C12-92E2-0745A9606BD5}" type="sibTrans" cxnId="{BC2907F8-50A8-4FAB-8FDD-27B514498327}">
      <dgm:prSet/>
      <dgm:spPr/>
      <dgm:t>
        <a:bodyPr/>
        <a:lstStyle/>
        <a:p>
          <a:endParaRPr lang="es-ES" sz="2200">
            <a:solidFill>
              <a:srgbClr val="000066"/>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513B21BB-7B0F-4E3B-A70E-AEE1B979FA5D}" type="presOf" srcId="{BBA02E26-DDF0-463F-857A-396CB57D2906}" destId="{3B13129B-87D9-45C4-8C19-18F3A1CEC901}" srcOrd="0" destOrd="0" presId="urn:microsoft.com/office/officeart/2005/8/layout/vList2"/>
    <dgm:cxn modelId="{DB26251E-9734-455B-883C-36F2C4D21B31}" type="presOf" srcId="{0A8AB3C1-E004-452B-A390-3C227D61C863}" destId="{21FB77B3-53EE-48FC-8571-37D93C91FB96}" srcOrd="0" destOrd="0" presId="urn:microsoft.com/office/officeart/2005/8/layout/vList2"/>
    <dgm:cxn modelId="{A1F84FF4-0FF9-4F42-8066-EA0ADD5B279A}"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PATENT BOX</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C6BB4604-FDC8-46ED-A2F4-30D3B38D4003}" type="presOf" srcId="{BBA02E26-DDF0-463F-857A-396CB57D2906}" destId="{3B13129B-87D9-45C4-8C19-18F3A1CEC901}" srcOrd="0" destOrd="0" presId="urn:microsoft.com/office/officeart/2005/8/layout/vList2"/>
    <dgm:cxn modelId="{A2F3E955-6C07-4B62-A8DE-DB25AB0BC76A}" type="presOf" srcId="{0A8AB3C1-E004-452B-A390-3C227D61C863}" destId="{21FB77B3-53EE-48FC-8571-37D93C91FB96}" srcOrd="0" destOrd="0" presId="urn:microsoft.com/office/officeart/2005/8/layout/vList2"/>
    <dgm:cxn modelId="{8FCDC6B7-1C48-4BE9-8CEE-1B4FF92BE483}"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99"/>
              </a:solidFill>
            </a:rPr>
            <a:t>Recomendaciones  </a:t>
          </a:r>
          <a:endParaRPr lang="es-ES" sz="2200" b="1" dirty="0">
            <a:solidFill>
              <a:srgbClr val="000099"/>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3A1969F2-0325-4A2E-B315-023EAB2F675E}" type="presOf" srcId="{BBA02E26-DDF0-463F-857A-396CB57D2906}" destId="{3B13129B-87D9-45C4-8C19-18F3A1CEC901}" srcOrd="0" destOrd="0" presId="urn:microsoft.com/office/officeart/2005/8/layout/vList2"/>
    <dgm:cxn modelId="{CFCDEE66-8297-4D6A-81D7-451F48124714}" type="presOf" srcId="{0A8AB3C1-E004-452B-A390-3C227D61C863}" destId="{21FB77B3-53EE-48FC-8571-37D93C91FB96}" srcOrd="0" destOrd="0" presId="urn:microsoft.com/office/officeart/2005/8/layout/vList2"/>
    <dgm:cxn modelId="{81CA432F-82DA-442D-9BE8-0F8A22F72A08}"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INCENTIVOS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1F572A68-07AB-46B5-8006-E341E7015ED7}" type="presOf" srcId="{BBA02E26-DDF0-463F-857A-396CB57D2906}" destId="{3B13129B-87D9-45C4-8C19-18F3A1CEC901}" srcOrd="0" destOrd="0" presId="urn:microsoft.com/office/officeart/2005/8/layout/vList2"/>
    <dgm:cxn modelId="{95B284E5-49DF-4294-BED6-BD01F0767761}" type="presOf" srcId="{0A8AB3C1-E004-452B-A390-3C227D61C863}" destId="{21FB77B3-53EE-48FC-8571-37D93C91FB96}" srcOrd="0" destOrd="0" presId="urn:microsoft.com/office/officeart/2005/8/layout/vList2"/>
    <dgm:cxn modelId="{80A833D9-79C0-4D05-80F7-BB4A05C43FE7}"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Marco legal básico</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8C3E3925-7622-4EF9-9545-FF63E7589F8C}" type="presOf" srcId="{BBA02E26-DDF0-463F-857A-396CB57D2906}" destId="{3B13129B-87D9-45C4-8C19-18F3A1CEC901}" srcOrd="0" destOrd="0" presId="urn:microsoft.com/office/officeart/2005/8/layout/vList2"/>
    <dgm:cxn modelId="{8B31B3EB-41D0-4A29-B1B2-D977BA54FA48}" type="presOf" srcId="{0A8AB3C1-E004-452B-A390-3C227D61C863}" destId="{21FB77B3-53EE-48FC-8571-37D93C91FB96}" srcOrd="0" destOrd="0" presId="urn:microsoft.com/office/officeart/2005/8/layout/vList2"/>
    <dgm:cxn modelId="{F6001561-6E85-49C4-987D-2EE4AC2F7D2E}"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DD893192-581C-4090-A421-58B7CFC099FE}" type="presOf" srcId="{BBA02E26-DDF0-463F-857A-396CB57D2906}" destId="{3B13129B-87D9-45C4-8C19-18F3A1CEC901}" srcOrd="0" destOrd="0" presId="urn:microsoft.com/office/officeart/2005/8/layout/vList2"/>
    <dgm:cxn modelId="{A3DBA184-D302-462F-968F-FDA2D9B23223}" type="presOf" srcId="{0A8AB3C1-E004-452B-A390-3C227D61C863}" destId="{21FB77B3-53EE-48FC-8571-37D93C91FB96}" srcOrd="0" destOrd="0" presId="urn:microsoft.com/office/officeart/2005/8/layout/vList2"/>
    <dgm:cxn modelId="{4ED6B7D9-7DB0-4DC5-BE79-DBD44277219A}"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Ventajas </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689AB422-386F-4CCE-8CAE-EA2F3C627AE3}" type="presOf" srcId="{BBA02E26-DDF0-463F-857A-396CB57D2906}" destId="{3B13129B-87D9-45C4-8C19-18F3A1CEC901}" srcOrd="0" destOrd="0" presId="urn:microsoft.com/office/officeart/2005/8/layout/vList2"/>
    <dgm:cxn modelId="{45F67E21-4031-438B-9B12-56E66908B045}" type="presOf" srcId="{0A8AB3C1-E004-452B-A390-3C227D61C863}" destId="{21FB77B3-53EE-48FC-8571-37D93C91FB96}" srcOrd="0" destOrd="0" presId="urn:microsoft.com/office/officeart/2005/8/layout/vList2"/>
    <dgm:cxn modelId="{A28BB68F-EEEC-4B77-840B-63D58BCF3252}"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94C41FE0-7EB0-4AEB-9CC0-F1050C12345A}" type="presOf" srcId="{0A8AB3C1-E004-452B-A390-3C227D61C863}" destId="{21FB77B3-53EE-48FC-8571-37D93C91FB96}" srcOrd="0" destOrd="0" presId="urn:microsoft.com/office/officeart/2005/8/layout/vList2"/>
    <dgm:cxn modelId="{2C33CD92-B548-4DA6-9251-598A645E42A4}" type="presOf" srcId="{BBA02E26-DDF0-463F-857A-396CB57D2906}" destId="{3B13129B-87D9-45C4-8C19-18F3A1CEC901}" srcOrd="0" destOrd="0" presId="urn:microsoft.com/office/officeart/2005/8/layout/vList2"/>
    <dgm:cxn modelId="{83729B46-CFCD-4EF0-8A6E-DBEE00615368}"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¿Cuánto me puedo deducir? </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DED3DAA6-B4BC-4328-BA98-F34B3307EEAE}" type="presOf" srcId="{0A8AB3C1-E004-452B-A390-3C227D61C863}" destId="{21FB77B3-53EE-48FC-8571-37D93C91FB96}" srcOrd="0" destOrd="0" presId="urn:microsoft.com/office/officeart/2005/8/layout/vList2"/>
    <dgm:cxn modelId="{29D51959-1ECE-4160-8649-0C5F019AC345}" type="presOf" srcId="{BBA02E26-DDF0-463F-857A-396CB57D2906}" destId="{3B13129B-87D9-45C4-8C19-18F3A1CEC901}" srcOrd="0" destOrd="0" presId="urn:microsoft.com/office/officeart/2005/8/layout/vList2"/>
    <dgm:cxn modelId="{B6FA5C8D-8142-4DFB-BDC3-696E68AA2AAC}"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BBA02E26-DDF0-463F-857A-396CB57D2906}">
      <dgm:prSet custT="1"/>
      <dgm:spPr/>
      <dgm:t>
        <a:bodyPr/>
        <a:lstStyle/>
        <a:p>
          <a:pPr algn="ctr" rtl="0"/>
          <a:r>
            <a:rPr lang="es-ES" sz="2400" b="1" dirty="0" smtClean="0"/>
            <a:t>DEDUCCIONES FISCALES POR I+D+i</a:t>
          </a:r>
          <a:endParaRPr lang="es-ES" sz="2400" b="1" dirty="0"/>
        </a:p>
      </dgm:t>
    </dgm:pt>
    <dgm:pt modelId="{4E53A7C5-9CB8-4FB8-9CA0-3F43710A7870}" type="parTrans" cxnId="{BC2907F8-50A8-4FAB-8FDD-27B514498327}">
      <dgm:prSet/>
      <dgm:spPr/>
      <dgm:t>
        <a:bodyPr/>
        <a:lstStyle/>
        <a:p>
          <a:endParaRPr lang="es-ES"/>
        </a:p>
      </dgm:t>
    </dgm:pt>
    <dgm:pt modelId="{1D619B46-94FE-4C12-92E2-0745A9606BD5}" type="sibTrans" cxnId="{BC2907F8-50A8-4FAB-8FDD-27B514498327}">
      <dgm:prSet/>
      <dgm:spPr/>
      <dgm:t>
        <a:bodyPr/>
        <a:lstStyle/>
        <a:p>
          <a:endParaRPr lang="es-ES"/>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6731">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7DBCCD50-967A-4086-B72B-8EA86BB80FBA}" type="presOf" srcId="{0A8AB3C1-E004-452B-A390-3C227D61C863}" destId="{21FB77B3-53EE-48FC-8571-37D93C91FB96}" srcOrd="0" destOrd="0" presId="urn:microsoft.com/office/officeart/2005/8/layout/vList2"/>
    <dgm:cxn modelId="{EE04904F-8EC1-4DC8-A0CA-C1EF5432D22F}" type="presOf" srcId="{BBA02E26-DDF0-463F-857A-396CB57D2906}" destId="{3B13129B-87D9-45C4-8C19-18F3A1CEC901}" srcOrd="0" destOrd="0" presId="urn:microsoft.com/office/officeart/2005/8/layout/vList2"/>
    <dgm:cxn modelId="{B759B18F-B41E-470C-B24A-6425ADB920EA}" type="presParOf" srcId="{21FB77B3-53EE-48FC-8571-37D93C91FB96}" destId="{3B13129B-87D9-45C4-8C19-18F3A1CEC90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8AB3C1-E004-452B-A390-3C227D61C86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BBA02E26-DDF0-463F-857A-396CB57D2906}">
      <dgm:prSet custT="1"/>
      <dgm:spPr/>
      <dgm:t>
        <a:bodyPr/>
        <a:lstStyle/>
        <a:p>
          <a:pPr algn="l" rtl="0"/>
          <a:r>
            <a:rPr lang="es-ES" sz="2200" b="1" dirty="0" smtClean="0">
              <a:solidFill>
                <a:srgbClr val="000066"/>
              </a:solidFill>
            </a:rPr>
            <a:t>Ejemplo </a:t>
          </a:r>
          <a:endParaRPr lang="es-ES" sz="2200" b="1" dirty="0">
            <a:solidFill>
              <a:srgbClr val="000066"/>
            </a:solidFill>
          </a:endParaRPr>
        </a:p>
      </dgm:t>
    </dgm:pt>
    <dgm:pt modelId="{4E53A7C5-9CB8-4FB8-9CA0-3F43710A7870}" type="parTrans" cxnId="{BC2907F8-50A8-4FAB-8FDD-27B514498327}">
      <dgm:prSet/>
      <dgm:spPr/>
      <dgm:t>
        <a:bodyPr/>
        <a:lstStyle/>
        <a:p>
          <a:endParaRPr lang="es-ES" sz="2200">
            <a:solidFill>
              <a:srgbClr val="3333FF"/>
            </a:solidFill>
          </a:endParaRPr>
        </a:p>
      </dgm:t>
    </dgm:pt>
    <dgm:pt modelId="{1D619B46-94FE-4C12-92E2-0745A9606BD5}" type="sibTrans" cxnId="{BC2907F8-50A8-4FAB-8FDD-27B514498327}">
      <dgm:prSet/>
      <dgm:spPr/>
      <dgm:t>
        <a:bodyPr/>
        <a:lstStyle/>
        <a:p>
          <a:endParaRPr lang="es-ES" sz="2200">
            <a:solidFill>
              <a:srgbClr val="3333FF"/>
            </a:solidFill>
          </a:endParaRPr>
        </a:p>
      </dgm:t>
    </dgm:pt>
    <dgm:pt modelId="{21FB77B3-53EE-48FC-8571-37D93C91FB96}" type="pres">
      <dgm:prSet presAssocID="{0A8AB3C1-E004-452B-A390-3C227D61C863}" presName="linear" presStyleCnt="0">
        <dgm:presLayoutVars>
          <dgm:animLvl val="lvl"/>
          <dgm:resizeHandles val="exact"/>
        </dgm:presLayoutVars>
      </dgm:prSet>
      <dgm:spPr/>
      <dgm:t>
        <a:bodyPr/>
        <a:lstStyle/>
        <a:p>
          <a:endParaRPr lang="es-ES"/>
        </a:p>
      </dgm:t>
    </dgm:pt>
    <dgm:pt modelId="{3B13129B-87D9-45C4-8C19-18F3A1CEC901}" type="pres">
      <dgm:prSet presAssocID="{BBA02E26-DDF0-463F-857A-396CB57D2906}" presName="parentText" presStyleLbl="node1" presStyleIdx="0" presStyleCnt="1" custLinFactNeighborY="-18">
        <dgm:presLayoutVars>
          <dgm:chMax val="0"/>
          <dgm:bulletEnabled val="1"/>
        </dgm:presLayoutVars>
      </dgm:prSet>
      <dgm:spPr/>
      <dgm:t>
        <a:bodyPr/>
        <a:lstStyle/>
        <a:p>
          <a:endParaRPr lang="es-ES"/>
        </a:p>
      </dgm:t>
    </dgm:pt>
  </dgm:ptLst>
  <dgm:cxnLst>
    <dgm:cxn modelId="{BC2907F8-50A8-4FAB-8FDD-27B514498327}" srcId="{0A8AB3C1-E004-452B-A390-3C227D61C863}" destId="{BBA02E26-DDF0-463F-857A-396CB57D2906}" srcOrd="0" destOrd="0" parTransId="{4E53A7C5-9CB8-4FB8-9CA0-3F43710A7870}" sibTransId="{1D619B46-94FE-4C12-92E2-0745A9606BD5}"/>
    <dgm:cxn modelId="{1A20FC98-93B5-4CA3-9430-E39DEEFE2231}" type="presOf" srcId="{0A8AB3C1-E004-452B-A390-3C227D61C863}" destId="{21FB77B3-53EE-48FC-8571-37D93C91FB96}" srcOrd="0" destOrd="0" presId="urn:microsoft.com/office/officeart/2005/8/layout/vList2"/>
    <dgm:cxn modelId="{2E404184-1D7D-4E09-A383-7DA183D02E16}" type="presOf" srcId="{BBA02E26-DDF0-463F-857A-396CB57D2906}" destId="{3B13129B-87D9-45C4-8C19-18F3A1CEC901}" srcOrd="0" destOrd="0" presId="urn:microsoft.com/office/officeart/2005/8/layout/vList2"/>
    <dgm:cxn modelId="{F8012035-6DF2-4827-8A9D-3989D529D329}" type="presParOf" srcId="{21FB77B3-53EE-48FC-8571-37D93C91FB96}" destId="{3B13129B-87D9-45C4-8C19-18F3A1CEC901}" srcOrd="0" destOrd="0" presId="urn:microsoft.com/office/officeart/2005/8/layout/vList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INCENTIVOS FISCALES POR I+D+i</a:t>
          </a:r>
          <a:endParaRPr lang="es-ES" sz="2400" b="1" kern="1200" dirty="0"/>
        </a:p>
      </dsp:txBody>
      <dsp:txXfrm>
        <a:off x="0" y="153"/>
        <a:ext cx="6120679" cy="43189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99"/>
              </a:solidFill>
            </a:rPr>
            <a:t>¿Son seguras las DDFF? </a:t>
          </a:r>
          <a:endParaRPr lang="es-ES" sz="2200" b="1" kern="1200" dirty="0">
            <a:solidFill>
              <a:srgbClr val="000099"/>
            </a:solidFill>
          </a:endParaRPr>
        </a:p>
      </dsp:txBody>
      <dsp:txXfrm>
        <a:off x="0" y="0"/>
        <a:ext cx="8712968" cy="5038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99"/>
              </a:solidFill>
            </a:rPr>
            <a:t>Informe Motivado  </a:t>
          </a:r>
          <a:endParaRPr lang="es-ES" sz="2200" b="1" kern="1200" dirty="0">
            <a:solidFill>
              <a:srgbClr val="000099"/>
            </a:solidFill>
          </a:endParaRPr>
        </a:p>
      </dsp:txBody>
      <dsp:txXfrm>
        <a:off x="0" y="0"/>
        <a:ext cx="8712968" cy="50387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79"/>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¿Qué activos intangibles se incluyen?</a:t>
          </a:r>
          <a:endParaRPr lang="es-ES" sz="2200" b="1" kern="1200" dirty="0">
            <a:solidFill>
              <a:srgbClr val="000066"/>
            </a:solidFill>
          </a:endParaRPr>
        </a:p>
      </dsp:txBody>
      <dsp:txXfrm>
        <a:off x="0" y="179"/>
        <a:ext cx="8712968" cy="50387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PATENT BOX</a:t>
          </a:r>
          <a:endParaRPr lang="es-ES" sz="2400" b="1" kern="1200" dirty="0"/>
        </a:p>
      </dsp:txBody>
      <dsp:txXfrm>
        <a:off x="0" y="153"/>
        <a:ext cx="6120679" cy="43189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Ventajas</a:t>
          </a:r>
          <a:endParaRPr lang="es-ES" sz="2200" b="1" kern="1200" dirty="0">
            <a:solidFill>
              <a:srgbClr val="000066"/>
            </a:solidFill>
          </a:endParaRPr>
        </a:p>
      </dsp:txBody>
      <dsp:txXfrm>
        <a:off x="0" y="0"/>
        <a:ext cx="8712968" cy="50387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PATENT BOX</a:t>
          </a:r>
          <a:endParaRPr lang="es-ES" sz="2400" b="1" kern="1200" dirty="0"/>
        </a:p>
      </dsp:txBody>
      <dsp:txXfrm>
        <a:off x="0" y="153"/>
        <a:ext cx="6120679" cy="4318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¿Qué son las deducciones fiscales por actividades en I+D+i?</a:t>
          </a:r>
          <a:endParaRPr lang="es-ES" sz="2200" b="1" kern="1200" dirty="0">
            <a:solidFill>
              <a:srgbClr val="000066"/>
            </a:solidFill>
          </a:endParaRPr>
        </a:p>
      </dsp:txBody>
      <dsp:txXfrm>
        <a:off x="0" y="0"/>
        <a:ext cx="8712968" cy="50387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Principales dificultades</a:t>
          </a:r>
          <a:endParaRPr lang="es-ES" sz="2200" b="1" kern="1200" dirty="0">
            <a:solidFill>
              <a:srgbClr val="000066"/>
            </a:solidFill>
          </a:endParaRPr>
        </a:p>
      </dsp:txBody>
      <dsp:txXfrm>
        <a:off x="0" y="0"/>
        <a:ext cx="8712968" cy="503876"/>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¿Cómo funciona?</a:t>
          </a:r>
          <a:endParaRPr lang="es-ES" sz="2200" b="1" kern="1200" dirty="0">
            <a:solidFill>
              <a:srgbClr val="000066"/>
            </a:solidFill>
          </a:endParaRPr>
        </a:p>
      </dsp:txBody>
      <dsp:txXfrm>
        <a:off x="0" y="0"/>
        <a:ext cx="8712968" cy="50387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PATENT BOX</a:t>
          </a:r>
          <a:endParaRPr lang="es-ES" sz="2400" b="1" kern="1200" dirty="0"/>
        </a:p>
      </dsp:txBody>
      <dsp:txXfrm>
        <a:off x="0" y="153"/>
        <a:ext cx="6120679" cy="431894"/>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99"/>
              </a:solidFill>
            </a:rPr>
            <a:t>Recomendaciones  </a:t>
          </a:r>
          <a:endParaRPr lang="es-ES" sz="2200" b="1" kern="1200" dirty="0">
            <a:solidFill>
              <a:srgbClr val="000099"/>
            </a:solidFill>
          </a:endParaRPr>
        </a:p>
      </dsp:txBody>
      <dsp:txXfrm>
        <a:off x="0" y="0"/>
        <a:ext cx="8712968" cy="50387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INCENTIVOS FISCALES POR I+D+i</a:t>
          </a:r>
          <a:endParaRPr lang="es-ES" sz="2400" b="1" kern="1200" dirty="0"/>
        </a:p>
      </dsp:txBody>
      <dsp:txXfrm>
        <a:off x="0" y="153"/>
        <a:ext cx="6120679" cy="4318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Marco legal básico</a:t>
          </a:r>
          <a:endParaRPr lang="es-ES" sz="2200" b="1" kern="1200" dirty="0">
            <a:solidFill>
              <a:srgbClr val="000066"/>
            </a:solidFill>
          </a:endParaRPr>
        </a:p>
      </dsp:txBody>
      <dsp:txXfrm>
        <a:off x="0" y="0"/>
        <a:ext cx="8712968" cy="50387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Ventajas </a:t>
          </a:r>
          <a:endParaRPr lang="es-ES" sz="2200" b="1" kern="1200" dirty="0">
            <a:solidFill>
              <a:srgbClr val="000066"/>
            </a:solidFill>
          </a:endParaRPr>
        </a:p>
      </dsp:txBody>
      <dsp:txXfrm>
        <a:off x="0" y="0"/>
        <a:ext cx="8712968" cy="5038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¿Cuánto me puedo deducir? </a:t>
          </a:r>
          <a:endParaRPr lang="es-ES" sz="2200" b="1" kern="1200" dirty="0">
            <a:solidFill>
              <a:srgbClr val="000066"/>
            </a:solidFill>
          </a:endParaRPr>
        </a:p>
      </dsp:txBody>
      <dsp:txXfrm>
        <a:off x="0" y="0"/>
        <a:ext cx="8712968" cy="50387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153"/>
          <a:ext cx="6120679" cy="431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2400" b="1" kern="1200" dirty="0" smtClean="0"/>
            <a:t>DEDUCCIONES FISCALES POR I+D+i</a:t>
          </a:r>
          <a:endParaRPr lang="es-ES" sz="2400" b="1" kern="1200" dirty="0"/>
        </a:p>
      </dsp:txBody>
      <dsp:txXfrm>
        <a:off x="0" y="153"/>
        <a:ext cx="6120679" cy="4318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3129B-87D9-45C4-8C19-18F3A1CEC901}">
      <dsp:nvSpPr>
        <dsp:cNvPr id="0" name=""/>
        <dsp:cNvSpPr/>
      </dsp:nvSpPr>
      <dsp:spPr>
        <a:xfrm>
          <a:off x="0" y="0"/>
          <a:ext cx="8712968" cy="5038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1" kern="1200" dirty="0" smtClean="0">
              <a:solidFill>
                <a:srgbClr val="000066"/>
              </a:solidFill>
            </a:rPr>
            <a:t>Ejemplo </a:t>
          </a:r>
          <a:endParaRPr lang="es-ES" sz="2200" b="1" kern="1200" dirty="0">
            <a:solidFill>
              <a:srgbClr val="000066"/>
            </a:solidFill>
          </a:endParaRPr>
        </a:p>
      </dsp:txBody>
      <dsp:txXfrm>
        <a:off x="0" y="0"/>
        <a:ext cx="8712968" cy="503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es-ES"/>
          </a:p>
        </p:txBody>
      </p:sp>
      <p:sp>
        <p:nvSpPr>
          <p:cNvPr id="3" name="2 Marcador de fecha"/>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4BFE9060-823E-4806-B1D8-8C037CFC6ACC}" type="datetimeFigureOut">
              <a:rPr lang="es-ES" smtClean="0"/>
              <a:pPr/>
              <a:t>17/11/2013</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es-ES"/>
          </a:p>
        </p:txBody>
      </p:sp>
      <p:sp>
        <p:nvSpPr>
          <p:cNvPr id="5" name="4 Marcador de notas"/>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3E68120F-D16B-4600-9F0C-55C191207F6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SOPORTE DOCUMENTAL INTERNO: Es el mecanismo que implica un mayor riesgo,</a:t>
            </a:r>
            <a:r>
              <a:rPr lang="es-ES" baseline="0" dirty="0" smtClean="0"/>
              <a:t> ya que no disponemos de ninguna calificación externa del proyecto, sino de la propia opinión subjetiva de la empresa. Con esta vía, el riesgo que asumimos crece junto con la deducción neta a aplicar. No obstante, puede ser una vía a valorar en situaciones específicas como:</a:t>
            </a:r>
          </a:p>
          <a:p>
            <a:pPr lvl="1">
              <a:buFont typeface="Arial" pitchFamily="34" charset="0"/>
              <a:buChar char="•"/>
            </a:pPr>
            <a:r>
              <a:rPr lang="es-ES" baseline="0" dirty="0" smtClean="0"/>
              <a:t> Empresas donde la tecnología del proceso productivo, conocimiento, información técnica, </a:t>
            </a:r>
            <a:r>
              <a:rPr lang="es-ES" baseline="0" dirty="0" err="1" smtClean="0"/>
              <a:t>etc</a:t>
            </a:r>
            <a:r>
              <a:rPr lang="es-ES" baseline="0" dirty="0" smtClean="0"/>
              <a:t> puede ser calificada de “alta confidencialidad”.</a:t>
            </a:r>
          </a:p>
          <a:p>
            <a:pPr lvl="1">
              <a:buFont typeface="Arial" pitchFamily="34" charset="0"/>
              <a:buChar char="•"/>
            </a:pPr>
            <a:r>
              <a:rPr lang="es-ES" baseline="0" dirty="0" smtClean="0"/>
              <a:t> Proyectos de innovación de baja base de gasto.</a:t>
            </a:r>
            <a:endParaRPr lang="es-ES" dirty="0" smtClean="0"/>
          </a:p>
          <a:p>
            <a:endParaRPr lang="es-ES" dirty="0" smtClean="0"/>
          </a:p>
          <a:p>
            <a:r>
              <a:rPr lang="es-ES" dirty="0" smtClean="0"/>
              <a:t>CONSULTA VINCULANTE Y/O ACUERDO PREVIO: Es un mecanismo que prácticamente ha caído en desuso por parte de las</a:t>
            </a:r>
            <a:r>
              <a:rPr lang="es-ES" baseline="0" dirty="0" smtClean="0"/>
              <a:t> empresas. Esto es debido principalmente al alto porcentaje de respuestas negativas por parte de la Administración  y a la creación de otros mecanismos de soporte, como el informe motivado, que tienen la misma validez para la Agencia Tributaria.</a:t>
            </a:r>
          </a:p>
          <a:p>
            <a:r>
              <a:rPr lang="es-ES" baseline="0" dirty="0" smtClean="0"/>
              <a:t>Actualmente, sólo se recomienda este mecanismo de soporte como última opción y para proyectos de pequeña base presupuestaria donde se requiera de una seguridad total.</a:t>
            </a:r>
            <a:endParaRPr lang="es-ES" dirty="0"/>
          </a:p>
        </p:txBody>
      </p:sp>
      <p:sp>
        <p:nvSpPr>
          <p:cNvPr id="4" name="3 Marcador de número de diapositiva"/>
          <p:cNvSpPr>
            <a:spLocks noGrp="1"/>
          </p:cNvSpPr>
          <p:nvPr>
            <p:ph type="sldNum" sz="quarter" idx="10"/>
          </p:nvPr>
        </p:nvSpPr>
        <p:spPr/>
        <p:txBody>
          <a:bodyPr/>
          <a:lstStyle/>
          <a:p>
            <a:fld id="{3E68120F-D16B-4600-9F0C-55C191207F62}" type="slidenum">
              <a:rPr lang="es-ES" smtClean="0"/>
              <a:pPr/>
              <a:t>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E68120F-D16B-4600-9F0C-55C191207F62}"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DD2FB4E3-3C75-49B9-A2FF-B704E4D9237F}" type="datetimeFigureOut">
              <a:rPr lang="es-ES" smtClean="0"/>
              <a:pPr/>
              <a:t>17/11/2013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4916C2-213A-4C82-8FAF-4A386B1F08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r">
              <a:defRPr sz="1200">
                <a:solidFill>
                  <a:schemeClr val="tx1">
                    <a:tint val="75000"/>
                  </a:schemeClr>
                </a:solidFill>
              </a:defRPr>
            </a:lvl1pPr>
          </a:lstStyle>
          <a:p>
            <a:fld id="{C34916C2-213A-4C82-8FAF-4A386B1F08A8}"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4.jpeg"/><Relationship Id="rId3" Type="http://schemas.openxmlformats.org/officeDocument/2006/relationships/diagramLayout" Target="../diagrams/layout16.xml"/><Relationship Id="rId7" Type="http://schemas.openxmlformats.org/officeDocument/2006/relationships/image" Target="../media/image5.png"/><Relationship Id="rId12" Type="http://schemas.microsoft.com/office/2007/relationships/diagramDrawing" Target="../diagrams/drawing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Colors" Target="../diagrams/colors17.xml"/><Relationship Id="rId5" Type="http://schemas.openxmlformats.org/officeDocument/2006/relationships/diagramColors" Target="../diagrams/colors16.xml"/><Relationship Id="rId10" Type="http://schemas.openxmlformats.org/officeDocument/2006/relationships/diagramQuickStyle" Target="../diagrams/quickStyle17.xml"/><Relationship Id="rId4" Type="http://schemas.openxmlformats.org/officeDocument/2006/relationships/diagramQuickStyle" Target="../diagrams/quickStyle16.xml"/><Relationship Id="rId9" Type="http://schemas.openxmlformats.org/officeDocument/2006/relationships/diagramLayout" Target="../diagrams/layout17.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4.jpeg"/><Relationship Id="rId18" Type="http://schemas.microsoft.com/office/2007/relationships/diagramDrawing" Target="../diagrams/drawing20.xml"/><Relationship Id="rId3" Type="http://schemas.openxmlformats.org/officeDocument/2006/relationships/diagramLayout" Target="../diagrams/layout18.xml"/><Relationship Id="rId7" Type="http://schemas.openxmlformats.org/officeDocument/2006/relationships/image" Target="../media/image5.png"/><Relationship Id="rId12" Type="http://schemas.microsoft.com/office/2007/relationships/diagramDrawing" Target="../diagrams/drawing19.xml"/><Relationship Id="rId17" Type="http://schemas.openxmlformats.org/officeDocument/2006/relationships/diagramColors" Target="../diagrams/colors20.xml"/><Relationship Id="rId2" Type="http://schemas.openxmlformats.org/officeDocument/2006/relationships/diagramData" Target="../diagrams/data18.xml"/><Relationship Id="rId16" Type="http://schemas.openxmlformats.org/officeDocument/2006/relationships/diagramQuickStyle" Target="../diagrams/quickStyle20.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diagramColors" Target="../diagrams/colors19.xml"/><Relationship Id="rId5" Type="http://schemas.openxmlformats.org/officeDocument/2006/relationships/diagramColors" Target="../diagrams/colors18.xml"/><Relationship Id="rId15" Type="http://schemas.openxmlformats.org/officeDocument/2006/relationships/diagramLayout" Target="../diagrams/layout20.xml"/><Relationship Id="rId10" Type="http://schemas.openxmlformats.org/officeDocument/2006/relationships/diagramQuickStyle" Target="../diagrams/quickStyle19.xml"/><Relationship Id="rId4" Type="http://schemas.openxmlformats.org/officeDocument/2006/relationships/diagramQuickStyle" Target="../diagrams/quickStyle18.xml"/><Relationship Id="rId9" Type="http://schemas.openxmlformats.org/officeDocument/2006/relationships/diagramLayout" Target="../diagrams/layout19.xml"/><Relationship Id="rId14" Type="http://schemas.openxmlformats.org/officeDocument/2006/relationships/diagramData" Target="../diagrams/data2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4.jpeg"/><Relationship Id="rId3" Type="http://schemas.openxmlformats.org/officeDocument/2006/relationships/diagramLayout" Target="../diagrams/layout21.xml"/><Relationship Id="rId7" Type="http://schemas.openxmlformats.org/officeDocument/2006/relationships/image" Target="../media/image5.png"/><Relationship Id="rId12" Type="http://schemas.microsoft.com/office/2007/relationships/diagramDrawing" Target="../diagrams/drawing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Colors" Target="../diagrams/colors22.xml"/><Relationship Id="rId5" Type="http://schemas.openxmlformats.org/officeDocument/2006/relationships/diagramColors" Target="../diagrams/colors21.xml"/><Relationship Id="rId15" Type="http://schemas.openxmlformats.org/officeDocument/2006/relationships/image" Target="../media/image14.png"/><Relationship Id="rId10" Type="http://schemas.openxmlformats.org/officeDocument/2006/relationships/diagramQuickStyle" Target="../diagrams/quickStyle22.xml"/><Relationship Id="rId4" Type="http://schemas.openxmlformats.org/officeDocument/2006/relationships/diagramQuickStyle" Target="../diagrams/quickStyle21.xml"/><Relationship Id="rId9" Type="http://schemas.openxmlformats.org/officeDocument/2006/relationships/diagramLayout" Target="../diagrams/layout22.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4.jpeg"/><Relationship Id="rId3" Type="http://schemas.openxmlformats.org/officeDocument/2006/relationships/diagramLayout" Target="../diagrams/layout23.xml"/><Relationship Id="rId7" Type="http://schemas.openxmlformats.org/officeDocument/2006/relationships/image" Target="../media/image5.png"/><Relationship Id="rId12" Type="http://schemas.microsoft.com/office/2007/relationships/diagramDrawing" Target="../diagrams/drawing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Data" Target="../diagrams/data4.xml"/><Relationship Id="rId18" Type="http://schemas.openxmlformats.org/officeDocument/2006/relationships/image" Target="../media/image4.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png"/><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4.jpeg"/><Relationship Id="rId3" Type="http://schemas.openxmlformats.org/officeDocument/2006/relationships/diagramLayout" Target="../diagrams/layout5.xml"/><Relationship Id="rId7" Type="http://schemas.openxmlformats.org/officeDocument/2006/relationships/image" Target="../media/image5.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4.jpeg"/><Relationship Id="rId3" Type="http://schemas.openxmlformats.org/officeDocument/2006/relationships/diagramLayout" Target="../diagrams/layout7.xml"/><Relationship Id="rId7" Type="http://schemas.openxmlformats.org/officeDocument/2006/relationships/image" Target="../media/image5.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4.jpeg"/><Relationship Id="rId3" Type="http://schemas.openxmlformats.org/officeDocument/2006/relationships/diagramLayout" Target="../diagrams/layout9.xml"/><Relationship Id="rId7" Type="http://schemas.openxmlformats.org/officeDocument/2006/relationships/image" Target="../media/image5.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5" Type="http://schemas.openxmlformats.org/officeDocument/2006/relationships/image" Target="../media/image8.png"/><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QuickStyle" Target="../diagrams/quickStyl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Layout" Target="../diagrams/layout12.xml"/><Relationship Id="rId5" Type="http://schemas.openxmlformats.org/officeDocument/2006/relationships/diagramQuickStyle" Target="../diagrams/quickStyle11.xml"/><Relationship Id="rId15" Type="http://schemas.openxmlformats.org/officeDocument/2006/relationships/image" Target="../media/image4.jpeg"/><Relationship Id="rId10" Type="http://schemas.openxmlformats.org/officeDocument/2006/relationships/diagramData" Target="../diagrams/data12.xml"/><Relationship Id="rId4" Type="http://schemas.openxmlformats.org/officeDocument/2006/relationships/diagramLayout" Target="../diagrams/layout11.xml"/><Relationship Id="rId9" Type="http://schemas.openxmlformats.org/officeDocument/2006/relationships/image" Target="../media/image5.png"/><Relationship Id="rId14" Type="http://schemas.microsoft.com/office/2007/relationships/diagramDrawing" Target="../diagrams/drawing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4.jpeg"/><Relationship Id="rId3" Type="http://schemas.openxmlformats.org/officeDocument/2006/relationships/diagramLayout" Target="../diagrams/layout13.xml"/><Relationship Id="rId7" Type="http://schemas.openxmlformats.org/officeDocument/2006/relationships/image" Target="../media/image5.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10.jpeg"/><Relationship Id="rId7" Type="http://schemas.openxmlformats.org/officeDocument/2006/relationships/diagramLayout" Target="../diagrams/layout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5.xml"/><Relationship Id="rId11" Type="http://schemas.openxmlformats.org/officeDocument/2006/relationships/image" Target="../media/image4.jpeg"/><Relationship Id="rId5" Type="http://schemas.openxmlformats.org/officeDocument/2006/relationships/image" Target="../media/image5.png"/><Relationship Id="rId10" Type="http://schemas.microsoft.com/office/2007/relationships/diagramDrawing" Target="../diagrams/drawing15.xml"/><Relationship Id="rId4" Type="http://schemas.openxmlformats.org/officeDocument/2006/relationships/image" Target="../media/image11.jpeg"/><Relationship Id="rId9" Type="http://schemas.openxmlformats.org/officeDocument/2006/relationships/diagramColors" Target="../diagrams/colors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0" y="2564904"/>
            <a:ext cx="9144000" cy="1077218"/>
          </a:xfrm>
          <a:prstGeom prst="rect">
            <a:avLst/>
          </a:prstGeom>
          <a:noFill/>
        </p:spPr>
        <p:txBody>
          <a:bodyPr wrap="square" rtlCol="0">
            <a:spAutoFit/>
          </a:bodyPr>
          <a:lstStyle/>
          <a:p>
            <a:pPr algn="ctr"/>
            <a:r>
              <a:rPr lang="es-ES" sz="3200" b="1" i="1" dirty="0" smtClean="0">
                <a:solidFill>
                  <a:srgbClr val="000099"/>
                </a:solidFill>
              </a:rPr>
              <a:t>TALLER “Oportunidades de financiación”</a:t>
            </a:r>
          </a:p>
          <a:p>
            <a:pPr algn="ctr"/>
            <a:r>
              <a:rPr lang="es-ES" sz="3200" b="1" dirty="0" smtClean="0">
                <a:solidFill>
                  <a:srgbClr val="000099"/>
                </a:solidFill>
              </a:rPr>
              <a:t>Incentivos Fiscales por I+D+i</a:t>
            </a:r>
            <a:endParaRPr lang="es-ES" sz="3200" b="1" dirty="0">
              <a:solidFill>
                <a:srgbClr val="000099"/>
              </a:solidFill>
            </a:endParaRPr>
          </a:p>
        </p:txBody>
      </p:sp>
      <p:sp>
        <p:nvSpPr>
          <p:cNvPr id="8" name="7 CuadroTexto"/>
          <p:cNvSpPr txBox="1"/>
          <p:nvPr/>
        </p:nvSpPr>
        <p:spPr>
          <a:xfrm>
            <a:off x="0" y="3689737"/>
            <a:ext cx="9144000" cy="1908215"/>
          </a:xfrm>
          <a:prstGeom prst="rect">
            <a:avLst/>
          </a:prstGeom>
          <a:noFill/>
        </p:spPr>
        <p:txBody>
          <a:bodyPr wrap="square" rtlCol="0">
            <a:spAutoFit/>
          </a:bodyPr>
          <a:lstStyle/>
          <a:p>
            <a:pPr algn="ctr"/>
            <a:r>
              <a:rPr lang="es-ES" sz="2600" dirty="0" smtClean="0">
                <a:solidFill>
                  <a:srgbClr val="000099"/>
                </a:solidFill>
              </a:rPr>
              <a:t>Alicante 18 Noviembre 2013</a:t>
            </a:r>
          </a:p>
          <a:p>
            <a:pPr algn="ctr"/>
            <a:endParaRPr lang="es-ES" sz="2400" dirty="0" smtClean="0">
              <a:solidFill>
                <a:srgbClr val="3333CC"/>
              </a:solidFill>
            </a:endParaRPr>
          </a:p>
          <a:p>
            <a:pPr algn="ctr"/>
            <a:endParaRPr lang="es-ES" sz="2400" dirty="0" smtClean="0">
              <a:solidFill>
                <a:srgbClr val="3333CC"/>
              </a:solidFill>
            </a:endParaRPr>
          </a:p>
          <a:p>
            <a:pPr algn="r"/>
            <a:r>
              <a:rPr lang="es-ES" sz="2400" b="1" dirty="0" smtClean="0"/>
              <a:t>Vanessa Izquierdo</a:t>
            </a:r>
          </a:p>
          <a:p>
            <a:pPr algn="r"/>
            <a:r>
              <a:rPr lang="es-ES" sz="2000" dirty="0" smtClean="0"/>
              <a:t>Calidad, Medio Ambiente, PRL e I+D+i</a:t>
            </a:r>
          </a:p>
        </p:txBody>
      </p:sp>
      <p:sp>
        <p:nvSpPr>
          <p:cNvPr id="9" name="8 CuadroTexto"/>
          <p:cNvSpPr txBox="1"/>
          <p:nvPr/>
        </p:nvSpPr>
        <p:spPr>
          <a:xfrm>
            <a:off x="1979712" y="6381328"/>
            <a:ext cx="2232248" cy="253916"/>
          </a:xfrm>
          <a:prstGeom prst="rect">
            <a:avLst/>
          </a:prstGeom>
          <a:noFill/>
        </p:spPr>
        <p:txBody>
          <a:bodyPr wrap="square" rtlCol="0">
            <a:spAutoFit/>
          </a:bodyPr>
          <a:lstStyle/>
          <a:p>
            <a:pPr algn="r"/>
            <a:r>
              <a:rPr lang="es-ES" sz="1050" b="1" dirty="0" smtClean="0">
                <a:solidFill>
                  <a:schemeClr val="bg1"/>
                </a:solidFill>
              </a:rPr>
              <a:t>Nueva terminal Aeropuerto Alicante</a:t>
            </a:r>
            <a:endParaRPr lang="es-ES" sz="1050" b="1" dirty="0">
              <a:solidFill>
                <a:schemeClr val="bg1"/>
              </a:solidFill>
            </a:endParaRPr>
          </a:p>
        </p:txBody>
      </p:sp>
      <p:pic>
        <p:nvPicPr>
          <p:cNvPr id="13" name="12 Imagen" descr="CARTEL XRA REDES SOCIALES TRAMPOLIN.jpg"/>
          <p:cNvPicPr>
            <a:picLocks noChangeAspect="1"/>
          </p:cNvPicPr>
          <p:nvPr/>
        </p:nvPicPr>
        <p:blipFill>
          <a:blip r:embed="rId2" cstate="print"/>
          <a:srcRect l="1120" t="9990" r="393" b="34758"/>
          <a:stretch>
            <a:fillRect/>
          </a:stretch>
        </p:blipFill>
        <p:spPr>
          <a:xfrm>
            <a:off x="0" y="0"/>
            <a:ext cx="9144000" cy="2564904"/>
          </a:xfrm>
          <a:prstGeom prst="rect">
            <a:avLst/>
          </a:prstGeom>
        </p:spPr>
      </p:pic>
      <p:pic>
        <p:nvPicPr>
          <p:cNvPr id="14" name="13 Imagen" descr="CARTEL XRA REDES SOCIALES TRAMPOLIN.jpg"/>
          <p:cNvPicPr>
            <a:picLocks noChangeAspect="1"/>
          </p:cNvPicPr>
          <p:nvPr/>
        </p:nvPicPr>
        <p:blipFill>
          <a:blip r:embed="rId3" cstate="print"/>
          <a:srcRect l="66194" t="68219" r="1417" b="15706"/>
          <a:stretch>
            <a:fillRect/>
          </a:stretch>
        </p:blipFill>
        <p:spPr>
          <a:xfrm>
            <a:off x="110347" y="5805264"/>
            <a:ext cx="3957597" cy="982124"/>
          </a:xfrm>
          <a:prstGeom prst="rect">
            <a:avLst/>
          </a:prstGeom>
        </p:spPr>
      </p:pic>
      <p:pic>
        <p:nvPicPr>
          <p:cNvPr id="17" name="16 Imagen" descr="logo ecisa corporación.jpg"/>
          <p:cNvPicPr>
            <a:picLocks noChangeAspect="1"/>
          </p:cNvPicPr>
          <p:nvPr/>
        </p:nvPicPr>
        <p:blipFill>
          <a:blip r:embed="rId4" cstate="print"/>
          <a:stretch>
            <a:fillRect/>
          </a:stretch>
        </p:blipFill>
        <p:spPr>
          <a:xfrm>
            <a:off x="7272808" y="5733256"/>
            <a:ext cx="1763688" cy="1058810"/>
          </a:xfrm>
          <a:prstGeom prst="rect">
            <a:avLst/>
          </a:prstGeom>
        </p:spPr>
      </p:pic>
      <p:grpSp>
        <p:nvGrpSpPr>
          <p:cNvPr id="16" name="15 Grupo"/>
          <p:cNvGrpSpPr/>
          <p:nvPr/>
        </p:nvGrpSpPr>
        <p:grpSpPr>
          <a:xfrm>
            <a:off x="4283968" y="5805264"/>
            <a:ext cx="2664296" cy="936104"/>
            <a:chOff x="4283968" y="5805264"/>
            <a:chExt cx="2664296" cy="936104"/>
          </a:xfrm>
        </p:grpSpPr>
        <p:pic>
          <p:nvPicPr>
            <p:cNvPr id="10" name="9 Imagen" descr="MarcaFMPC20071.jpg"/>
            <p:cNvPicPr>
              <a:picLocks noChangeAspect="1"/>
            </p:cNvPicPr>
            <p:nvPr/>
          </p:nvPicPr>
          <p:blipFill>
            <a:blip r:embed="rId5" cstate="print"/>
            <a:srcRect b="50000"/>
            <a:stretch>
              <a:fillRect/>
            </a:stretch>
          </p:blipFill>
          <p:spPr>
            <a:xfrm>
              <a:off x="4283968" y="5805264"/>
              <a:ext cx="1288733" cy="936104"/>
            </a:xfrm>
            <a:prstGeom prst="rect">
              <a:avLst/>
            </a:prstGeom>
          </p:spPr>
        </p:pic>
        <p:pic>
          <p:nvPicPr>
            <p:cNvPr id="11" name="10 Imagen" descr="MarcaFMPC20071.jpg"/>
            <p:cNvPicPr>
              <a:picLocks noChangeAspect="1"/>
            </p:cNvPicPr>
            <p:nvPr/>
          </p:nvPicPr>
          <p:blipFill>
            <a:blip r:embed="rId5" cstate="print"/>
            <a:srcRect t="51729"/>
            <a:stretch>
              <a:fillRect/>
            </a:stretch>
          </p:blipFill>
          <p:spPr>
            <a:xfrm>
              <a:off x="5618177" y="5805264"/>
              <a:ext cx="1330087" cy="860733"/>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51520" y="2420888"/>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6 Grupo"/>
          <p:cNvGrpSpPr/>
          <p:nvPr/>
        </p:nvGrpSpPr>
        <p:grpSpPr>
          <a:xfrm>
            <a:off x="251519" y="44624"/>
            <a:ext cx="8712967" cy="545953"/>
            <a:chOff x="251520" y="44624"/>
            <a:chExt cx="8712967" cy="545953"/>
          </a:xfrm>
        </p:grpSpPr>
        <p:pic>
          <p:nvPicPr>
            <p:cNvPr id="21" name="20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2" name="21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14 Grupo"/>
            <p:cNvGrpSpPr/>
            <p:nvPr/>
          </p:nvGrpSpPr>
          <p:grpSpPr>
            <a:xfrm>
              <a:off x="251520" y="116631"/>
              <a:ext cx="1368152" cy="464043"/>
              <a:chOff x="4526178" y="5805264"/>
              <a:chExt cx="2300983" cy="791705"/>
            </a:xfrm>
          </p:grpSpPr>
          <p:pic>
            <p:nvPicPr>
              <p:cNvPr id="24" name="23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5" name="24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pic>
        <p:nvPicPr>
          <p:cNvPr id="3074" name="Picture 2"/>
          <p:cNvPicPr>
            <a:picLocks noChangeAspect="1" noChangeArrowheads="1"/>
          </p:cNvPicPr>
          <p:nvPr/>
        </p:nvPicPr>
        <p:blipFill>
          <a:blip r:embed="rId14" cstate="print"/>
          <a:srcRect l="12456" t="33468" r="13111" b="13376"/>
          <a:stretch>
            <a:fillRect/>
          </a:stretch>
        </p:blipFill>
        <p:spPr bwMode="auto">
          <a:xfrm>
            <a:off x="683568" y="3690902"/>
            <a:ext cx="7776864" cy="3122474"/>
          </a:xfrm>
          <a:prstGeom prst="rect">
            <a:avLst/>
          </a:prstGeom>
          <a:noFill/>
          <a:ln w="9525">
            <a:noFill/>
            <a:miter lim="800000"/>
            <a:headEnd/>
            <a:tailEnd/>
          </a:ln>
        </p:spPr>
      </p:pic>
      <p:sp>
        <p:nvSpPr>
          <p:cNvPr id="11" name="10 CuadroTexto"/>
          <p:cNvSpPr txBox="1"/>
          <p:nvPr/>
        </p:nvSpPr>
        <p:spPr>
          <a:xfrm>
            <a:off x="251520" y="3009146"/>
            <a:ext cx="8712968" cy="707886"/>
          </a:xfrm>
          <a:prstGeom prst="rect">
            <a:avLst/>
          </a:prstGeom>
          <a:noFill/>
        </p:spPr>
        <p:txBody>
          <a:bodyPr wrap="square" rtlCol="0">
            <a:spAutoFit/>
          </a:bodyPr>
          <a:lstStyle/>
          <a:p>
            <a:r>
              <a:rPr lang="es-ES" sz="2000" dirty="0" smtClean="0"/>
              <a:t>Propiedad intelectual: dibujos, modelos, planos</a:t>
            </a:r>
          </a:p>
          <a:p>
            <a:r>
              <a:rPr lang="es-ES" sz="2000" dirty="0" smtClean="0"/>
              <a:t>Propiedad industrial: patentes, modelos de utilidad y </a:t>
            </a:r>
            <a:r>
              <a:rPr lang="es-ES" sz="2000" dirty="0" err="1" smtClean="0"/>
              <a:t>know-how</a:t>
            </a:r>
            <a:endParaRPr lang="es-ES" sz="2000" dirty="0"/>
          </a:p>
        </p:txBody>
      </p:sp>
      <p:sp>
        <p:nvSpPr>
          <p:cNvPr id="14" name="13 Rectángulo"/>
          <p:cNvSpPr/>
          <p:nvPr/>
        </p:nvSpPr>
        <p:spPr>
          <a:xfrm>
            <a:off x="276117" y="836712"/>
            <a:ext cx="8663774" cy="1080120"/>
          </a:xfrm>
          <a:prstGeom prst="rect">
            <a:avLst/>
          </a:prstGeom>
          <a:ln>
            <a:solidFill>
              <a:srgbClr val="000099"/>
            </a:solidFill>
          </a:ln>
        </p:spPr>
        <p:style>
          <a:lnRef idx="2">
            <a:schemeClr val="accent5"/>
          </a:lnRef>
          <a:fillRef idx="1">
            <a:schemeClr val="lt1"/>
          </a:fillRef>
          <a:effectRef idx="0">
            <a:schemeClr val="accent5"/>
          </a:effectRef>
          <a:fontRef idx="minor">
            <a:schemeClr val="dk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400" i="1" kern="1200" dirty="0" smtClean="0">
                <a:solidFill>
                  <a:schemeClr val="tx1"/>
                </a:solidFill>
              </a:rPr>
              <a:t>Incentivo fiscal por las rentas obtenidas de la cesión temporal a terceros, vinculados o independientes, del derecho de uso o explotación de determinados activos intangibles  </a:t>
            </a:r>
            <a:endParaRPr lang="es-ES" sz="2400" i="1" kern="1200" dirty="0">
              <a:solidFill>
                <a:schemeClr val="tx1"/>
              </a:solidFill>
            </a:endParaRPr>
          </a:p>
        </p:txBody>
      </p:sp>
      <p:sp>
        <p:nvSpPr>
          <p:cNvPr id="16" name="15 CuadroTexto"/>
          <p:cNvSpPr txBox="1"/>
          <p:nvPr/>
        </p:nvSpPr>
        <p:spPr>
          <a:xfrm>
            <a:off x="251520" y="1812001"/>
            <a:ext cx="8640960" cy="464871"/>
          </a:xfrm>
          <a:prstGeom prst="rect">
            <a:avLst/>
          </a:prstGeom>
          <a:noFill/>
        </p:spPr>
        <p:txBody>
          <a:bodyPr wrap="square" rtlCol="0">
            <a:spAutoFit/>
          </a:bodyPr>
          <a:lstStyle/>
          <a:p>
            <a:pPr algn="ctr">
              <a:lnSpc>
                <a:spcPct val="150000"/>
              </a:lnSpc>
            </a:pPr>
            <a:r>
              <a:rPr lang="es-ES" dirty="0" smtClean="0"/>
              <a:t>Origen Directiva 2003/49/EC  - España desde 2008 - Artículo 23 TRLIS*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51520" y="764704"/>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6 Grupo"/>
          <p:cNvGrpSpPr/>
          <p:nvPr/>
        </p:nvGrpSpPr>
        <p:grpSpPr>
          <a:xfrm>
            <a:off x="251519" y="44624"/>
            <a:ext cx="8712967" cy="545953"/>
            <a:chOff x="251520" y="44624"/>
            <a:chExt cx="8712967" cy="545953"/>
          </a:xfrm>
        </p:grpSpPr>
        <p:pic>
          <p:nvPicPr>
            <p:cNvPr id="21" name="20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2" name="21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14 Grupo"/>
            <p:cNvGrpSpPr/>
            <p:nvPr/>
          </p:nvGrpSpPr>
          <p:grpSpPr>
            <a:xfrm>
              <a:off x="251520" y="116631"/>
              <a:ext cx="1368152" cy="464043"/>
              <a:chOff x="4526178" y="5805264"/>
              <a:chExt cx="2300983" cy="791705"/>
            </a:xfrm>
          </p:grpSpPr>
          <p:pic>
            <p:nvPicPr>
              <p:cNvPr id="24" name="23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5" name="24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graphicFrame>
        <p:nvGraphicFramePr>
          <p:cNvPr id="9" name="8 Diagrama"/>
          <p:cNvGraphicFramePr/>
          <p:nvPr/>
        </p:nvGraphicFramePr>
        <p:xfrm>
          <a:off x="251520" y="4725144"/>
          <a:ext cx="8712968" cy="50405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1" name="10 CuadroTexto"/>
          <p:cNvSpPr txBox="1"/>
          <p:nvPr/>
        </p:nvSpPr>
        <p:spPr>
          <a:xfrm>
            <a:off x="179512" y="1268760"/>
            <a:ext cx="8784976" cy="3323987"/>
          </a:xfrm>
          <a:prstGeom prst="rect">
            <a:avLst/>
          </a:prstGeom>
          <a:noFill/>
        </p:spPr>
        <p:txBody>
          <a:bodyPr wrap="square" rtlCol="0">
            <a:spAutoFit/>
          </a:bodyPr>
          <a:lstStyle/>
          <a:p>
            <a:pPr lvl="0">
              <a:lnSpc>
                <a:spcPct val="150000"/>
              </a:lnSpc>
              <a:buFont typeface="Arial" pitchFamily="34" charset="0"/>
              <a:buChar char="•"/>
            </a:pPr>
            <a:r>
              <a:rPr lang="es-ES" sz="2000" dirty="0" smtClean="0"/>
              <a:t> Accesibilidad total: cualquier empresa sujeto pasivo del IS.</a:t>
            </a:r>
          </a:p>
          <a:p>
            <a:pPr lvl="0">
              <a:lnSpc>
                <a:spcPct val="150000"/>
              </a:lnSpc>
              <a:buFont typeface="Arial" pitchFamily="34" charset="0"/>
              <a:buChar char="•"/>
            </a:pPr>
            <a:r>
              <a:rPr lang="es-ES" sz="2000" dirty="0" smtClean="0"/>
              <a:t> Permite minorar la Base Imponible hasta el 60% de las rentas procedentes de la cesión del derecho de uso o explotación de determinados intangibles.</a:t>
            </a:r>
          </a:p>
          <a:p>
            <a:pPr lvl="0">
              <a:lnSpc>
                <a:spcPct val="150000"/>
              </a:lnSpc>
              <a:buFont typeface="Arial" pitchFamily="34" charset="0"/>
              <a:buChar char="•"/>
            </a:pPr>
            <a:r>
              <a:rPr lang="es-ES" sz="2000" dirty="0" smtClean="0"/>
              <a:t> Sin limitación cuantitativa (L14/2013 no contempla máximo).</a:t>
            </a:r>
          </a:p>
          <a:p>
            <a:pPr lvl="0">
              <a:lnSpc>
                <a:spcPct val="150000"/>
              </a:lnSpc>
              <a:buFont typeface="Arial" pitchFamily="34" charset="0"/>
              <a:buChar char="•"/>
            </a:pPr>
            <a:r>
              <a:rPr lang="es-ES" sz="2000" dirty="0" smtClean="0"/>
              <a:t> Compatible con las deducciones fiscales por I+D+i (art. 35 TRLIS).</a:t>
            </a:r>
          </a:p>
          <a:p>
            <a:pPr lvl="0">
              <a:lnSpc>
                <a:spcPct val="150000"/>
              </a:lnSpc>
              <a:buFont typeface="Arial" pitchFamily="34" charset="0"/>
              <a:buChar char="•"/>
            </a:pPr>
            <a:r>
              <a:rPr lang="es-ES" sz="2000" dirty="0" smtClean="0"/>
              <a:t> Aprovechamiento entre empresas de un mismo Grupo.</a:t>
            </a:r>
          </a:p>
          <a:p>
            <a:pPr lvl="0">
              <a:lnSpc>
                <a:spcPct val="150000"/>
              </a:lnSpc>
              <a:buFont typeface="Arial" pitchFamily="34" charset="0"/>
              <a:buChar char="•"/>
            </a:pPr>
            <a:r>
              <a:rPr lang="es-ES" sz="2000" dirty="0" smtClean="0"/>
              <a:t> Aprovechamiento independientemente de la fecha creación del intangible.</a:t>
            </a:r>
          </a:p>
        </p:txBody>
      </p:sp>
      <p:sp>
        <p:nvSpPr>
          <p:cNvPr id="12" name="11 CuadroTexto"/>
          <p:cNvSpPr txBox="1"/>
          <p:nvPr/>
        </p:nvSpPr>
        <p:spPr>
          <a:xfrm>
            <a:off x="179512" y="5269355"/>
            <a:ext cx="8784976" cy="967957"/>
          </a:xfrm>
          <a:prstGeom prst="rect">
            <a:avLst/>
          </a:prstGeom>
          <a:noFill/>
        </p:spPr>
        <p:txBody>
          <a:bodyPr wrap="square" rtlCol="0">
            <a:spAutoFit/>
          </a:bodyPr>
          <a:lstStyle/>
          <a:p>
            <a:pPr lvl="0">
              <a:lnSpc>
                <a:spcPct val="150000"/>
              </a:lnSpc>
              <a:buFont typeface="Arial" pitchFamily="34" charset="0"/>
              <a:buChar char="•"/>
            </a:pPr>
            <a:r>
              <a:rPr lang="es-ES" sz="2000" dirty="0" smtClean="0"/>
              <a:t> Identificación y valoración del intangible.</a:t>
            </a:r>
          </a:p>
          <a:p>
            <a:pPr lvl="0">
              <a:lnSpc>
                <a:spcPct val="150000"/>
              </a:lnSpc>
              <a:buFont typeface="Arial" pitchFamily="34" charset="0"/>
              <a:buChar char="•"/>
            </a:pPr>
            <a:r>
              <a:rPr lang="es-ES" sz="2000" dirty="0" smtClean="0"/>
              <a:t> Documentar adecuadamente esos intangibles.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6 Grupo"/>
          <p:cNvGrpSpPr/>
          <p:nvPr/>
        </p:nvGrpSpPr>
        <p:grpSpPr>
          <a:xfrm>
            <a:off x="251519" y="44624"/>
            <a:ext cx="8712967" cy="545953"/>
            <a:chOff x="251520" y="44624"/>
            <a:chExt cx="8712967" cy="545953"/>
          </a:xfrm>
        </p:grpSpPr>
        <p:pic>
          <p:nvPicPr>
            <p:cNvPr id="21" name="20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2" name="21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3" name="14 Grupo"/>
            <p:cNvGrpSpPr/>
            <p:nvPr/>
          </p:nvGrpSpPr>
          <p:grpSpPr>
            <a:xfrm>
              <a:off x="251520" y="116631"/>
              <a:ext cx="1368152" cy="464043"/>
              <a:chOff x="4526178" y="5805264"/>
              <a:chExt cx="2300983" cy="791705"/>
            </a:xfrm>
          </p:grpSpPr>
          <p:pic>
            <p:nvPicPr>
              <p:cNvPr id="24" name="23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5" name="24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grpSp>
        <p:nvGrpSpPr>
          <p:cNvPr id="12" name="11 Grupo"/>
          <p:cNvGrpSpPr/>
          <p:nvPr/>
        </p:nvGrpSpPr>
        <p:grpSpPr>
          <a:xfrm>
            <a:off x="323528" y="1772816"/>
            <a:ext cx="2376264" cy="1512168"/>
            <a:chOff x="323528" y="1772816"/>
            <a:chExt cx="2376264" cy="1512168"/>
          </a:xfrm>
        </p:grpSpPr>
        <p:sp>
          <p:nvSpPr>
            <p:cNvPr id="9" name="8 Flecha a la derecha con muesca"/>
            <p:cNvSpPr/>
            <p:nvPr/>
          </p:nvSpPr>
          <p:spPr>
            <a:xfrm>
              <a:off x="323528" y="1772816"/>
              <a:ext cx="2376264" cy="1512168"/>
            </a:xfrm>
            <a:prstGeom prst="notch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67544" y="2247255"/>
              <a:ext cx="1728192" cy="461665"/>
            </a:xfrm>
            <a:prstGeom prst="rect">
              <a:avLst/>
            </a:prstGeom>
            <a:noFill/>
          </p:spPr>
          <p:txBody>
            <a:bodyPr wrap="square" rtlCol="0">
              <a:spAutoFit/>
            </a:bodyPr>
            <a:lstStyle/>
            <a:p>
              <a:pPr algn="ctr"/>
              <a:r>
                <a:rPr lang="es-ES" sz="2400" dirty="0" smtClean="0">
                  <a:solidFill>
                    <a:schemeClr val="bg1"/>
                  </a:solidFill>
                </a:rPr>
                <a:t>cedente</a:t>
              </a:r>
              <a:endParaRPr lang="es-ES" sz="2400" dirty="0">
                <a:solidFill>
                  <a:schemeClr val="bg1"/>
                </a:solidFill>
              </a:endParaRPr>
            </a:p>
          </p:txBody>
        </p:sp>
      </p:grpSp>
      <p:grpSp>
        <p:nvGrpSpPr>
          <p:cNvPr id="13" name="12 Grupo"/>
          <p:cNvGrpSpPr/>
          <p:nvPr/>
        </p:nvGrpSpPr>
        <p:grpSpPr>
          <a:xfrm>
            <a:off x="6372200" y="1772816"/>
            <a:ext cx="2376264" cy="1512168"/>
            <a:chOff x="323528" y="1772816"/>
            <a:chExt cx="2376264" cy="1512168"/>
          </a:xfrm>
        </p:grpSpPr>
        <p:sp>
          <p:nvSpPr>
            <p:cNvPr id="14" name="13 Flecha a la derecha con muesca"/>
            <p:cNvSpPr/>
            <p:nvPr/>
          </p:nvSpPr>
          <p:spPr>
            <a:xfrm>
              <a:off x="323528" y="1772816"/>
              <a:ext cx="2376264" cy="1512168"/>
            </a:xfrm>
            <a:prstGeom prst="notched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539552" y="2247255"/>
              <a:ext cx="1728192" cy="461665"/>
            </a:xfrm>
            <a:prstGeom prst="rect">
              <a:avLst/>
            </a:prstGeom>
            <a:noFill/>
          </p:spPr>
          <p:txBody>
            <a:bodyPr wrap="square" rtlCol="0">
              <a:spAutoFit/>
            </a:bodyPr>
            <a:lstStyle/>
            <a:p>
              <a:pPr algn="ctr"/>
              <a:r>
                <a:rPr lang="es-ES" sz="2400" dirty="0" smtClean="0">
                  <a:solidFill>
                    <a:schemeClr val="bg1"/>
                  </a:solidFill>
                </a:rPr>
                <a:t>cesionario</a:t>
              </a:r>
              <a:endParaRPr lang="es-ES" sz="2400" dirty="0">
                <a:solidFill>
                  <a:schemeClr val="bg1"/>
                </a:solidFill>
              </a:endParaRPr>
            </a:p>
          </p:txBody>
        </p:sp>
      </p:grpSp>
      <p:sp>
        <p:nvSpPr>
          <p:cNvPr id="16" name="15 Flecha derecha"/>
          <p:cNvSpPr/>
          <p:nvPr/>
        </p:nvSpPr>
        <p:spPr>
          <a:xfrm>
            <a:off x="2915816" y="2060848"/>
            <a:ext cx="3168352" cy="2160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derecha"/>
          <p:cNvSpPr/>
          <p:nvPr/>
        </p:nvSpPr>
        <p:spPr>
          <a:xfrm rot="10800000">
            <a:off x="2915816" y="2852935"/>
            <a:ext cx="3168352" cy="21602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6" name="25 Grupo"/>
          <p:cNvGrpSpPr/>
          <p:nvPr/>
        </p:nvGrpSpPr>
        <p:grpSpPr>
          <a:xfrm>
            <a:off x="4211960" y="1844824"/>
            <a:ext cx="792088" cy="648072"/>
            <a:chOff x="2555776" y="3861048"/>
            <a:chExt cx="792088" cy="648072"/>
          </a:xfrm>
        </p:grpSpPr>
        <p:sp>
          <p:nvSpPr>
            <p:cNvPr id="18" name="17 Conector"/>
            <p:cNvSpPr/>
            <p:nvPr/>
          </p:nvSpPr>
          <p:spPr>
            <a:xfrm>
              <a:off x="2555776" y="3861048"/>
              <a:ext cx="720080" cy="648072"/>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9" name="18 CuadroTexto"/>
            <p:cNvSpPr txBox="1"/>
            <p:nvPr/>
          </p:nvSpPr>
          <p:spPr>
            <a:xfrm>
              <a:off x="2555776" y="3933056"/>
              <a:ext cx="792088" cy="430887"/>
            </a:xfrm>
            <a:prstGeom prst="rect">
              <a:avLst/>
            </a:prstGeom>
            <a:noFill/>
          </p:spPr>
          <p:txBody>
            <a:bodyPr wrap="square" rtlCol="0">
              <a:spAutoFit/>
            </a:bodyPr>
            <a:lstStyle/>
            <a:p>
              <a:pPr algn="ctr"/>
              <a:r>
                <a:rPr lang="es-ES" sz="2200" dirty="0" smtClean="0">
                  <a:solidFill>
                    <a:schemeClr val="bg1"/>
                  </a:solidFill>
                </a:rPr>
                <a:t>KH+</a:t>
              </a:r>
              <a:endParaRPr lang="es-ES" sz="2200" dirty="0">
                <a:solidFill>
                  <a:schemeClr val="bg1"/>
                </a:solidFill>
              </a:endParaRPr>
            </a:p>
          </p:txBody>
        </p:sp>
      </p:grpSp>
      <p:sp>
        <p:nvSpPr>
          <p:cNvPr id="28" name="27 Conector"/>
          <p:cNvSpPr/>
          <p:nvPr/>
        </p:nvSpPr>
        <p:spPr>
          <a:xfrm>
            <a:off x="4211960" y="2636912"/>
            <a:ext cx="720080" cy="648072"/>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a:t>
            </a:r>
            <a:endParaRPr lang="es-ES" sz="2400" dirty="0">
              <a:solidFill>
                <a:schemeClr val="bg1"/>
              </a:solidFill>
            </a:endParaRPr>
          </a:p>
        </p:txBody>
      </p:sp>
      <p:grpSp>
        <p:nvGrpSpPr>
          <p:cNvPr id="31" name="30 Grupo"/>
          <p:cNvGrpSpPr/>
          <p:nvPr/>
        </p:nvGrpSpPr>
        <p:grpSpPr>
          <a:xfrm>
            <a:off x="251520" y="4277355"/>
            <a:ext cx="3965600" cy="951845"/>
            <a:chOff x="784046" y="2500312"/>
            <a:chExt cx="3965600" cy="951845"/>
          </a:xfrm>
        </p:grpSpPr>
        <p:sp>
          <p:nvSpPr>
            <p:cNvPr id="32" name="Rounded Rectangle 33"/>
            <p:cNvSpPr/>
            <p:nvPr/>
          </p:nvSpPr>
          <p:spPr bwMode="auto">
            <a:xfrm>
              <a:off x="2357393" y="2571739"/>
              <a:ext cx="571504" cy="576277"/>
            </a:xfrm>
            <a:prstGeom prst="roundRect">
              <a:avLst/>
            </a:prstGeom>
            <a:solidFill>
              <a:srgbClr val="6A89A8"/>
            </a:solidFill>
            <a:ln w="9525" cap="flat" cmpd="sng" algn="ctr">
              <a:solidFill>
                <a:srgbClr val="6A89A8"/>
              </a:solidFill>
              <a:prstDash val="solid"/>
              <a:round/>
              <a:headEnd type="none" w="med" len="med"/>
              <a:tailEnd type="none" w="med" len="med"/>
            </a:ln>
            <a:effectLst/>
            <a:scene3d>
              <a:camera prst="orthographicFront"/>
              <a:lightRig rig="threePt" dir="t"/>
            </a:scene3d>
            <a:sp3d>
              <a:bevelT/>
            </a:sp3d>
          </p:spPr>
          <p:txBody>
            <a:bodyPr anchor="ctr"/>
            <a:lstStyle/>
            <a:p>
              <a:pPr algn="ctr">
                <a:defRPr/>
              </a:pPr>
              <a:r>
                <a:rPr lang="es-ES" sz="1600" b="0" dirty="0"/>
                <a:t>A</a:t>
              </a:r>
              <a:endParaRPr lang="en-US" sz="1600" b="0" dirty="0"/>
            </a:p>
          </p:txBody>
        </p:sp>
        <p:cxnSp>
          <p:nvCxnSpPr>
            <p:cNvPr id="33" name="Straight Arrow Connector 23"/>
            <p:cNvCxnSpPr>
              <a:cxnSpLocks noChangeShapeType="1"/>
            </p:cNvCxnSpPr>
            <p:nvPr/>
          </p:nvCxnSpPr>
          <p:spPr bwMode="auto">
            <a:xfrm flipV="1">
              <a:off x="1725310" y="2859087"/>
              <a:ext cx="632098" cy="1836"/>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34" name="TextBox 34"/>
            <p:cNvSpPr txBox="1">
              <a:spLocks noChangeArrowheads="1"/>
            </p:cNvSpPr>
            <p:nvPr/>
          </p:nvSpPr>
          <p:spPr bwMode="auto">
            <a:xfrm>
              <a:off x="784046" y="2500312"/>
              <a:ext cx="1013272" cy="714375"/>
            </a:xfrm>
            <a:prstGeom prst="rect">
              <a:avLst/>
            </a:prstGeom>
            <a:noFill/>
            <a:ln w="9525">
              <a:noFill/>
              <a:miter lim="800000"/>
              <a:headEnd/>
              <a:tailEnd/>
            </a:ln>
          </p:spPr>
          <p:txBody>
            <a:bodyPr anchor="ctr"/>
            <a:lstStyle/>
            <a:p>
              <a:pPr algn="ctr"/>
              <a:r>
                <a:rPr lang="es-ES" sz="1400" dirty="0">
                  <a:solidFill>
                    <a:srgbClr val="002E5C"/>
                  </a:solidFill>
                </a:rPr>
                <a:t>Costes de</a:t>
              </a:r>
            </a:p>
            <a:p>
              <a:pPr algn="ctr"/>
              <a:r>
                <a:rPr lang="es-ES" sz="1400" dirty="0">
                  <a:solidFill>
                    <a:srgbClr val="002E5C"/>
                  </a:solidFill>
                </a:rPr>
                <a:t>producción</a:t>
              </a:r>
              <a:endParaRPr lang="en-US" sz="1400" dirty="0">
                <a:solidFill>
                  <a:srgbClr val="002E5C"/>
                </a:solidFill>
              </a:endParaRPr>
            </a:p>
          </p:txBody>
        </p:sp>
        <p:sp>
          <p:nvSpPr>
            <p:cNvPr id="35" name="TextBox 35"/>
            <p:cNvSpPr txBox="1">
              <a:spLocks noChangeArrowheads="1"/>
            </p:cNvSpPr>
            <p:nvPr/>
          </p:nvSpPr>
          <p:spPr bwMode="auto">
            <a:xfrm>
              <a:off x="2949446" y="2928937"/>
              <a:ext cx="870815" cy="523220"/>
            </a:xfrm>
            <a:prstGeom prst="rect">
              <a:avLst/>
            </a:prstGeom>
            <a:noFill/>
            <a:ln w="9525">
              <a:noFill/>
              <a:miter lim="800000"/>
              <a:headEnd/>
              <a:tailEnd/>
            </a:ln>
          </p:spPr>
          <p:txBody>
            <a:bodyPr wrap="none">
              <a:spAutoFit/>
            </a:bodyPr>
            <a:lstStyle/>
            <a:p>
              <a:pPr algn="ctr"/>
              <a:r>
                <a:rPr lang="es-ES" sz="1400" dirty="0" smtClean="0">
                  <a:solidFill>
                    <a:srgbClr val="002E5C"/>
                  </a:solidFill>
                </a:rPr>
                <a:t>Venta </a:t>
              </a:r>
              <a:endParaRPr lang="es-ES" sz="1400" dirty="0">
                <a:solidFill>
                  <a:srgbClr val="002E5C"/>
                </a:solidFill>
              </a:endParaRPr>
            </a:p>
            <a:p>
              <a:pPr algn="ctr"/>
              <a:r>
                <a:rPr lang="es-ES" sz="1400" dirty="0">
                  <a:solidFill>
                    <a:srgbClr val="002E5C"/>
                  </a:solidFill>
                </a:rPr>
                <a:t>producto</a:t>
              </a:r>
              <a:endParaRPr lang="en-US" sz="1400" dirty="0">
                <a:solidFill>
                  <a:srgbClr val="002E5C"/>
                </a:solidFill>
              </a:endParaRPr>
            </a:p>
          </p:txBody>
        </p:sp>
        <p:cxnSp>
          <p:nvCxnSpPr>
            <p:cNvPr id="36" name="Straight Arrow Connector 23"/>
            <p:cNvCxnSpPr>
              <a:cxnSpLocks noChangeShapeType="1"/>
            </p:cNvCxnSpPr>
            <p:nvPr/>
          </p:nvCxnSpPr>
          <p:spPr bwMode="auto">
            <a:xfrm>
              <a:off x="2928908" y="2859087"/>
              <a:ext cx="884634" cy="1836"/>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37" name="Rounded Rectangle 38"/>
            <p:cNvSpPr/>
            <p:nvPr/>
          </p:nvSpPr>
          <p:spPr bwMode="auto">
            <a:xfrm>
              <a:off x="3813542" y="2643747"/>
              <a:ext cx="936104" cy="505208"/>
            </a:xfrm>
            <a:prstGeom prst="roundRect">
              <a:avLst/>
            </a:prstGeom>
            <a:noFill/>
            <a:ln w="9525" cap="flat" cmpd="sng" algn="ctr">
              <a:solidFill>
                <a:srgbClr val="6A89A8"/>
              </a:solidFill>
              <a:prstDash val="solid"/>
              <a:round/>
              <a:headEnd type="none" w="med" len="med"/>
              <a:tailEnd type="none" w="med" len="med"/>
            </a:ln>
            <a:effectLst/>
            <a:scene3d>
              <a:camera prst="orthographicFront"/>
              <a:lightRig rig="threePt" dir="t"/>
            </a:scene3d>
            <a:sp3d>
              <a:bevelT/>
            </a:sp3d>
          </p:spPr>
          <p:txBody>
            <a:bodyPr anchor="ctr"/>
            <a:lstStyle/>
            <a:p>
              <a:pPr algn="ctr">
                <a:defRPr/>
              </a:pPr>
              <a:r>
                <a:rPr lang="es-ES" sz="1600" b="0" dirty="0">
                  <a:solidFill>
                    <a:srgbClr val="002E5C"/>
                  </a:solidFill>
                </a:rPr>
                <a:t>Cliente</a:t>
              </a:r>
              <a:endParaRPr lang="en-US" sz="1600" b="0" dirty="0">
                <a:solidFill>
                  <a:srgbClr val="002E5C"/>
                </a:solidFill>
              </a:endParaRPr>
            </a:p>
          </p:txBody>
        </p:sp>
        <p:sp>
          <p:nvSpPr>
            <p:cNvPr id="38" name="TextBox 44"/>
            <p:cNvSpPr txBox="1">
              <a:spLocks noChangeArrowheads="1"/>
            </p:cNvSpPr>
            <p:nvPr/>
          </p:nvSpPr>
          <p:spPr bwMode="auto">
            <a:xfrm>
              <a:off x="1775912" y="2522786"/>
              <a:ext cx="497252" cy="338554"/>
            </a:xfrm>
            <a:prstGeom prst="rect">
              <a:avLst/>
            </a:prstGeom>
            <a:noFill/>
            <a:ln w="9525">
              <a:noFill/>
              <a:miter lim="800000"/>
              <a:headEnd/>
              <a:tailEnd/>
            </a:ln>
          </p:spPr>
          <p:txBody>
            <a:bodyPr wrap="none">
              <a:spAutoFit/>
            </a:bodyPr>
            <a:lstStyle/>
            <a:p>
              <a:r>
                <a:rPr lang="es-ES" sz="1600" b="0" dirty="0">
                  <a:solidFill>
                    <a:srgbClr val="002E5C"/>
                  </a:solidFill>
                </a:rPr>
                <a:t>100</a:t>
              </a:r>
              <a:endParaRPr lang="en-US" sz="1600" b="0" dirty="0">
                <a:solidFill>
                  <a:srgbClr val="002E5C"/>
                </a:solidFill>
              </a:endParaRPr>
            </a:p>
          </p:txBody>
        </p:sp>
        <p:sp>
          <p:nvSpPr>
            <p:cNvPr id="39" name="TextBox 45"/>
            <p:cNvSpPr txBox="1">
              <a:spLocks noChangeArrowheads="1"/>
            </p:cNvSpPr>
            <p:nvPr/>
          </p:nvSpPr>
          <p:spPr bwMode="auto">
            <a:xfrm>
              <a:off x="3021454" y="2522786"/>
              <a:ext cx="497252" cy="338554"/>
            </a:xfrm>
            <a:prstGeom prst="rect">
              <a:avLst/>
            </a:prstGeom>
            <a:noFill/>
            <a:ln w="9525">
              <a:noFill/>
              <a:miter lim="800000"/>
              <a:headEnd/>
              <a:tailEnd/>
            </a:ln>
          </p:spPr>
          <p:txBody>
            <a:bodyPr wrap="none">
              <a:spAutoFit/>
            </a:bodyPr>
            <a:lstStyle/>
            <a:p>
              <a:r>
                <a:rPr lang="es-ES" sz="1600" b="0" dirty="0">
                  <a:solidFill>
                    <a:srgbClr val="002E5C"/>
                  </a:solidFill>
                </a:rPr>
                <a:t>130</a:t>
              </a:r>
              <a:endParaRPr lang="en-US" sz="1600" b="0" dirty="0">
                <a:solidFill>
                  <a:srgbClr val="002E5C"/>
                </a:solidFill>
              </a:endParaRPr>
            </a:p>
          </p:txBody>
        </p:sp>
      </p:grpSp>
      <p:grpSp>
        <p:nvGrpSpPr>
          <p:cNvPr id="46" name="Group 69"/>
          <p:cNvGrpSpPr>
            <a:grpSpLocks/>
          </p:cNvGrpSpPr>
          <p:nvPr/>
        </p:nvGrpSpPr>
        <p:grpSpPr bwMode="auto">
          <a:xfrm>
            <a:off x="4499992" y="3717031"/>
            <a:ext cx="4248472" cy="1738214"/>
            <a:chOff x="500034" y="4071939"/>
            <a:chExt cx="4643470" cy="1941839"/>
          </a:xfrm>
        </p:grpSpPr>
        <p:sp>
          <p:nvSpPr>
            <p:cNvPr id="48" name="Rounded Rectangle 50"/>
            <p:cNvSpPr/>
            <p:nvPr/>
          </p:nvSpPr>
          <p:spPr bwMode="auto">
            <a:xfrm>
              <a:off x="2412525" y="4786304"/>
              <a:ext cx="571504" cy="576277"/>
            </a:xfrm>
            <a:prstGeom prst="roundRect">
              <a:avLst/>
            </a:prstGeom>
            <a:solidFill>
              <a:srgbClr val="6A89A8"/>
            </a:solidFill>
            <a:ln w="9525" cap="flat" cmpd="sng" algn="ctr">
              <a:solidFill>
                <a:srgbClr val="6A89A8"/>
              </a:solidFill>
              <a:prstDash val="solid"/>
              <a:round/>
              <a:headEnd type="none" w="med" len="med"/>
              <a:tailEnd type="none" w="med" len="med"/>
            </a:ln>
            <a:effectLst/>
            <a:scene3d>
              <a:camera prst="orthographicFront"/>
              <a:lightRig rig="threePt" dir="t"/>
            </a:scene3d>
            <a:sp3d>
              <a:bevelT/>
            </a:sp3d>
          </p:spPr>
          <p:txBody>
            <a:bodyPr anchor="ctr"/>
            <a:lstStyle/>
            <a:p>
              <a:pPr algn="ctr">
                <a:defRPr/>
              </a:pPr>
              <a:r>
                <a:rPr lang="es-ES" sz="1600" b="0" dirty="0"/>
                <a:t>A</a:t>
              </a:r>
              <a:endParaRPr lang="en-US" sz="1600" b="0" dirty="0"/>
            </a:p>
          </p:txBody>
        </p:sp>
        <p:cxnSp>
          <p:nvCxnSpPr>
            <p:cNvPr id="49" name="Straight Arrow Connector 23"/>
            <p:cNvCxnSpPr>
              <a:cxnSpLocks noChangeShapeType="1"/>
              <a:stCxn id="50" idx="2"/>
            </p:cNvCxnSpPr>
            <p:nvPr/>
          </p:nvCxnSpPr>
          <p:spPr bwMode="auto">
            <a:xfrm rot="16200000" flipH="1">
              <a:off x="1494485" y="4156402"/>
              <a:ext cx="502435" cy="1333646"/>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50" name="TextBox 52"/>
            <p:cNvSpPr txBox="1">
              <a:spLocks noChangeArrowheads="1"/>
            </p:cNvSpPr>
            <p:nvPr/>
          </p:nvSpPr>
          <p:spPr bwMode="auto">
            <a:xfrm>
              <a:off x="500034" y="4071939"/>
              <a:ext cx="1157287" cy="500062"/>
            </a:xfrm>
            <a:prstGeom prst="rect">
              <a:avLst/>
            </a:prstGeom>
            <a:noFill/>
            <a:ln w="9525">
              <a:noFill/>
              <a:miter lim="800000"/>
              <a:headEnd/>
              <a:tailEnd/>
            </a:ln>
          </p:spPr>
          <p:txBody>
            <a:bodyPr anchor="ctr">
              <a:normAutofit fontScale="92500" lnSpcReduction="20000"/>
            </a:bodyPr>
            <a:lstStyle/>
            <a:p>
              <a:pPr>
                <a:defRPr/>
              </a:pPr>
              <a:r>
                <a:rPr lang="es-ES" sz="1400" dirty="0">
                  <a:solidFill>
                    <a:srgbClr val="002E5C"/>
                  </a:solidFill>
                </a:rPr>
                <a:t>Costes de</a:t>
              </a:r>
            </a:p>
            <a:p>
              <a:pPr>
                <a:defRPr/>
              </a:pPr>
              <a:r>
                <a:rPr lang="es-ES" sz="1400" dirty="0">
                  <a:solidFill>
                    <a:srgbClr val="002E5C"/>
                  </a:solidFill>
                </a:rPr>
                <a:t>producción</a:t>
              </a:r>
              <a:endParaRPr lang="en-US" sz="1400" dirty="0">
                <a:solidFill>
                  <a:srgbClr val="002E5C"/>
                </a:solidFill>
              </a:endParaRPr>
            </a:p>
          </p:txBody>
        </p:sp>
        <p:sp>
          <p:nvSpPr>
            <p:cNvPr id="51" name="TextBox 35"/>
            <p:cNvSpPr txBox="1">
              <a:spLocks noChangeArrowheads="1"/>
            </p:cNvSpPr>
            <p:nvPr/>
          </p:nvSpPr>
          <p:spPr bwMode="auto">
            <a:xfrm>
              <a:off x="3025597" y="5090319"/>
              <a:ext cx="930894" cy="584513"/>
            </a:xfrm>
            <a:prstGeom prst="rect">
              <a:avLst/>
            </a:prstGeom>
            <a:noFill/>
            <a:ln w="9525">
              <a:noFill/>
              <a:miter lim="800000"/>
              <a:headEnd/>
              <a:tailEnd/>
            </a:ln>
          </p:spPr>
          <p:txBody>
            <a:bodyPr wrap="none">
              <a:spAutoFit/>
            </a:bodyPr>
            <a:lstStyle/>
            <a:p>
              <a:pPr algn="ctr"/>
              <a:r>
                <a:rPr lang="es-ES" sz="1400" dirty="0" smtClean="0">
                  <a:solidFill>
                    <a:srgbClr val="002E5C"/>
                  </a:solidFill>
                </a:rPr>
                <a:t>Venta</a:t>
              </a:r>
              <a:endParaRPr lang="es-ES" sz="1400" dirty="0">
                <a:solidFill>
                  <a:srgbClr val="002E5C"/>
                </a:solidFill>
              </a:endParaRPr>
            </a:p>
            <a:p>
              <a:pPr algn="ctr"/>
              <a:r>
                <a:rPr lang="es-ES" sz="1400" dirty="0">
                  <a:solidFill>
                    <a:srgbClr val="002E5C"/>
                  </a:solidFill>
                </a:rPr>
                <a:t>producto</a:t>
              </a:r>
              <a:endParaRPr lang="en-US" sz="1400" dirty="0">
                <a:solidFill>
                  <a:srgbClr val="002E5C"/>
                </a:solidFill>
              </a:endParaRPr>
            </a:p>
          </p:txBody>
        </p:sp>
        <p:cxnSp>
          <p:nvCxnSpPr>
            <p:cNvPr id="52" name="Straight Arrow Connector 23"/>
            <p:cNvCxnSpPr>
              <a:cxnSpLocks noChangeShapeType="1"/>
            </p:cNvCxnSpPr>
            <p:nvPr/>
          </p:nvCxnSpPr>
          <p:spPr bwMode="auto">
            <a:xfrm>
              <a:off x="2984029" y="5074443"/>
              <a:ext cx="1087905" cy="158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53" name="Rounded Rectangle 55"/>
            <p:cNvSpPr/>
            <p:nvPr/>
          </p:nvSpPr>
          <p:spPr bwMode="auto">
            <a:xfrm>
              <a:off x="4071934" y="4786304"/>
              <a:ext cx="1071570" cy="576277"/>
            </a:xfrm>
            <a:prstGeom prst="roundRect">
              <a:avLst/>
            </a:prstGeom>
            <a:noFill/>
            <a:ln w="9525" cap="flat" cmpd="sng" algn="ctr">
              <a:solidFill>
                <a:srgbClr val="6A89A8"/>
              </a:solidFill>
              <a:prstDash val="solid"/>
              <a:round/>
              <a:headEnd type="none" w="med" len="med"/>
              <a:tailEnd type="none" w="med" len="med"/>
            </a:ln>
            <a:effectLst/>
            <a:scene3d>
              <a:camera prst="orthographicFront"/>
              <a:lightRig rig="threePt" dir="t"/>
            </a:scene3d>
            <a:sp3d>
              <a:bevelT/>
            </a:sp3d>
          </p:spPr>
          <p:txBody>
            <a:bodyPr anchor="ctr"/>
            <a:lstStyle/>
            <a:p>
              <a:pPr algn="ctr">
                <a:defRPr/>
              </a:pPr>
              <a:r>
                <a:rPr lang="es-ES" sz="1600" b="0" dirty="0">
                  <a:solidFill>
                    <a:srgbClr val="002E5C"/>
                  </a:solidFill>
                </a:rPr>
                <a:t>Cliente</a:t>
              </a:r>
              <a:endParaRPr lang="en-US" sz="1600" b="0" dirty="0">
                <a:solidFill>
                  <a:srgbClr val="002E5C"/>
                </a:solidFill>
              </a:endParaRPr>
            </a:p>
          </p:txBody>
        </p:sp>
        <p:cxnSp>
          <p:nvCxnSpPr>
            <p:cNvPr id="54" name="Straight Arrow Connector 23"/>
            <p:cNvCxnSpPr>
              <a:cxnSpLocks noChangeShapeType="1"/>
            </p:cNvCxnSpPr>
            <p:nvPr/>
          </p:nvCxnSpPr>
          <p:spPr bwMode="auto">
            <a:xfrm flipV="1">
              <a:off x="1500166" y="5074443"/>
              <a:ext cx="912359" cy="423873"/>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55" name="TextBox 34"/>
            <p:cNvSpPr txBox="1">
              <a:spLocks noChangeArrowheads="1"/>
            </p:cNvSpPr>
            <p:nvPr/>
          </p:nvSpPr>
          <p:spPr bwMode="auto">
            <a:xfrm>
              <a:off x="1571604" y="5429265"/>
              <a:ext cx="1289516" cy="584513"/>
            </a:xfrm>
            <a:prstGeom prst="rect">
              <a:avLst/>
            </a:prstGeom>
            <a:noFill/>
            <a:ln w="9525">
              <a:noFill/>
              <a:miter lim="800000"/>
              <a:headEnd/>
              <a:tailEnd/>
            </a:ln>
          </p:spPr>
          <p:txBody>
            <a:bodyPr wrap="square">
              <a:spAutoFit/>
            </a:bodyPr>
            <a:lstStyle/>
            <a:p>
              <a:r>
                <a:rPr lang="es-ES" sz="1400" dirty="0" smtClean="0">
                  <a:solidFill>
                    <a:srgbClr val="002E5C"/>
                  </a:solidFill>
                </a:rPr>
                <a:t>Cesión activo</a:t>
              </a:r>
              <a:endParaRPr lang="es-ES" sz="1400" dirty="0">
                <a:solidFill>
                  <a:srgbClr val="002E5C"/>
                </a:solidFill>
              </a:endParaRPr>
            </a:p>
            <a:p>
              <a:r>
                <a:rPr lang="es-ES" sz="1400" dirty="0">
                  <a:solidFill>
                    <a:srgbClr val="002E5C"/>
                  </a:solidFill>
                </a:rPr>
                <a:t> intangible</a:t>
              </a:r>
              <a:endParaRPr lang="en-US" sz="1400" dirty="0">
                <a:solidFill>
                  <a:srgbClr val="002E5C"/>
                </a:solidFill>
              </a:endParaRPr>
            </a:p>
          </p:txBody>
        </p:sp>
        <p:sp>
          <p:nvSpPr>
            <p:cNvPr id="56" name="TextBox 46"/>
            <p:cNvSpPr txBox="1">
              <a:spLocks noChangeArrowheads="1"/>
            </p:cNvSpPr>
            <p:nvPr/>
          </p:nvSpPr>
          <p:spPr bwMode="auto">
            <a:xfrm>
              <a:off x="1680577" y="4393714"/>
              <a:ext cx="429600" cy="378214"/>
            </a:xfrm>
            <a:prstGeom prst="rect">
              <a:avLst/>
            </a:prstGeom>
            <a:noFill/>
            <a:ln w="9525">
              <a:noFill/>
              <a:miter lim="800000"/>
              <a:headEnd/>
              <a:tailEnd/>
            </a:ln>
          </p:spPr>
          <p:txBody>
            <a:bodyPr wrap="none">
              <a:spAutoFit/>
            </a:bodyPr>
            <a:lstStyle/>
            <a:p>
              <a:r>
                <a:rPr lang="es-ES" sz="1600" b="0" dirty="0">
                  <a:solidFill>
                    <a:srgbClr val="002E5C"/>
                  </a:solidFill>
                </a:rPr>
                <a:t>70</a:t>
              </a:r>
              <a:endParaRPr lang="en-US" sz="1600" b="0" dirty="0">
                <a:solidFill>
                  <a:srgbClr val="002E5C"/>
                </a:solidFill>
              </a:endParaRPr>
            </a:p>
          </p:txBody>
        </p:sp>
        <p:sp>
          <p:nvSpPr>
            <p:cNvPr id="57" name="TextBox 47"/>
            <p:cNvSpPr txBox="1">
              <a:spLocks noChangeArrowheads="1"/>
            </p:cNvSpPr>
            <p:nvPr/>
          </p:nvSpPr>
          <p:spPr bwMode="auto">
            <a:xfrm>
              <a:off x="1601874" y="4956817"/>
              <a:ext cx="429600" cy="378214"/>
            </a:xfrm>
            <a:prstGeom prst="rect">
              <a:avLst/>
            </a:prstGeom>
            <a:noFill/>
            <a:ln w="9525">
              <a:noFill/>
              <a:miter lim="800000"/>
              <a:headEnd/>
              <a:tailEnd/>
            </a:ln>
          </p:spPr>
          <p:txBody>
            <a:bodyPr wrap="none">
              <a:spAutoFit/>
            </a:bodyPr>
            <a:lstStyle/>
            <a:p>
              <a:r>
                <a:rPr lang="es-ES" sz="1600" b="0" dirty="0">
                  <a:solidFill>
                    <a:srgbClr val="002E5C"/>
                  </a:solidFill>
                </a:rPr>
                <a:t>40</a:t>
              </a:r>
              <a:endParaRPr lang="en-US" sz="1600" b="0" dirty="0">
                <a:solidFill>
                  <a:srgbClr val="002E5C"/>
                </a:solidFill>
              </a:endParaRPr>
            </a:p>
          </p:txBody>
        </p:sp>
        <p:sp>
          <p:nvSpPr>
            <p:cNvPr id="58" name="Rounded Rectangle 60"/>
            <p:cNvSpPr/>
            <p:nvPr/>
          </p:nvSpPr>
          <p:spPr bwMode="auto">
            <a:xfrm>
              <a:off x="578737" y="5210177"/>
              <a:ext cx="921429" cy="631518"/>
            </a:xfrm>
            <a:prstGeom prst="roundRect">
              <a:avLst/>
            </a:prstGeom>
            <a:solidFill>
              <a:srgbClr val="6A89A8"/>
            </a:solidFill>
            <a:ln w="9525" cap="flat" cmpd="sng" algn="ctr">
              <a:solidFill>
                <a:srgbClr val="6A89A8"/>
              </a:solidFill>
              <a:prstDash val="solid"/>
              <a:round/>
              <a:headEnd type="none" w="med" len="med"/>
              <a:tailEnd type="none" w="med" len="med"/>
            </a:ln>
            <a:effectLst/>
            <a:scene3d>
              <a:camera prst="orthographicFront"/>
              <a:lightRig rig="threePt" dir="t"/>
            </a:scene3d>
            <a:sp3d>
              <a:bevelT/>
            </a:sp3d>
          </p:spPr>
          <p:txBody>
            <a:bodyPr anchor="ctr"/>
            <a:lstStyle/>
            <a:p>
              <a:pPr algn="ctr">
                <a:defRPr/>
              </a:pPr>
              <a:r>
                <a:rPr lang="es-ES" sz="1600" b="0" dirty="0"/>
                <a:t>B</a:t>
              </a:r>
            </a:p>
            <a:p>
              <a:pPr algn="ctr">
                <a:defRPr/>
              </a:pPr>
              <a:r>
                <a:rPr lang="es-ES" sz="1100" b="0" dirty="0"/>
                <a:t>Activo Intangible</a:t>
              </a:r>
              <a:endParaRPr lang="en-US" sz="1100" b="0" dirty="0"/>
            </a:p>
          </p:txBody>
        </p:sp>
        <p:sp>
          <p:nvSpPr>
            <p:cNvPr id="59" name="TextBox 57"/>
            <p:cNvSpPr txBox="1">
              <a:spLocks noChangeArrowheads="1"/>
            </p:cNvSpPr>
            <p:nvPr/>
          </p:nvSpPr>
          <p:spPr bwMode="auto">
            <a:xfrm>
              <a:off x="3262071" y="4739490"/>
              <a:ext cx="543484" cy="378214"/>
            </a:xfrm>
            <a:prstGeom prst="rect">
              <a:avLst/>
            </a:prstGeom>
            <a:noFill/>
            <a:ln w="9525">
              <a:noFill/>
              <a:miter lim="800000"/>
              <a:headEnd/>
              <a:tailEnd/>
            </a:ln>
          </p:spPr>
          <p:txBody>
            <a:bodyPr wrap="none">
              <a:spAutoFit/>
            </a:bodyPr>
            <a:lstStyle/>
            <a:p>
              <a:r>
                <a:rPr lang="es-ES" sz="1600" b="0" dirty="0">
                  <a:solidFill>
                    <a:srgbClr val="002E5C"/>
                  </a:solidFill>
                </a:rPr>
                <a:t>130</a:t>
              </a:r>
              <a:endParaRPr lang="en-US" sz="1600" b="0" dirty="0">
                <a:solidFill>
                  <a:srgbClr val="002E5C"/>
                </a:solidFill>
              </a:endParaRPr>
            </a:p>
          </p:txBody>
        </p:sp>
        <p:cxnSp>
          <p:nvCxnSpPr>
            <p:cNvPr id="60" name="Straight Arrow Connector 23"/>
            <p:cNvCxnSpPr>
              <a:cxnSpLocks noChangeShapeType="1"/>
              <a:stCxn id="50" idx="2"/>
            </p:cNvCxnSpPr>
            <p:nvPr/>
          </p:nvCxnSpPr>
          <p:spPr bwMode="auto">
            <a:xfrm rot="5400000">
              <a:off x="756125" y="4887422"/>
              <a:ext cx="638169" cy="7341"/>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61" name="TextBox 65"/>
            <p:cNvSpPr txBox="1">
              <a:spLocks noChangeArrowheads="1"/>
            </p:cNvSpPr>
            <p:nvPr/>
          </p:nvSpPr>
          <p:spPr bwMode="auto">
            <a:xfrm>
              <a:off x="714348" y="4714884"/>
              <a:ext cx="429600" cy="378214"/>
            </a:xfrm>
            <a:prstGeom prst="rect">
              <a:avLst/>
            </a:prstGeom>
            <a:noFill/>
            <a:ln w="9525">
              <a:noFill/>
              <a:miter lim="800000"/>
              <a:headEnd/>
              <a:tailEnd/>
            </a:ln>
          </p:spPr>
          <p:txBody>
            <a:bodyPr wrap="none">
              <a:spAutoFit/>
            </a:bodyPr>
            <a:lstStyle/>
            <a:p>
              <a:r>
                <a:rPr lang="es-ES" sz="1600" b="0" dirty="0">
                  <a:solidFill>
                    <a:srgbClr val="002E5C"/>
                  </a:solidFill>
                </a:rPr>
                <a:t>30</a:t>
              </a:r>
            </a:p>
          </p:txBody>
        </p:sp>
      </p:grpSp>
      <p:pic>
        <p:nvPicPr>
          <p:cNvPr id="62" name="Picture 2"/>
          <p:cNvPicPr>
            <a:picLocks noChangeAspect="1" noChangeArrowheads="1"/>
          </p:cNvPicPr>
          <p:nvPr/>
        </p:nvPicPr>
        <p:blipFill>
          <a:blip r:embed="rId14" cstate="print"/>
          <a:srcRect l="13616" t="53255" r="56369" b="26432"/>
          <a:stretch>
            <a:fillRect/>
          </a:stretch>
        </p:blipFill>
        <p:spPr bwMode="auto">
          <a:xfrm>
            <a:off x="5341930" y="5373216"/>
            <a:ext cx="3406534" cy="1296144"/>
          </a:xfrm>
          <a:prstGeom prst="rect">
            <a:avLst/>
          </a:prstGeom>
          <a:noFill/>
          <a:ln w="1">
            <a:noFill/>
            <a:miter lim="800000"/>
            <a:headEnd/>
            <a:tailEnd type="none" w="med" len="med"/>
          </a:ln>
          <a:effectLst/>
        </p:spPr>
      </p:pic>
      <p:pic>
        <p:nvPicPr>
          <p:cNvPr id="63" name="Picture 3"/>
          <p:cNvPicPr>
            <a:picLocks noChangeAspect="1" noChangeArrowheads="1"/>
          </p:cNvPicPr>
          <p:nvPr/>
        </p:nvPicPr>
        <p:blipFill>
          <a:blip r:embed="rId15" cstate="print"/>
          <a:srcRect l="13324" t="43229" r="66910" b="36328"/>
          <a:stretch>
            <a:fillRect/>
          </a:stretch>
        </p:blipFill>
        <p:spPr bwMode="auto">
          <a:xfrm>
            <a:off x="395536" y="5373216"/>
            <a:ext cx="2304256" cy="1339882"/>
          </a:xfrm>
          <a:prstGeom prst="rect">
            <a:avLst/>
          </a:prstGeom>
          <a:noFill/>
          <a:ln w="1">
            <a:noFill/>
            <a:miter lim="800000"/>
            <a:headEnd/>
            <a:tailEnd type="none" w="med" len="med"/>
          </a:ln>
          <a:effectLst/>
        </p:spPr>
      </p:pic>
      <p:sp>
        <p:nvSpPr>
          <p:cNvPr id="64" name="63 CuadroTexto"/>
          <p:cNvSpPr txBox="1"/>
          <p:nvPr/>
        </p:nvSpPr>
        <p:spPr>
          <a:xfrm>
            <a:off x="395536" y="3645024"/>
            <a:ext cx="1440160" cy="400110"/>
          </a:xfrm>
          <a:prstGeom prst="rect">
            <a:avLst/>
          </a:prstGeom>
          <a:noFill/>
        </p:spPr>
        <p:txBody>
          <a:bodyPr wrap="square" rtlCol="0">
            <a:spAutoFit/>
          </a:bodyPr>
          <a:lstStyle/>
          <a:p>
            <a:r>
              <a:rPr lang="es-ES" sz="2000" i="1" dirty="0" smtClean="0">
                <a:solidFill>
                  <a:srgbClr val="000066"/>
                </a:solidFill>
              </a:rPr>
              <a:t>ACTUAL</a:t>
            </a:r>
            <a:endParaRPr lang="es-ES" sz="2000" i="1" dirty="0">
              <a:solidFill>
                <a:srgbClr val="000066"/>
              </a:solidFill>
            </a:endParaRPr>
          </a:p>
        </p:txBody>
      </p:sp>
      <p:sp>
        <p:nvSpPr>
          <p:cNvPr id="65" name="64 CuadroTexto"/>
          <p:cNvSpPr txBox="1"/>
          <p:nvPr/>
        </p:nvSpPr>
        <p:spPr>
          <a:xfrm>
            <a:off x="7020272" y="3645024"/>
            <a:ext cx="1728192" cy="400110"/>
          </a:xfrm>
          <a:prstGeom prst="rect">
            <a:avLst/>
          </a:prstGeom>
          <a:noFill/>
        </p:spPr>
        <p:txBody>
          <a:bodyPr wrap="square" rtlCol="0">
            <a:spAutoFit/>
          </a:bodyPr>
          <a:lstStyle/>
          <a:p>
            <a:pPr algn="r"/>
            <a:r>
              <a:rPr lang="es-ES" sz="2000" i="1" dirty="0" smtClean="0">
                <a:solidFill>
                  <a:srgbClr val="000066"/>
                </a:solidFill>
              </a:rPr>
              <a:t>ALTERNATIVA</a:t>
            </a:r>
            <a:endParaRPr lang="es-ES" sz="2000" i="1" dirty="0">
              <a:solidFill>
                <a:srgbClr val="00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51520" y="1772816"/>
            <a:ext cx="8712968" cy="3139321"/>
          </a:xfrm>
          <a:prstGeom prst="rect">
            <a:avLst/>
          </a:prstGeom>
          <a:noFill/>
        </p:spPr>
        <p:txBody>
          <a:bodyPr wrap="square" rtlCol="0">
            <a:spAutoFit/>
          </a:bodyPr>
          <a:lstStyle/>
          <a:p>
            <a:pPr algn="just">
              <a:lnSpc>
                <a:spcPct val="150000"/>
              </a:lnSpc>
              <a:buFont typeface="Arial" pitchFamily="34" charset="0"/>
              <a:buChar char="•"/>
            </a:pPr>
            <a:r>
              <a:rPr lang="es-ES" sz="2200" dirty="0" smtClean="0"/>
              <a:t> Complicados pero grandes retornos económicos.</a:t>
            </a:r>
          </a:p>
          <a:p>
            <a:pPr algn="just">
              <a:lnSpc>
                <a:spcPct val="150000"/>
              </a:lnSpc>
              <a:buFont typeface="Arial" pitchFamily="34" charset="0"/>
              <a:buChar char="•"/>
            </a:pPr>
            <a:r>
              <a:rPr lang="es-ES" sz="2200" dirty="0" smtClean="0"/>
              <a:t> Buscar soporte técnico externo.</a:t>
            </a:r>
          </a:p>
          <a:p>
            <a:pPr algn="just">
              <a:lnSpc>
                <a:spcPct val="150000"/>
              </a:lnSpc>
              <a:buFont typeface="Arial" pitchFamily="34" charset="0"/>
              <a:buChar char="•"/>
            </a:pPr>
            <a:r>
              <a:rPr lang="es-ES" sz="2200" dirty="0" smtClean="0"/>
              <a:t> Analizar nuestras actividades para la identificación inicial de proyectos.</a:t>
            </a:r>
          </a:p>
          <a:p>
            <a:pPr algn="just">
              <a:lnSpc>
                <a:spcPct val="150000"/>
              </a:lnSpc>
              <a:buFont typeface="Arial" pitchFamily="34" charset="0"/>
              <a:buChar char="•"/>
            </a:pPr>
            <a:r>
              <a:rPr lang="es-ES" sz="2200" dirty="0" smtClean="0"/>
              <a:t> Definir claramente los objetivos técnicos de cada uno de los proyectos.</a:t>
            </a:r>
          </a:p>
          <a:p>
            <a:pPr algn="just">
              <a:lnSpc>
                <a:spcPct val="150000"/>
              </a:lnSpc>
              <a:buFont typeface="Arial" pitchFamily="34" charset="0"/>
              <a:buChar char="•"/>
            </a:pPr>
            <a:r>
              <a:rPr lang="es-ES" sz="2200" dirty="0" smtClean="0"/>
              <a:t> Certificar los proyectos I+D+i cuyas inversiones así lo aconsejen.</a:t>
            </a:r>
          </a:p>
          <a:p>
            <a:pPr algn="just">
              <a:lnSpc>
                <a:spcPct val="150000"/>
              </a:lnSpc>
              <a:buFont typeface="Arial" pitchFamily="34" charset="0"/>
              <a:buChar char="•"/>
            </a:pPr>
            <a:r>
              <a:rPr lang="es-ES" sz="2200" dirty="0" smtClean="0"/>
              <a:t> Integrar proyectos siempre que sea viable técnica y económicamente.</a:t>
            </a:r>
            <a:endParaRPr lang="es-ES" sz="2200" dirty="0"/>
          </a:p>
        </p:txBody>
      </p:sp>
      <p:graphicFrame>
        <p:nvGraphicFramePr>
          <p:cNvPr id="13" name="12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6 Grupo"/>
          <p:cNvGrpSpPr/>
          <p:nvPr/>
        </p:nvGrpSpPr>
        <p:grpSpPr>
          <a:xfrm>
            <a:off x="251519" y="44624"/>
            <a:ext cx="8712967" cy="545953"/>
            <a:chOff x="251520" y="44624"/>
            <a:chExt cx="8712967" cy="545953"/>
          </a:xfrm>
        </p:grpSpPr>
        <p:pic>
          <p:nvPicPr>
            <p:cNvPr id="22" name="21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3" name="22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4" name="14 Grupo"/>
            <p:cNvGrpSpPr/>
            <p:nvPr/>
          </p:nvGrpSpPr>
          <p:grpSpPr>
            <a:xfrm>
              <a:off x="251520" y="116631"/>
              <a:ext cx="1368152" cy="464043"/>
              <a:chOff x="4526178" y="5805264"/>
              <a:chExt cx="2300983" cy="791705"/>
            </a:xfrm>
          </p:grpSpPr>
          <p:pic>
            <p:nvPicPr>
              <p:cNvPr id="25" name="24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6" name="25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51520" y="2782669"/>
            <a:ext cx="8568952" cy="769441"/>
          </a:xfrm>
          <a:prstGeom prst="rect">
            <a:avLst/>
          </a:prstGeom>
          <a:noFill/>
        </p:spPr>
        <p:txBody>
          <a:bodyPr wrap="square" rtlCol="0">
            <a:spAutoFit/>
          </a:bodyPr>
          <a:lstStyle/>
          <a:p>
            <a:pPr algn="ctr"/>
            <a:r>
              <a:rPr lang="es-ES" sz="4400" b="1" dirty="0" smtClean="0">
                <a:solidFill>
                  <a:srgbClr val="0000CC"/>
                </a:solidFill>
              </a:rPr>
              <a:t>GRACIAS POR SU ATENCIÓN</a:t>
            </a:r>
            <a:endParaRPr lang="es-ES" sz="4400" b="1" dirty="0">
              <a:solidFill>
                <a:srgbClr val="0000CC"/>
              </a:solidFill>
            </a:endParaRPr>
          </a:p>
        </p:txBody>
      </p:sp>
      <p:sp>
        <p:nvSpPr>
          <p:cNvPr id="10" name="9 CuadroTexto"/>
          <p:cNvSpPr txBox="1"/>
          <p:nvPr/>
        </p:nvSpPr>
        <p:spPr>
          <a:xfrm>
            <a:off x="251520" y="4623519"/>
            <a:ext cx="8568952" cy="523220"/>
          </a:xfrm>
          <a:prstGeom prst="rect">
            <a:avLst/>
          </a:prstGeom>
          <a:noFill/>
        </p:spPr>
        <p:txBody>
          <a:bodyPr wrap="square" rtlCol="0">
            <a:spAutoFit/>
          </a:bodyPr>
          <a:lstStyle/>
          <a:p>
            <a:pPr algn="ctr"/>
            <a:r>
              <a:rPr lang="es-ES" sz="2800" dirty="0" smtClean="0">
                <a:solidFill>
                  <a:srgbClr val="000000"/>
                </a:solidFill>
              </a:rPr>
              <a:t>vanesa_izquierdo@ecisa.es</a:t>
            </a:r>
            <a:endParaRPr lang="es-ES" sz="2800" dirty="0">
              <a:solidFill>
                <a:srgbClr val="000000"/>
              </a:solidFill>
            </a:endParaRPr>
          </a:p>
        </p:txBody>
      </p:sp>
      <p:pic>
        <p:nvPicPr>
          <p:cNvPr id="18" name="17 Imagen" descr="logo ecisa corporación.jpg"/>
          <p:cNvPicPr>
            <a:picLocks noChangeAspect="1"/>
          </p:cNvPicPr>
          <p:nvPr/>
        </p:nvPicPr>
        <p:blipFill>
          <a:blip r:embed="rId2" cstate="print"/>
          <a:stretch>
            <a:fillRect/>
          </a:stretch>
        </p:blipFill>
        <p:spPr>
          <a:xfrm>
            <a:off x="5220073" y="908721"/>
            <a:ext cx="1944216" cy="1167188"/>
          </a:xfrm>
          <a:prstGeom prst="rect">
            <a:avLst/>
          </a:prstGeom>
        </p:spPr>
      </p:pic>
      <p:grpSp>
        <p:nvGrpSpPr>
          <p:cNvPr id="19" name="18 Grupo"/>
          <p:cNvGrpSpPr/>
          <p:nvPr/>
        </p:nvGrpSpPr>
        <p:grpSpPr>
          <a:xfrm>
            <a:off x="1691680" y="1052736"/>
            <a:ext cx="2808312" cy="1008112"/>
            <a:chOff x="4283968" y="5805264"/>
            <a:chExt cx="2664296" cy="936104"/>
          </a:xfrm>
        </p:grpSpPr>
        <p:pic>
          <p:nvPicPr>
            <p:cNvPr id="20" name="19 Imagen" descr="MarcaFMPC20071.jpg"/>
            <p:cNvPicPr>
              <a:picLocks noChangeAspect="1"/>
            </p:cNvPicPr>
            <p:nvPr/>
          </p:nvPicPr>
          <p:blipFill>
            <a:blip r:embed="rId3" cstate="print"/>
            <a:srcRect b="50000"/>
            <a:stretch>
              <a:fillRect/>
            </a:stretch>
          </p:blipFill>
          <p:spPr>
            <a:xfrm>
              <a:off x="4283968" y="5805264"/>
              <a:ext cx="1288733" cy="936104"/>
            </a:xfrm>
            <a:prstGeom prst="rect">
              <a:avLst/>
            </a:prstGeom>
          </p:spPr>
        </p:pic>
        <p:pic>
          <p:nvPicPr>
            <p:cNvPr id="21" name="20 Imagen" descr="MarcaFMPC20071.jpg"/>
            <p:cNvPicPr>
              <a:picLocks noChangeAspect="1"/>
            </p:cNvPicPr>
            <p:nvPr/>
          </p:nvPicPr>
          <p:blipFill>
            <a:blip r:embed="rId3" cstate="print"/>
            <a:srcRect t="51729"/>
            <a:stretch>
              <a:fillRect/>
            </a:stretch>
          </p:blipFill>
          <p:spPr>
            <a:xfrm>
              <a:off x="5618177" y="5805264"/>
              <a:ext cx="1330087" cy="860733"/>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251519" y="44624"/>
            <a:ext cx="8712967" cy="545953"/>
            <a:chOff x="251520" y="44624"/>
            <a:chExt cx="8712967" cy="545953"/>
          </a:xfrm>
        </p:grpSpPr>
        <p:pic>
          <p:nvPicPr>
            <p:cNvPr id="13" name="12 Imagen" descr="Ecisa corporación.bmp"/>
            <p:cNvPicPr>
              <a:picLocks noChangeAspect="1"/>
            </p:cNvPicPr>
            <p:nvPr/>
          </p:nvPicPr>
          <p:blipFill>
            <a:blip r:embed="rId2" cstate="print"/>
            <a:stretch>
              <a:fillRect/>
            </a:stretch>
          </p:blipFill>
          <p:spPr>
            <a:xfrm>
              <a:off x="1763689" y="44624"/>
              <a:ext cx="936104" cy="545953"/>
            </a:xfrm>
            <a:prstGeom prst="rect">
              <a:avLst/>
            </a:prstGeom>
          </p:spPr>
        </p:pic>
        <p:graphicFrame>
          <p:nvGraphicFramePr>
            <p:cNvPr id="14" name="13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14 Grupo"/>
            <p:cNvGrpSpPr/>
            <p:nvPr/>
          </p:nvGrpSpPr>
          <p:grpSpPr>
            <a:xfrm>
              <a:off x="251520" y="116631"/>
              <a:ext cx="1368152" cy="464043"/>
              <a:chOff x="4526178" y="5805264"/>
              <a:chExt cx="2300983" cy="791705"/>
            </a:xfrm>
          </p:grpSpPr>
          <p:pic>
            <p:nvPicPr>
              <p:cNvPr id="16" name="15 Imagen" descr="MarcaFMPC20071.jpg"/>
              <p:cNvPicPr>
                <a:picLocks noChangeAspect="1"/>
              </p:cNvPicPr>
              <p:nvPr/>
            </p:nvPicPr>
            <p:blipFill>
              <a:blip r:embed="rId8" cstate="print"/>
              <a:srcRect b="50000"/>
              <a:stretch>
                <a:fillRect/>
              </a:stretch>
            </p:blipFill>
            <p:spPr>
              <a:xfrm>
                <a:off x="4526178" y="5805264"/>
                <a:ext cx="1089939" cy="791705"/>
              </a:xfrm>
              <a:prstGeom prst="rect">
                <a:avLst/>
              </a:prstGeom>
            </p:spPr>
          </p:pic>
          <p:pic>
            <p:nvPicPr>
              <p:cNvPr id="17" name="16 Imagen" descr="MarcaFMPC20071.jpg"/>
              <p:cNvPicPr>
                <a:picLocks noChangeAspect="1"/>
              </p:cNvPicPr>
              <p:nvPr/>
            </p:nvPicPr>
            <p:blipFill>
              <a:blip r:embed="rId8" cstate="print"/>
              <a:srcRect t="51729"/>
              <a:stretch>
                <a:fillRect/>
              </a:stretch>
            </p:blipFill>
            <p:spPr>
              <a:xfrm>
                <a:off x="5688096" y="5805267"/>
                <a:ext cx="1139065" cy="737118"/>
              </a:xfrm>
              <a:prstGeom prst="rect">
                <a:avLst/>
              </a:prstGeom>
            </p:spPr>
          </p:pic>
        </p:grpSp>
      </p:grpSp>
      <p:sp>
        <p:nvSpPr>
          <p:cNvPr id="15" name="14 CuadroTexto"/>
          <p:cNvSpPr txBox="1"/>
          <p:nvPr/>
        </p:nvSpPr>
        <p:spPr>
          <a:xfrm>
            <a:off x="251520" y="980728"/>
            <a:ext cx="8712968" cy="523220"/>
          </a:xfrm>
          <a:prstGeom prst="rect">
            <a:avLst/>
          </a:prstGeom>
          <a:noFill/>
        </p:spPr>
        <p:txBody>
          <a:bodyPr wrap="square" rtlCol="0">
            <a:spAutoFit/>
          </a:bodyPr>
          <a:lstStyle/>
          <a:p>
            <a:pPr>
              <a:buFont typeface="Arial" pitchFamily="34" charset="0"/>
              <a:buChar char="•"/>
            </a:pPr>
            <a:r>
              <a:rPr lang="es-ES" sz="2800" dirty="0" smtClean="0"/>
              <a:t> Deducciones fiscales por actividades de I+D e </a:t>
            </a:r>
            <a:r>
              <a:rPr lang="es-ES" sz="2800" dirty="0" err="1" smtClean="0"/>
              <a:t>it</a:t>
            </a:r>
            <a:endParaRPr lang="es-ES" sz="2800" dirty="0"/>
          </a:p>
        </p:txBody>
      </p:sp>
      <p:sp>
        <p:nvSpPr>
          <p:cNvPr id="18" name="17 CuadroTexto"/>
          <p:cNvSpPr txBox="1"/>
          <p:nvPr/>
        </p:nvSpPr>
        <p:spPr>
          <a:xfrm>
            <a:off x="251520" y="1772816"/>
            <a:ext cx="8712968" cy="954107"/>
          </a:xfrm>
          <a:prstGeom prst="rect">
            <a:avLst/>
          </a:prstGeom>
          <a:noFill/>
        </p:spPr>
        <p:txBody>
          <a:bodyPr wrap="square" rtlCol="0">
            <a:spAutoFit/>
          </a:bodyPr>
          <a:lstStyle/>
          <a:p>
            <a:pPr>
              <a:buFont typeface="Arial" pitchFamily="34" charset="0"/>
              <a:buChar char="•"/>
            </a:pPr>
            <a:r>
              <a:rPr lang="es-ES" sz="2800" dirty="0" smtClean="0"/>
              <a:t> </a:t>
            </a:r>
            <a:r>
              <a:rPr lang="es-ES" sz="2800" dirty="0" err="1" smtClean="0"/>
              <a:t>Patent</a:t>
            </a:r>
            <a:r>
              <a:rPr lang="es-ES" sz="2800" dirty="0" smtClean="0"/>
              <a:t> Box: Exención fiscal por rentas obtenidas de la cesión de intangibles</a:t>
            </a:r>
            <a:endParaRPr lang="es-ES" sz="2800" dirty="0"/>
          </a:p>
        </p:txBody>
      </p:sp>
      <p:pic>
        <p:nvPicPr>
          <p:cNvPr id="1026" name="Picture 2"/>
          <p:cNvPicPr>
            <a:picLocks noChangeAspect="1" noChangeArrowheads="1"/>
          </p:cNvPicPr>
          <p:nvPr/>
        </p:nvPicPr>
        <p:blipFill>
          <a:blip r:embed="rId9" cstate="print"/>
          <a:srcRect l="24078" t="38390" r="23073" b="19657"/>
          <a:stretch>
            <a:fillRect/>
          </a:stretch>
        </p:blipFill>
        <p:spPr bwMode="auto">
          <a:xfrm>
            <a:off x="642248" y="2924944"/>
            <a:ext cx="7818184" cy="348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51520" y="836712"/>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251520" y="1484784"/>
            <a:ext cx="8568952" cy="1631216"/>
          </a:xfrm>
          <a:prstGeom prst="rect">
            <a:avLst/>
          </a:prstGeom>
          <a:noFill/>
        </p:spPr>
        <p:txBody>
          <a:bodyPr wrap="square" rtlCol="0">
            <a:spAutoFit/>
          </a:bodyPr>
          <a:lstStyle/>
          <a:p>
            <a:pPr algn="just">
              <a:lnSpc>
                <a:spcPct val="150000"/>
              </a:lnSpc>
              <a:buFont typeface="Arial" pitchFamily="34" charset="0"/>
              <a:buChar char="•"/>
            </a:pPr>
            <a:r>
              <a:rPr lang="es-ES" sz="2000" dirty="0" smtClean="0"/>
              <a:t> Política para </a:t>
            </a:r>
            <a:r>
              <a:rPr lang="es-ES" sz="2000" i="1" dirty="0" smtClean="0"/>
              <a:t>incrementar la competitividad </a:t>
            </a:r>
            <a:r>
              <a:rPr lang="es-ES" sz="2000" dirty="0" smtClean="0"/>
              <a:t>reduciendo el coste fiscal</a:t>
            </a:r>
          </a:p>
          <a:p>
            <a:pPr algn="just">
              <a:lnSpc>
                <a:spcPct val="150000"/>
              </a:lnSpc>
              <a:buFont typeface="Arial" pitchFamily="34" charset="0"/>
              <a:buChar char="•"/>
            </a:pPr>
            <a:r>
              <a:rPr lang="es-ES" sz="2000" dirty="0" smtClean="0"/>
              <a:t> Menor cuota a pagar del Impuesto de Sociedades</a:t>
            </a:r>
          </a:p>
          <a:p>
            <a:pPr algn="just"/>
            <a:endParaRPr lang="es-ES" sz="2000" dirty="0" smtClean="0">
              <a:solidFill>
                <a:srgbClr val="0000FF"/>
              </a:solidFill>
            </a:endParaRPr>
          </a:p>
          <a:p>
            <a:pPr algn="ctr"/>
            <a:r>
              <a:rPr lang="es-ES" sz="2000" i="1" dirty="0" smtClean="0"/>
              <a:t>CUOTA ÍNTEGRA – DDFF I+D+i = Cuota a pagar</a:t>
            </a:r>
            <a:endParaRPr lang="es-ES" sz="2000" i="1" dirty="0"/>
          </a:p>
        </p:txBody>
      </p:sp>
      <p:sp>
        <p:nvSpPr>
          <p:cNvPr id="12" name="11 CuadroTexto"/>
          <p:cNvSpPr txBox="1"/>
          <p:nvPr/>
        </p:nvSpPr>
        <p:spPr>
          <a:xfrm>
            <a:off x="251520" y="4005064"/>
            <a:ext cx="8712968" cy="2400657"/>
          </a:xfrm>
          <a:prstGeom prst="rect">
            <a:avLst/>
          </a:prstGeom>
          <a:noFill/>
        </p:spPr>
        <p:txBody>
          <a:bodyPr wrap="square" rtlCol="0">
            <a:spAutoFit/>
          </a:bodyPr>
          <a:lstStyle/>
          <a:p>
            <a:pPr algn="just">
              <a:lnSpc>
                <a:spcPct val="150000"/>
              </a:lnSpc>
              <a:buFont typeface="Arial" pitchFamily="34" charset="0"/>
              <a:buChar char="•"/>
            </a:pPr>
            <a:r>
              <a:rPr lang="es-ES" sz="2000" b="1" dirty="0" smtClean="0"/>
              <a:t> </a:t>
            </a:r>
            <a:r>
              <a:rPr lang="es-ES" sz="2000" b="1" i="1" dirty="0" smtClean="0"/>
              <a:t>RDL 4/2004 </a:t>
            </a:r>
            <a:r>
              <a:rPr lang="es-ES" sz="2000" dirty="0" smtClean="0"/>
              <a:t>Texto refundido Ley del Impuesto sobre Sociedades (Art.35)</a:t>
            </a:r>
          </a:p>
          <a:p>
            <a:pPr algn="just">
              <a:lnSpc>
                <a:spcPct val="150000"/>
              </a:lnSpc>
              <a:buFont typeface="Arial" pitchFamily="34" charset="0"/>
              <a:buChar char="•"/>
            </a:pPr>
            <a:r>
              <a:rPr lang="es-ES" sz="2000" b="1" i="1" dirty="0" smtClean="0"/>
              <a:t> RD 1432/2003 </a:t>
            </a:r>
            <a:r>
              <a:rPr lang="es-ES" sz="2000" dirty="0" smtClean="0"/>
              <a:t>Regula la emisión de informes motivados, a efectos de la aplicación e interpretación de las DDFF por actividades de I+D+i</a:t>
            </a:r>
          </a:p>
          <a:p>
            <a:pPr algn="just">
              <a:lnSpc>
                <a:spcPct val="150000"/>
              </a:lnSpc>
              <a:buFont typeface="Arial" pitchFamily="34" charset="0"/>
              <a:buChar char="•"/>
            </a:pPr>
            <a:r>
              <a:rPr lang="es-ES" sz="2000" b="1" i="1" dirty="0" smtClean="0"/>
              <a:t> Ley 2/2011 </a:t>
            </a:r>
            <a:r>
              <a:rPr lang="es-ES" sz="2000" dirty="0" smtClean="0"/>
              <a:t>Economía Sostenible (modifica % DDFF por IT y amplia límite)</a:t>
            </a:r>
          </a:p>
          <a:p>
            <a:pPr algn="just">
              <a:lnSpc>
                <a:spcPct val="150000"/>
              </a:lnSpc>
              <a:buFont typeface="Arial" pitchFamily="34" charset="0"/>
              <a:buChar char="•"/>
            </a:pPr>
            <a:r>
              <a:rPr lang="es-ES" sz="2000" dirty="0" smtClean="0"/>
              <a:t> </a:t>
            </a:r>
            <a:r>
              <a:rPr lang="es-ES" sz="2000" b="1" i="1" dirty="0" smtClean="0"/>
              <a:t>Ley 14/2013 </a:t>
            </a:r>
            <a:r>
              <a:rPr lang="es-ES" sz="2000" dirty="0" smtClean="0"/>
              <a:t>de apoyo a los emprendedores y su internacionalización</a:t>
            </a:r>
            <a:endParaRPr lang="es-ES" sz="2000" dirty="0"/>
          </a:p>
        </p:txBody>
      </p:sp>
      <p:graphicFrame>
        <p:nvGraphicFramePr>
          <p:cNvPr id="13" name="12 Diagrama"/>
          <p:cNvGraphicFramePr/>
          <p:nvPr/>
        </p:nvGraphicFramePr>
        <p:xfrm>
          <a:off x="251520" y="3429000"/>
          <a:ext cx="8712968" cy="504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7" name="6 Grupo"/>
          <p:cNvGrpSpPr/>
          <p:nvPr/>
        </p:nvGrpSpPr>
        <p:grpSpPr>
          <a:xfrm>
            <a:off x="251519" y="44624"/>
            <a:ext cx="8712967" cy="545953"/>
            <a:chOff x="251520" y="44624"/>
            <a:chExt cx="8712967" cy="545953"/>
          </a:xfrm>
        </p:grpSpPr>
        <p:pic>
          <p:nvPicPr>
            <p:cNvPr id="28" name="27 Imagen" descr="Ecisa corporación.bmp"/>
            <p:cNvPicPr>
              <a:picLocks noChangeAspect="1"/>
            </p:cNvPicPr>
            <p:nvPr/>
          </p:nvPicPr>
          <p:blipFill>
            <a:blip r:embed="rId12" cstate="print"/>
            <a:stretch>
              <a:fillRect/>
            </a:stretch>
          </p:blipFill>
          <p:spPr>
            <a:xfrm>
              <a:off x="1763689" y="44624"/>
              <a:ext cx="936104" cy="545953"/>
            </a:xfrm>
            <a:prstGeom prst="rect">
              <a:avLst/>
            </a:prstGeom>
          </p:spPr>
        </p:pic>
        <p:graphicFrame>
          <p:nvGraphicFramePr>
            <p:cNvPr id="29" name="28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0" name="14 Grupo"/>
            <p:cNvGrpSpPr/>
            <p:nvPr/>
          </p:nvGrpSpPr>
          <p:grpSpPr>
            <a:xfrm>
              <a:off x="251520" y="116631"/>
              <a:ext cx="1368152" cy="464043"/>
              <a:chOff x="4526178" y="5805264"/>
              <a:chExt cx="2300983" cy="791705"/>
            </a:xfrm>
          </p:grpSpPr>
          <p:pic>
            <p:nvPicPr>
              <p:cNvPr id="31" name="30 Imagen" descr="MarcaFMPC20071.jpg"/>
              <p:cNvPicPr>
                <a:picLocks noChangeAspect="1"/>
              </p:cNvPicPr>
              <p:nvPr/>
            </p:nvPicPr>
            <p:blipFill>
              <a:blip r:embed="rId18" cstate="print"/>
              <a:srcRect b="50000"/>
              <a:stretch>
                <a:fillRect/>
              </a:stretch>
            </p:blipFill>
            <p:spPr>
              <a:xfrm>
                <a:off x="4526178" y="5805264"/>
                <a:ext cx="1089939" cy="791705"/>
              </a:xfrm>
              <a:prstGeom prst="rect">
                <a:avLst/>
              </a:prstGeom>
            </p:spPr>
          </p:pic>
          <p:pic>
            <p:nvPicPr>
              <p:cNvPr id="32" name="31 Imagen" descr="MarcaFMPC20071.jpg"/>
              <p:cNvPicPr>
                <a:picLocks noChangeAspect="1"/>
              </p:cNvPicPr>
              <p:nvPr/>
            </p:nvPicPr>
            <p:blipFill>
              <a:blip r:embed="rId18"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1520" y="1700808"/>
            <a:ext cx="8712968" cy="4247317"/>
          </a:xfrm>
          <a:prstGeom prst="rect">
            <a:avLst/>
          </a:prstGeom>
          <a:noFill/>
        </p:spPr>
        <p:txBody>
          <a:bodyPr wrap="square" rtlCol="0">
            <a:spAutoFit/>
          </a:bodyPr>
          <a:lstStyle/>
          <a:p>
            <a:pPr algn="just">
              <a:lnSpc>
                <a:spcPct val="150000"/>
              </a:lnSpc>
              <a:buFont typeface="Arial" pitchFamily="34" charset="0"/>
              <a:buChar char="•"/>
            </a:pPr>
            <a:r>
              <a:rPr lang="es-ES" sz="2000" dirty="0" smtClean="0"/>
              <a:t> </a:t>
            </a:r>
            <a:r>
              <a:rPr lang="es-ES" sz="2000" i="1" dirty="0" smtClean="0"/>
              <a:t>Accesibilidad total</a:t>
            </a:r>
            <a:r>
              <a:rPr lang="es-ES" sz="2000" dirty="0" smtClean="0"/>
              <a:t>: Cualquier empresa sujeto pasivo del IS</a:t>
            </a:r>
          </a:p>
          <a:p>
            <a:pPr algn="just">
              <a:lnSpc>
                <a:spcPct val="150000"/>
              </a:lnSpc>
              <a:buFont typeface="Arial" pitchFamily="34" charset="0"/>
              <a:buChar char="•"/>
            </a:pPr>
            <a:r>
              <a:rPr lang="es-ES" sz="2000" dirty="0" smtClean="0"/>
              <a:t> Permiten recuperar 12 – 59 % de los gastos deducibles del proyecto</a:t>
            </a:r>
          </a:p>
          <a:p>
            <a:pPr algn="just">
              <a:lnSpc>
                <a:spcPct val="150000"/>
              </a:lnSpc>
              <a:buFont typeface="Arial" pitchFamily="34" charset="0"/>
              <a:buChar char="•"/>
            </a:pPr>
            <a:r>
              <a:rPr lang="es-ES" sz="2000" dirty="0" smtClean="0"/>
              <a:t> Efecto financiero inmediato sobre el Resultado Neto y los Fondos Propios</a:t>
            </a:r>
          </a:p>
          <a:p>
            <a:pPr algn="just">
              <a:lnSpc>
                <a:spcPct val="150000"/>
              </a:lnSpc>
              <a:buFont typeface="Arial" pitchFamily="34" charset="0"/>
              <a:buChar char="•"/>
            </a:pPr>
            <a:r>
              <a:rPr lang="es-ES" sz="2000" dirty="0" smtClean="0"/>
              <a:t> Proporcional a la actividad de I+D+i</a:t>
            </a:r>
          </a:p>
          <a:p>
            <a:pPr algn="just">
              <a:lnSpc>
                <a:spcPct val="150000"/>
              </a:lnSpc>
              <a:buFont typeface="Arial" pitchFamily="34" charset="0"/>
              <a:buChar char="•"/>
            </a:pPr>
            <a:r>
              <a:rPr lang="es-ES" sz="2000" dirty="0" smtClean="0"/>
              <a:t> Adaptación a coyuntura económica de la empresa (crédito fiscal hasta 18 años)</a:t>
            </a:r>
          </a:p>
          <a:p>
            <a:pPr algn="just">
              <a:lnSpc>
                <a:spcPct val="150000"/>
              </a:lnSpc>
              <a:buFont typeface="Arial" pitchFamily="34" charset="0"/>
              <a:buChar char="•"/>
            </a:pPr>
            <a:r>
              <a:rPr lang="es-ES" sz="2000" dirty="0" smtClean="0"/>
              <a:t> Dan la posibilidad de reducir a más de la mitad la cuota íntegra IS</a:t>
            </a:r>
          </a:p>
          <a:p>
            <a:pPr algn="just">
              <a:lnSpc>
                <a:spcPct val="150000"/>
              </a:lnSpc>
              <a:buFont typeface="Arial" pitchFamily="34" charset="0"/>
              <a:buChar char="•"/>
            </a:pPr>
            <a:r>
              <a:rPr lang="es-ES" sz="2000" dirty="0" smtClean="0"/>
              <a:t> Compatibles con ayudas públicas (reducción base 65% de la subvención) y </a:t>
            </a:r>
            <a:r>
              <a:rPr lang="es-ES" sz="2000" dirty="0" err="1" smtClean="0"/>
              <a:t>Patent</a:t>
            </a:r>
            <a:r>
              <a:rPr lang="es-ES" sz="2000" dirty="0" smtClean="0"/>
              <a:t> Box (incentivo del art.23 LIS)</a:t>
            </a:r>
          </a:p>
          <a:p>
            <a:pPr algn="just">
              <a:lnSpc>
                <a:spcPct val="150000"/>
              </a:lnSpc>
              <a:buFont typeface="Arial" pitchFamily="34" charset="0"/>
              <a:buChar char="•"/>
            </a:pPr>
            <a:r>
              <a:rPr lang="es-ES" sz="2000" dirty="0" smtClean="0"/>
              <a:t> Seguridad jurídica total: Informe Motivado vinculante</a:t>
            </a:r>
          </a:p>
        </p:txBody>
      </p:sp>
      <p:graphicFrame>
        <p:nvGraphicFramePr>
          <p:cNvPr id="11" name="10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6 Grupo"/>
          <p:cNvGrpSpPr/>
          <p:nvPr/>
        </p:nvGrpSpPr>
        <p:grpSpPr>
          <a:xfrm>
            <a:off x="251519" y="44624"/>
            <a:ext cx="8712967" cy="545953"/>
            <a:chOff x="251520" y="44624"/>
            <a:chExt cx="8712967" cy="545953"/>
          </a:xfrm>
        </p:grpSpPr>
        <p:pic>
          <p:nvPicPr>
            <p:cNvPr id="23" name="22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4" name="23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5" name="14 Grupo"/>
            <p:cNvGrpSpPr/>
            <p:nvPr/>
          </p:nvGrpSpPr>
          <p:grpSpPr>
            <a:xfrm>
              <a:off x="251520" y="116631"/>
              <a:ext cx="1368152" cy="464043"/>
              <a:chOff x="4526178" y="5805264"/>
              <a:chExt cx="2300983" cy="791705"/>
            </a:xfrm>
          </p:grpSpPr>
          <p:pic>
            <p:nvPicPr>
              <p:cNvPr id="26" name="25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7" name="26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Tabla"/>
          <p:cNvGraphicFramePr>
            <a:graphicFrameLocks noGrp="1"/>
          </p:cNvGraphicFramePr>
          <p:nvPr/>
        </p:nvGraphicFramePr>
        <p:xfrm>
          <a:off x="251520" y="1556792"/>
          <a:ext cx="8496943" cy="1728191"/>
        </p:xfrm>
        <a:graphic>
          <a:graphicData uri="http://schemas.openxmlformats.org/drawingml/2006/table">
            <a:tbl>
              <a:tblPr/>
              <a:tblGrid>
                <a:gridCol w="1800200"/>
                <a:gridCol w="5904656"/>
                <a:gridCol w="792087"/>
              </a:tblGrid>
              <a:tr h="346124">
                <a:tc rowSpan="4">
                  <a:txBody>
                    <a:bodyPr/>
                    <a:lstStyle/>
                    <a:p>
                      <a:pPr algn="ctr">
                        <a:lnSpc>
                          <a:spcPct val="115000"/>
                        </a:lnSpc>
                        <a:spcAft>
                          <a:spcPts val="0"/>
                        </a:spcAft>
                      </a:pPr>
                      <a:r>
                        <a:rPr lang="es-ES" sz="1600" b="1" dirty="0">
                          <a:latin typeface="Calibri"/>
                          <a:ea typeface="Calibri"/>
                          <a:cs typeface="Times New Roman"/>
                        </a:rPr>
                        <a:t>INVESTIGACIÓN Y DESARROLLO</a:t>
                      </a:r>
                      <a:endParaRPr lang="es-ES" sz="1600" dirty="0">
                        <a:latin typeface="Calibri"/>
                        <a:ea typeface="Calibri"/>
                        <a:cs typeface="Times New Roman"/>
                      </a:endParaRPr>
                    </a:p>
                  </a:txBody>
                  <a:tcPr marL="39031" marR="3903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S" sz="1600" dirty="0">
                          <a:latin typeface="Calibri"/>
                          <a:ea typeface="Calibri"/>
                          <a:cs typeface="Times New Roman"/>
                        </a:rPr>
                        <a:t>Gastos </a:t>
                      </a:r>
                      <a:r>
                        <a:rPr lang="es-ES" sz="1600" dirty="0" smtClean="0">
                          <a:latin typeface="Calibri"/>
                          <a:ea typeface="Calibri"/>
                          <a:cs typeface="Times New Roman"/>
                        </a:rPr>
                        <a:t>actividades </a:t>
                      </a:r>
                      <a:r>
                        <a:rPr lang="es-ES" sz="1600" dirty="0">
                          <a:latin typeface="Calibri"/>
                          <a:ea typeface="Calibri"/>
                          <a:cs typeface="Times New Roman"/>
                        </a:rPr>
                        <a:t>I+D del ejercicio </a:t>
                      </a:r>
                      <a:r>
                        <a:rPr lang="es-ES" sz="1600" dirty="0" smtClean="0">
                          <a:latin typeface="Calibri"/>
                          <a:ea typeface="Calibri"/>
                          <a:cs typeface="Times New Roman"/>
                        </a:rPr>
                        <a:t>(sin exceso gasto s/media)</a:t>
                      </a:r>
                      <a:endParaRPr lang="es-ES" sz="1600" dirty="0">
                        <a:latin typeface="Calibri"/>
                        <a:ea typeface="Calibri"/>
                        <a:cs typeface="Times New Roman"/>
                      </a:endParaRPr>
                    </a:p>
                  </a:txBody>
                  <a:tcPr marL="39031" marR="39031"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Calibri"/>
                          <a:ea typeface="Calibri"/>
                          <a:cs typeface="Times New Roman"/>
                        </a:rPr>
                        <a:t>25 %</a:t>
                      </a:r>
                    </a:p>
                  </a:txBody>
                  <a:tcPr marL="39031" marR="39031"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124">
                <a:tc vMerge="1">
                  <a:txBody>
                    <a:bodyPr/>
                    <a:lstStyle/>
                    <a:p>
                      <a:endParaRPr lang="es-ES"/>
                    </a:p>
                  </a:txBody>
                  <a:tcPr/>
                </a:tc>
                <a:tc>
                  <a:txBody>
                    <a:bodyPr/>
                    <a:lstStyle/>
                    <a:p>
                      <a:pPr>
                        <a:lnSpc>
                          <a:spcPct val="115000"/>
                        </a:lnSpc>
                        <a:spcAft>
                          <a:spcPts val="0"/>
                        </a:spcAft>
                      </a:pPr>
                      <a:r>
                        <a:rPr lang="es-ES" sz="1600" dirty="0">
                          <a:latin typeface="Calibri"/>
                          <a:ea typeface="Calibri"/>
                          <a:cs typeface="Times New Roman"/>
                        </a:rPr>
                        <a:t>Exceso gasto sobre media dos ejercicios anteriores</a:t>
                      </a:r>
                    </a:p>
                  </a:txBody>
                  <a:tcPr marL="39031" marR="390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Calibri"/>
                          <a:ea typeface="Calibri"/>
                          <a:cs typeface="Times New Roman"/>
                        </a:rPr>
                        <a:t>42 %</a:t>
                      </a:r>
                    </a:p>
                  </a:txBody>
                  <a:tcPr marL="39031" marR="390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124">
                <a:tc vMerge="1">
                  <a:txBody>
                    <a:bodyPr/>
                    <a:lstStyle/>
                    <a:p>
                      <a:endParaRPr lang="es-ES"/>
                    </a:p>
                  </a:txBody>
                  <a:tcPr/>
                </a:tc>
                <a:tc>
                  <a:txBody>
                    <a:bodyPr/>
                    <a:lstStyle/>
                    <a:p>
                      <a:pPr>
                        <a:lnSpc>
                          <a:spcPct val="115000"/>
                        </a:lnSpc>
                        <a:spcAft>
                          <a:spcPts val="0"/>
                        </a:spcAft>
                      </a:pPr>
                      <a:r>
                        <a:rPr lang="es-ES" sz="1600">
                          <a:latin typeface="Calibri"/>
                          <a:ea typeface="Calibri"/>
                          <a:cs typeface="Times New Roman"/>
                        </a:rPr>
                        <a:t>Personal dedicado exclusivamente a I+D</a:t>
                      </a:r>
                    </a:p>
                  </a:txBody>
                  <a:tcPr marL="39031" marR="390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Calibri"/>
                          <a:ea typeface="Calibri"/>
                          <a:cs typeface="Times New Roman"/>
                        </a:rPr>
                        <a:t>17 %</a:t>
                      </a:r>
                    </a:p>
                  </a:txBody>
                  <a:tcPr marL="39031" marR="390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46124">
                <a:tc vMerge="1">
                  <a:txBody>
                    <a:bodyPr/>
                    <a:lstStyle/>
                    <a:p>
                      <a:endParaRPr lang="es-ES"/>
                    </a:p>
                  </a:txBody>
                  <a:tcPr/>
                </a:tc>
                <a:tc>
                  <a:txBody>
                    <a:bodyPr/>
                    <a:lstStyle/>
                    <a:p>
                      <a:pPr>
                        <a:lnSpc>
                          <a:spcPct val="115000"/>
                        </a:lnSpc>
                        <a:spcAft>
                          <a:spcPts val="0"/>
                        </a:spcAft>
                      </a:pPr>
                      <a:r>
                        <a:rPr lang="es-ES" sz="1600">
                          <a:latin typeface="Calibri"/>
                          <a:ea typeface="Calibri"/>
                          <a:cs typeface="Times New Roman"/>
                        </a:rPr>
                        <a:t>Inversiones en inmovilizado exclusivas I+D</a:t>
                      </a:r>
                    </a:p>
                  </a:txBody>
                  <a:tcPr marL="39031" marR="39031"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Calibri"/>
                          <a:ea typeface="Calibri"/>
                          <a:cs typeface="Times New Roman"/>
                        </a:rPr>
                        <a:t>8 %</a:t>
                      </a:r>
                    </a:p>
                  </a:txBody>
                  <a:tcPr marL="39031" marR="39031" marT="0"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DE9D9"/>
                    </a:solidFill>
                  </a:tcPr>
                </a:tc>
              </a:tr>
              <a:tr h="343695">
                <a:tc>
                  <a:txBody>
                    <a:bodyPr/>
                    <a:lstStyle/>
                    <a:p>
                      <a:pPr algn="ctr">
                        <a:lnSpc>
                          <a:spcPct val="115000"/>
                        </a:lnSpc>
                        <a:spcAft>
                          <a:spcPts val="0"/>
                        </a:spcAft>
                      </a:pPr>
                      <a:r>
                        <a:rPr lang="es-ES" sz="1600" b="1" dirty="0">
                          <a:latin typeface="Calibri"/>
                          <a:ea typeface="Calibri"/>
                          <a:cs typeface="Times New Roman"/>
                        </a:rPr>
                        <a:t>INNOVACIÓN</a:t>
                      </a:r>
                      <a:endParaRPr lang="es-ES" sz="1600" dirty="0">
                        <a:latin typeface="Calibri"/>
                        <a:ea typeface="Calibri"/>
                        <a:cs typeface="Times New Roman"/>
                      </a:endParaRPr>
                    </a:p>
                  </a:txBody>
                  <a:tcPr marL="39031" marR="3903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s-ES" sz="1600" dirty="0" smtClean="0">
                          <a:latin typeface="Calibri"/>
                          <a:ea typeface="Calibri"/>
                          <a:cs typeface="Times New Roman"/>
                        </a:rPr>
                        <a:t>Gastos </a:t>
                      </a:r>
                      <a:r>
                        <a:rPr lang="es-ES" sz="1600" dirty="0">
                          <a:latin typeface="Calibri"/>
                          <a:ea typeface="Calibri"/>
                          <a:cs typeface="Times New Roman"/>
                        </a:rPr>
                        <a:t>en actividades IT del </a:t>
                      </a:r>
                      <a:r>
                        <a:rPr lang="es-ES" sz="1600" dirty="0" smtClean="0">
                          <a:latin typeface="Calibri"/>
                          <a:ea typeface="Calibri"/>
                          <a:cs typeface="Times New Roman"/>
                        </a:rPr>
                        <a:t>ejercicio</a:t>
                      </a:r>
                      <a:endParaRPr lang="es-ES" sz="1600" dirty="0">
                        <a:latin typeface="Calibri"/>
                        <a:ea typeface="Calibri"/>
                        <a:cs typeface="Times New Roman"/>
                      </a:endParaRPr>
                    </a:p>
                  </a:txBody>
                  <a:tcPr marL="39031" marR="3903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Calibri"/>
                          <a:ea typeface="Calibri"/>
                          <a:cs typeface="Times New Roman"/>
                        </a:rPr>
                        <a:t>12 </a:t>
                      </a:r>
                      <a:r>
                        <a:rPr lang="es-ES" sz="1600" dirty="0" smtClean="0">
                          <a:latin typeface="Calibri"/>
                          <a:ea typeface="Calibri"/>
                          <a:cs typeface="Times New Roman"/>
                        </a:rPr>
                        <a:t>% *</a:t>
                      </a:r>
                      <a:endParaRPr lang="es-ES" sz="1600" dirty="0">
                        <a:latin typeface="Calibri"/>
                        <a:ea typeface="Calibri"/>
                        <a:cs typeface="Times New Roman"/>
                      </a:endParaRPr>
                    </a:p>
                  </a:txBody>
                  <a:tcPr marL="39031" marR="39031"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DE9D9"/>
                    </a:solidFill>
                  </a:tcPr>
                </a:tc>
              </a:tr>
            </a:tbl>
          </a:graphicData>
        </a:graphic>
      </p:graphicFrame>
      <p:sp>
        <p:nvSpPr>
          <p:cNvPr id="14" name="13 CuadroTexto"/>
          <p:cNvSpPr txBox="1"/>
          <p:nvPr/>
        </p:nvSpPr>
        <p:spPr>
          <a:xfrm>
            <a:off x="251520" y="3284984"/>
            <a:ext cx="8568952" cy="307777"/>
          </a:xfrm>
          <a:prstGeom prst="rect">
            <a:avLst/>
          </a:prstGeom>
          <a:noFill/>
        </p:spPr>
        <p:txBody>
          <a:bodyPr wrap="square" rtlCol="0">
            <a:spAutoFit/>
          </a:bodyPr>
          <a:lstStyle/>
          <a:p>
            <a:pPr algn="just"/>
            <a:r>
              <a:rPr lang="es-ES" sz="1400" dirty="0" smtClean="0"/>
              <a:t>* La Ley 2/2011 aumenta del 8 % al 12 % las deducciones por los gastos efectuados en actividades de IT</a:t>
            </a:r>
            <a:endParaRPr lang="es-ES" sz="1400" dirty="0"/>
          </a:p>
        </p:txBody>
      </p:sp>
      <p:graphicFrame>
        <p:nvGraphicFramePr>
          <p:cNvPr id="15" name="14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 name="6 Grupo"/>
          <p:cNvGrpSpPr/>
          <p:nvPr/>
        </p:nvGrpSpPr>
        <p:grpSpPr>
          <a:xfrm>
            <a:off x="251519" y="44624"/>
            <a:ext cx="8712967" cy="545953"/>
            <a:chOff x="251520" y="44624"/>
            <a:chExt cx="8712967" cy="545953"/>
          </a:xfrm>
        </p:grpSpPr>
        <p:pic>
          <p:nvPicPr>
            <p:cNvPr id="27" name="26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8" name="27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9" name="14 Grupo"/>
            <p:cNvGrpSpPr/>
            <p:nvPr/>
          </p:nvGrpSpPr>
          <p:grpSpPr>
            <a:xfrm>
              <a:off x="251520" y="116631"/>
              <a:ext cx="1368152" cy="464043"/>
              <a:chOff x="4526178" y="5805264"/>
              <a:chExt cx="2300983" cy="791705"/>
            </a:xfrm>
          </p:grpSpPr>
          <p:pic>
            <p:nvPicPr>
              <p:cNvPr id="30" name="29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31" name="30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sp>
        <p:nvSpPr>
          <p:cNvPr id="17" name="16 CuadroTexto"/>
          <p:cNvSpPr txBox="1"/>
          <p:nvPr/>
        </p:nvSpPr>
        <p:spPr>
          <a:xfrm>
            <a:off x="683568" y="3836655"/>
            <a:ext cx="3312368" cy="2400657"/>
          </a:xfrm>
          <a:prstGeom prst="rect">
            <a:avLst/>
          </a:prstGeom>
          <a:solidFill>
            <a:schemeClr val="bg2">
              <a:lumMod val="90000"/>
            </a:schemeClr>
          </a:solidFill>
          <a:ln w="28575">
            <a:noFill/>
          </a:ln>
        </p:spPr>
        <p:txBody>
          <a:bodyPr wrap="square" rtlCol="0">
            <a:spAutoFit/>
          </a:bodyPr>
          <a:lstStyle/>
          <a:p>
            <a:pPr algn="ctr">
              <a:lnSpc>
                <a:spcPct val="150000"/>
              </a:lnSpc>
            </a:pPr>
            <a:r>
              <a:rPr lang="es-ES" sz="2000" b="1" i="1" dirty="0" smtClean="0"/>
              <a:t>Gastos deducibles</a:t>
            </a:r>
          </a:p>
          <a:p>
            <a:pPr>
              <a:lnSpc>
                <a:spcPct val="150000"/>
              </a:lnSpc>
              <a:buFont typeface="Arial" pitchFamily="34" charset="0"/>
              <a:buChar char="•"/>
            </a:pPr>
            <a:r>
              <a:rPr lang="es-ES" sz="2000" dirty="0" smtClean="0"/>
              <a:t> Personal</a:t>
            </a:r>
          </a:p>
          <a:p>
            <a:pPr>
              <a:lnSpc>
                <a:spcPct val="150000"/>
              </a:lnSpc>
              <a:buFont typeface="Arial" pitchFamily="34" charset="0"/>
              <a:buChar char="•"/>
            </a:pPr>
            <a:r>
              <a:rPr lang="es-ES" sz="2000" dirty="0" smtClean="0"/>
              <a:t> Colaboraciones externas</a:t>
            </a:r>
          </a:p>
          <a:p>
            <a:pPr>
              <a:lnSpc>
                <a:spcPct val="150000"/>
              </a:lnSpc>
              <a:buFont typeface="Arial" pitchFamily="34" charset="0"/>
              <a:buChar char="•"/>
            </a:pPr>
            <a:r>
              <a:rPr lang="es-ES" sz="2000" dirty="0" smtClean="0"/>
              <a:t> Activos</a:t>
            </a:r>
          </a:p>
          <a:p>
            <a:pPr>
              <a:lnSpc>
                <a:spcPct val="150000"/>
              </a:lnSpc>
              <a:buFont typeface="Arial" pitchFamily="34" charset="0"/>
              <a:buChar char="•"/>
            </a:pPr>
            <a:r>
              <a:rPr lang="es-ES" sz="2000" dirty="0" smtClean="0"/>
              <a:t> Fungibles / Materiales </a:t>
            </a:r>
          </a:p>
        </p:txBody>
      </p:sp>
      <p:grpSp>
        <p:nvGrpSpPr>
          <p:cNvPr id="20" name="19 Grupo"/>
          <p:cNvGrpSpPr/>
          <p:nvPr/>
        </p:nvGrpSpPr>
        <p:grpSpPr>
          <a:xfrm>
            <a:off x="4788024" y="3645024"/>
            <a:ext cx="3744416" cy="2808312"/>
            <a:chOff x="5004048" y="3717032"/>
            <a:chExt cx="3744416" cy="2808312"/>
          </a:xfrm>
        </p:grpSpPr>
        <p:sp>
          <p:nvSpPr>
            <p:cNvPr id="18" name="17 Estrella de 5 puntas"/>
            <p:cNvSpPr/>
            <p:nvPr/>
          </p:nvSpPr>
          <p:spPr>
            <a:xfrm>
              <a:off x="5004048" y="3717032"/>
              <a:ext cx="3744416" cy="280831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6084168" y="4725144"/>
              <a:ext cx="1584176" cy="1107996"/>
            </a:xfrm>
            <a:prstGeom prst="rect">
              <a:avLst/>
            </a:prstGeom>
            <a:noFill/>
          </p:spPr>
          <p:txBody>
            <a:bodyPr wrap="square" rtlCol="0">
              <a:spAutoFit/>
            </a:bodyPr>
            <a:lstStyle/>
            <a:p>
              <a:pPr algn="ctr"/>
              <a:r>
                <a:rPr lang="es-ES" sz="2200" dirty="0" smtClean="0">
                  <a:solidFill>
                    <a:srgbClr val="000066"/>
                  </a:solidFill>
                </a:rPr>
                <a:t>18 años para su aplicación*</a:t>
              </a:r>
              <a:endParaRPr lang="es-ES" sz="2200" dirty="0">
                <a:solidFill>
                  <a:srgbClr val="000066"/>
                </a:solidFill>
              </a:endParaRPr>
            </a:p>
          </p:txBody>
        </p:sp>
      </p:grpSp>
      <p:sp>
        <p:nvSpPr>
          <p:cNvPr id="21" name="20 CuadroTexto"/>
          <p:cNvSpPr txBox="1"/>
          <p:nvPr/>
        </p:nvSpPr>
        <p:spPr>
          <a:xfrm>
            <a:off x="251520" y="6381328"/>
            <a:ext cx="5184576" cy="369332"/>
          </a:xfrm>
          <a:prstGeom prst="rect">
            <a:avLst/>
          </a:prstGeom>
          <a:noFill/>
        </p:spPr>
        <p:txBody>
          <a:bodyPr wrap="square" rtlCol="0">
            <a:spAutoFit/>
          </a:bodyPr>
          <a:lstStyle/>
          <a:p>
            <a:r>
              <a:rPr lang="es-ES" i="1" dirty="0" smtClean="0">
                <a:solidFill>
                  <a:srgbClr val="000066"/>
                </a:solidFill>
              </a:rPr>
              <a:t>* Novedad Ley de Emprendedores</a:t>
            </a:r>
            <a:endParaRPr lang="es-ES" i="1"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6 Grupo"/>
          <p:cNvGrpSpPr/>
          <p:nvPr/>
        </p:nvGrpSpPr>
        <p:grpSpPr>
          <a:xfrm>
            <a:off x="251519" y="44624"/>
            <a:ext cx="8712967" cy="545953"/>
            <a:chOff x="251520" y="44624"/>
            <a:chExt cx="8712967" cy="545953"/>
          </a:xfrm>
        </p:grpSpPr>
        <p:pic>
          <p:nvPicPr>
            <p:cNvPr id="23" name="22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4" name="23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14 Grupo"/>
            <p:cNvGrpSpPr/>
            <p:nvPr/>
          </p:nvGrpSpPr>
          <p:grpSpPr>
            <a:xfrm>
              <a:off x="251520" y="116631"/>
              <a:ext cx="1368152" cy="464043"/>
              <a:chOff x="4526178" y="5805264"/>
              <a:chExt cx="2300983" cy="791705"/>
            </a:xfrm>
          </p:grpSpPr>
          <p:pic>
            <p:nvPicPr>
              <p:cNvPr id="26" name="25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7" name="26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pic>
        <p:nvPicPr>
          <p:cNvPr id="2050" name="Picture 2"/>
          <p:cNvPicPr>
            <a:picLocks noChangeAspect="1" noChangeArrowheads="1"/>
          </p:cNvPicPr>
          <p:nvPr/>
        </p:nvPicPr>
        <p:blipFill>
          <a:blip r:embed="rId14" cstate="print"/>
          <a:srcRect l="2767" t="26578" r="46317" b="51766"/>
          <a:stretch>
            <a:fillRect/>
          </a:stretch>
        </p:blipFill>
        <p:spPr bwMode="auto">
          <a:xfrm>
            <a:off x="1259632" y="1484784"/>
            <a:ext cx="7829232" cy="1872208"/>
          </a:xfrm>
          <a:prstGeom prst="rect">
            <a:avLst/>
          </a:prstGeom>
          <a:noFill/>
          <a:ln w="9525">
            <a:noFill/>
            <a:miter lim="800000"/>
            <a:headEnd/>
            <a:tailEnd/>
          </a:ln>
        </p:spPr>
      </p:pic>
      <p:sp>
        <p:nvSpPr>
          <p:cNvPr id="16" name="15 CuadroTexto"/>
          <p:cNvSpPr txBox="1"/>
          <p:nvPr/>
        </p:nvSpPr>
        <p:spPr>
          <a:xfrm>
            <a:off x="4644008" y="3501008"/>
            <a:ext cx="4248472" cy="1785104"/>
          </a:xfrm>
          <a:prstGeom prst="rect">
            <a:avLst/>
          </a:prstGeom>
          <a:noFill/>
        </p:spPr>
        <p:txBody>
          <a:bodyPr wrap="square" rtlCol="0">
            <a:spAutoFit/>
          </a:bodyPr>
          <a:lstStyle/>
          <a:p>
            <a:pPr algn="just">
              <a:buFont typeface="Arial" pitchFamily="34" charset="0"/>
              <a:buChar char="•"/>
            </a:pPr>
            <a:r>
              <a:rPr lang="es-ES" sz="2200" dirty="0" smtClean="0"/>
              <a:t> EF a partir 01/01/2013 exclusión del máximo deducible </a:t>
            </a:r>
          </a:p>
          <a:p>
            <a:pPr algn="just">
              <a:buFont typeface="Arial" pitchFamily="34" charset="0"/>
              <a:buChar char="•"/>
            </a:pPr>
            <a:r>
              <a:rPr lang="es-ES" sz="2200" dirty="0" smtClean="0"/>
              <a:t> Abono anticipado del importe de la deducción por insuficiencia de cuota – 20 % descuento</a:t>
            </a:r>
            <a:endParaRPr lang="es-ES" sz="2200" dirty="0"/>
          </a:p>
        </p:txBody>
      </p:sp>
      <p:grpSp>
        <p:nvGrpSpPr>
          <p:cNvPr id="17" name="16 Grupo"/>
          <p:cNvGrpSpPr/>
          <p:nvPr/>
        </p:nvGrpSpPr>
        <p:grpSpPr>
          <a:xfrm>
            <a:off x="7092280" y="4941168"/>
            <a:ext cx="1728192" cy="1296144"/>
            <a:chOff x="5004048" y="3717032"/>
            <a:chExt cx="3744416" cy="2808312"/>
          </a:xfrm>
        </p:grpSpPr>
        <p:sp>
          <p:nvSpPr>
            <p:cNvPr id="18" name="17 Estrella de 5 puntas"/>
            <p:cNvSpPr/>
            <p:nvPr/>
          </p:nvSpPr>
          <p:spPr>
            <a:xfrm>
              <a:off x="5004048" y="3717032"/>
              <a:ext cx="3744416" cy="280831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5896947" y="4756482"/>
              <a:ext cx="2009023" cy="571586"/>
            </a:xfrm>
            <a:prstGeom prst="rect">
              <a:avLst/>
            </a:prstGeom>
            <a:noFill/>
          </p:spPr>
          <p:txBody>
            <a:bodyPr wrap="square" rtlCol="0">
              <a:spAutoFit/>
            </a:bodyPr>
            <a:lstStyle/>
            <a:p>
              <a:pPr algn="ctr"/>
              <a:r>
                <a:rPr lang="es-ES" sz="1400" dirty="0" smtClean="0">
                  <a:solidFill>
                    <a:srgbClr val="000066"/>
                  </a:solidFill>
                </a:rPr>
                <a:t>Novedad</a:t>
              </a:r>
              <a:endParaRPr lang="es-ES" sz="1400" dirty="0">
                <a:solidFill>
                  <a:srgbClr val="000066"/>
                </a:solidFill>
              </a:endParaRPr>
            </a:p>
          </p:txBody>
        </p:sp>
      </p:grpSp>
      <p:pic>
        <p:nvPicPr>
          <p:cNvPr id="1026" name="Picture 2"/>
          <p:cNvPicPr>
            <a:picLocks noChangeAspect="1" noChangeArrowheads="1"/>
          </p:cNvPicPr>
          <p:nvPr/>
        </p:nvPicPr>
        <p:blipFill>
          <a:blip r:embed="rId15" cstate="print"/>
          <a:srcRect l="22964" t="20297" r="53792" b="46235"/>
          <a:stretch>
            <a:fillRect/>
          </a:stretch>
        </p:blipFill>
        <p:spPr bwMode="auto">
          <a:xfrm>
            <a:off x="179512" y="3140968"/>
            <a:ext cx="435860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133350" y="1628800"/>
            <a:ext cx="8877300" cy="4848225"/>
          </a:xfrm>
          <a:prstGeom prst="rect">
            <a:avLst/>
          </a:prstGeom>
          <a:noFill/>
          <a:ln w="9525">
            <a:noFill/>
            <a:miter lim="800000"/>
            <a:headEnd/>
            <a:tailEnd/>
          </a:ln>
        </p:spPr>
      </p:pic>
      <p:grpSp>
        <p:nvGrpSpPr>
          <p:cNvPr id="20" name="6 Grupo"/>
          <p:cNvGrpSpPr/>
          <p:nvPr/>
        </p:nvGrpSpPr>
        <p:grpSpPr>
          <a:xfrm>
            <a:off x="251519" y="44624"/>
            <a:ext cx="8712967" cy="545953"/>
            <a:chOff x="251520" y="44624"/>
            <a:chExt cx="8712967" cy="545953"/>
          </a:xfrm>
        </p:grpSpPr>
        <p:pic>
          <p:nvPicPr>
            <p:cNvPr id="21" name="20 Imagen" descr="Ecisa corporación.bmp"/>
            <p:cNvPicPr>
              <a:picLocks noChangeAspect="1"/>
            </p:cNvPicPr>
            <p:nvPr/>
          </p:nvPicPr>
          <p:blipFill>
            <a:blip r:embed="rId9" cstate="print"/>
            <a:stretch>
              <a:fillRect/>
            </a:stretch>
          </p:blipFill>
          <p:spPr>
            <a:xfrm>
              <a:off x="1763689" y="44624"/>
              <a:ext cx="936104" cy="545953"/>
            </a:xfrm>
            <a:prstGeom prst="rect">
              <a:avLst/>
            </a:prstGeom>
          </p:spPr>
        </p:pic>
        <p:graphicFrame>
          <p:nvGraphicFramePr>
            <p:cNvPr id="22" name="21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3" name="14 Grupo"/>
            <p:cNvGrpSpPr/>
            <p:nvPr/>
          </p:nvGrpSpPr>
          <p:grpSpPr>
            <a:xfrm>
              <a:off x="251520" y="116631"/>
              <a:ext cx="1368152" cy="464043"/>
              <a:chOff x="4526178" y="5805264"/>
              <a:chExt cx="2300983" cy="791705"/>
            </a:xfrm>
          </p:grpSpPr>
          <p:pic>
            <p:nvPicPr>
              <p:cNvPr id="24" name="23 Imagen" descr="MarcaFMPC20071.jpg"/>
              <p:cNvPicPr>
                <a:picLocks noChangeAspect="1"/>
              </p:cNvPicPr>
              <p:nvPr/>
            </p:nvPicPr>
            <p:blipFill>
              <a:blip r:embed="rId15" cstate="print"/>
              <a:srcRect b="50000"/>
              <a:stretch>
                <a:fillRect/>
              </a:stretch>
            </p:blipFill>
            <p:spPr>
              <a:xfrm>
                <a:off x="4526178" y="5805264"/>
                <a:ext cx="1089939" cy="791705"/>
              </a:xfrm>
              <a:prstGeom prst="rect">
                <a:avLst/>
              </a:prstGeom>
            </p:spPr>
          </p:pic>
          <p:pic>
            <p:nvPicPr>
              <p:cNvPr id="25" name="24 Imagen" descr="MarcaFMPC20071.jpg"/>
              <p:cNvPicPr>
                <a:picLocks noChangeAspect="1"/>
              </p:cNvPicPr>
              <p:nvPr/>
            </p:nvPicPr>
            <p:blipFill>
              <a:blip r:embed="rId15"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51520" y="1628800"/>
            <a:ext cx="8712968" cy="4247317"/>
          </a:xfrm>
          <a:prstGeom prst="rect">
            <a:avLst/>
          </a:prstGeom>
          <a:noFill/>
        </p:spPr>
        <p:txBody>
          <a:bodyPr wrap="square" rtlCol="0">
            <a:spAutoFit/>
          </a:bodyPr>
          <a:lstStyle/>
          <a:p>
            <a:pPr algn="just">
              <a:buFont typeface="Arial" pitchFamily="34" charset="0"/>
              <a:buChar char="•"/>
            </a:pPr>
            <a:r>
              <a:rPr lang="es-ES" sz="2000" dirty="0" smtClean="0"/>
              <a:t> </a:t>
            </a:r>
            <a:r>
              <a:rPr lang="es-ES" sz="2000" i="1" dirty="0" smtClean="0"/>
              <a:t>Seguridad jurídica </a:t>
            </a:r>
            <a:r>
              <a:rPr lang="es-ES" sz="2000" dirty="0" smtClean="0"/>
              <a:t>a la Empresa en el ámbito del proyecto evaluado.</a:t>
            </a:r>
          </a:p>
          <a:p>
            <a:pPr algn="just"/>
            <a:endParaRPr lang="es-ES" sz="1000" dirty="0" smtClean="0"/>
          </a:p>
          <a:p>
            <a:pPr algn="just">
              <a:buFont typeface="Arial" pitchFamily="34" charset="0"/>
              <a:buChar char="•"/>
            </a:pPr>
            <a:r>
              <a:rPr lang="es-ES" sz="2000" dirty="0" smtClean="0"/>
              <a:t> El Informe Motivado es vinculante para la Administración Tributaria.</a:t>
            </a:r>
          </a:p>
          <a:p>
            <a:pPr algn="just"/>
            <a:endParaRPr lang="es-ES" sz="1000" dirty="0" smtClean="0"/>
          </a:p>
          <a:p>
            <a:pPr algn="just">
              <a:buFont typeface="Arial" pitchFamily="34" charset="0"/>
              <a:buChar char="•"/>
            </a:pPr>
            <a:r>
              <a:rPr lang="es-ES" sz="2000" dirty="0" smtClean="0"/>
              <a:t> Se regulan a través de RD 1432/2003.</a:t>
            </a:r>
          </a:p>
          <a:p>
            <a:pPr algn="just"/>
            <a:endParaRPr lang="es-ES" sz="1000" dirty="0" smtClean="0"/>
          </a:p>
          <a:p>
            <a:pPr algn="just">
              <a:buFont typeface="Arial" pitchFamily="34" charset="0"/>
              <a:buChar char="•"/>
            </a:pPr>
            <a:r>
              <a:rPr lang="es-ES" sz="2000" dirty="0" smtClean="0"/>
              <a:t> No es de obligatorio para la obtención de DDFF I+D+i.</a:t>
            </a:r>
          </a:p>
          <a:p>
            <a:pPr algn="just"/>
            <a:endParaRPr lang="es-ES" sz="1000" dirty="0" smtClean="0"/>
          </a:p>
          <a:p>
            <a:pPr algn="just">
              <a:buFont typeface="Arial" pitchFamily="34" charset="0"/>
              <a:buChar char="•"/>
            </a:pPr>
            <a:r>
              <a:rPr lang="es-ES" sz="2000" dirty="0" smtClean="0"/>
              <a:t> Sólo podrán ser emitidos a partir de la realización de actividades que sean presentadas en el marco de un proyecto individualizado.</a:t>
            </a:r>
          </a:p>
          <a:p>
            <a:pPr algn="just"/>
            <a:endParaRPr lang="es-ES" sz="1000" dirty="0" smtClean="0"/>
          </a:p>
          <a:p>
            <a:pPr algn="just">
              <a:buFont typeface="Arial" pitchFamily="34" charset="0"/>
              <a:buChar char="•"/>
            </a:pPr>
            <a:r>
              <a:rPr lang="es-ES" sz="2000" dirty="0" smtClean="0"/>
              <a:t> Requisito previo: la Empresa ha de obtener un Informe Técnico (Certificación) sobre el proyecto por una Entidad Acreditada por ENAC para la certificación de proyecto de </a:t>
            </a:r>
            <a:r>
              <a:rPr lang="es-ES" sz="2000" dirty="0" err="1" smtClean="0"/>
              <a:t>I+D+i</a:t>
            </a:r>
            <a:r>
              <a:rPr lang="es-ES" sz="2000" dirty="0" smtClean="0"/>
              <a:t>.</a:t>
            </a:r>
          </a:p>
          <a:p>
            <a:pPr algn="just"/>
            <a:endParaRPr lang="es-ES" sz="1000" dirty="0" smtClean="0"/>
          </a:p>
          <a:p>
            <a:pPr algn="just">
              <a:buFont typeface="Arial" pitchFamily="34" charset="0"/>
              <a:buChar char="•"/>
            </a:pPr>
            <a:r>
              <a:rPr lang="es-ES" sz="2000" dirty="0" smtClean="0"/>
              <a:t> Plazo límite para la Solicitud del IM coincide con la declaración del IS.</a:t>
            </a:r>
            <a:endParaRPr lang="es-ES" sz="2000" dirty="0"/>
          </a:p>
        </p:txBody>
      </p:sp>
      <p:graphicFrame>
        <p:nvGraphicFramePr>
          <p:cNvPr id="13" name="12 Diagrama"/>
          <p:cNvGraphicFramePr/>
          <p:nvPr/>
        </p:nvGraphicFramePr>
        <p:xfrm>
          <a:off x="251520" y="908720"/>
          <a:ext cx="8712968" cy="50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6 Grupo"/>
          <p:cNvGrpSpPr/>
          <p:nvPr/>
        </p:nvGrpSpPr>
        <p:grpSpPr>
          <a:xfrm>
            <a:off x="251519" y="44624"/>
            <a:ext cx="8712967" cy="545953"/>
            <a:chOff x="251520" y="44624"/>
            <a:chExt cx="8712967" cy="545953"/>
          </a:xfrm>
        </p:grpSpPr>
        <p:pic>
          <p:nvPicPr>
            <p:cNvPr id="22" name="21 Imagen" descr="Ecisa corporación.bmp"/>
            <p:cNvPicPr>
              <a:picLocks noChangeAspect="1"/>
            </p:cNvPicPr>
            <p:nvPr/>
          </p:nvPicPr>
          <p:blipFill>
            <a:blip r:embed="rId7" cstate="print"/>
            <a:stretch>
              <a:fillRect/>
            </a:stretch>
          </p:blipFill>
          <p:spPr>
            <a:xfrm>
              <a:off x="1763689" y="44624"/>
              <a:ext cx="936104" cy="545953"/>
            </a:xfrm>
            <a:prstGeom prst="rect">
              <a:avLst/>
            </a:prstGeom>
          </p:spPr>
        </p:pic>
        <p:graphicFrame>
          <p:nvGraphicFramePr>
            <p:cNvPr id="23" name="22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4" name="14 Grupo"/>
            <p:cNvGrpSpPr/>
            <p:nvPr/>
          </p:nvGrpSpPr>
          <p:grpSpPr>
            <a:xfrm>
              <a:off x="251520" y="116631"/>
              <a:ext cx="1368152" cy="464043"/>
              <a:chOff x="4526178" y="5805264"/>
              <a:chExt cx="2300983" cy="791705"/>
            </a:xfrm>
          </p:grpSpPr>
          <p:pic>
            <p:nvPicPr>
              <p:cNvPr id="25" name="24 Imagen" descr="MarcaFMPC20071.jpg"/>
              <p:cNvPicPr>
                <a:picLocks noChangeAspect="1"/>
              </p:cNvPicPr>
              <p:nvPr/>
            </p:nvPicPr>
            <p:blipFill>
              <a:blip r:embed="rId13" cstate="print"/>
              <a:srcRect b="50000"/>
              <a:stretch>
                <a:fillRect/>
              </a:stretch>
            </p:blipFill>
            <p:spPr>
              <a:xfrm>
                <a:off x="4526178" y="5805264"/>
                <a:ext cx="1089939" cy="791705"/>
              </a:xfrm>
              <a:prstGeom prst="rect">
                <a:avLst/>
              </a:prstGeom>
            </p:spPr>
          </p:pic>
          <p:pic>
            <p:nvPicPr>
              <p:cNvPr id="26" name="25 Imagen" descr="MarcaFMPC20071.jpg"/>
              <p:cNvPicPr>
                <a:picLocks noChangeAspect="1"/>
              </p:cNvPicPr>
              <p:nvPr/>
            </p:nvPicPr>
            <p:blipFill>
              <a:blip r:embed="rId13"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anessa_izquierdo\Documents\ECISA\I+D+i\PROYECTOS\2009\PR09_003 UTE PASEO BENIDORM\Fotos Muro acabado\Imagen 0010.jpg"/>
          <p:cNvPicPr>
            <a:picLocks noChangeAspect="1" noChangeArrowheads="1"/>
          </p:cNvPicPr>
          <p:nvPr/>
        </p:nvPicPr>
        <p:blipFill>
          <a:blip r:embed="rId3" cstate="print"/>
          <a:srcRect/>
          <a:stretch>
            <a:fillRect/>
          </a:stretch>
        </p:blipFill>
        <p:spPr bwMode="auto">
          <a:xfrm>
            <a:off x="251520" y="908720"/>
            <a:ext cx="3384376" cy="2538189"/>
          </a:xfrm>
          <a:prstGeom prst="rect">
            <a:avLst/>
          </a:prstGeom>
          <a:noFill/>
        </p:spPr>
      </p:pic>
      <p:pic>
        <p:nvPicPr>
          <p:cNvPr id="2052" name="Imagen 11" descr="\\server\CONTROL_INTERNO\intercambio de archivos\Rocío\ECISA\I+D\2008\DDFF I+D 08 UTE COMSA - ECISA\Documentacion CD\FOTOS\080415_0B COLOCACION PRIMERAS VIGAS\080415_COLOCACION VIGAS_1 044.jpg"/>
          <p:cNvPicPr>
            <a:picLocks noChangeAspect="1" noChangeArrowheads="1"/>
          </p:cNvPicPr>
          <p:nvPr/>
        </p:nvPicPr>
        <p:blipFill>
          <a:blip r:embed="rId4" cstate="print"/>
          <a:srcRect/>
          <a:stretch>
            <a:fillRect/>
          </a:stretch>
        </p:blipFill>
        <p:spPr bwMode="auto">
          <a:xfrm>
            <a:off x="5364088" y="3861048"/>
            <a:ext cx="3384376" cy="2542751"/>
          </a:xfrm>
          <a:prstGeom prst="rect">
            <a:avLst/>
          </a:prstGeom>
          <a:noFill/>
          <a:ln w="9525">
            <a:noFill/>
            <a:miter lim="800000"/>
            <a:headEnd/>
            <a:tailEnd/>
          </a:ln>
        </p:spPr>
      </p:pic>
      <p:sp>
        <p:nvSpPr>
          <p:cNvPr id="9" name="8 CuadroTexto"/>
          <p:cNvSpPr txBox="1"/>
          <p:nvPr/>
        </p:nvSpPr>
        <p:spPr>
          <a:xfrm>
            <a:off x="3923928" y="836712"/>
            <a:ext cx="4968552" cy="2862322"/>
          </a:xfrm>
          <a:prstGeom prst="rect">
            <a:avLst/>
          </a:prstGeom>
          <a:noFill/>
        </p:spPr>
        <p:txBody>
          <a:bodyPr wrap="square" rtlCol="0">
            <a:spAutoFit/>
          </a:bodyPr>
          <a:lstStyle/>
          <a:p>
            <a:pPr algn="just"/>
            <a:r>
              <a:rPr lang="es-ES" b="1" dirty="0" smtClean="0"/>
              <a:t>“Diseño y desarrollo de lámina alabeada de hormigón blanco proyectado sobre encofrados de tablillas de madera en el Paseo de Poniente de Benidorm”</a:t>
            </a:r>
          </a:p>
          <a:p>
            <a:pPr algn="just"/>
            <a:endParaRPr lang="es-ES" b="1" dirty="0" smtClean="0"/>
          </a:p>
          <a:p>
            <a:pPr algn="just"/>
            <a:r>
              <a:rPr lang="es-ES" dirty="0" smtClean="0"/>
              <a:t>UTE ECISA - DRAGADOS</a:t>
            </a:r>
          </a:p>
          <a:p>
            <a:pPr algn="just"/>
            <a:r>
              <a:rPr lang="es-ES" dirty="0" smtClean="0"/>
              <a:t>Presupuesto: 1.094.140 € / EF: 2007 - 2008</a:t>
            </a:r>
          </a:p>
          <a:p>
            <a:pPr algn="just"/>
            <a:r>
              <a:rPr lang="es-ES" dirty="0" smtClean="0"/>
              <a:t>Calificación: I+D – 937.526 € / IT – 156.614 €</a:t>
            </a:r>
          </a:p>
          <a:p>
            <a:pPr algn="just"/>
            <a:r>
              <a:rPr lang="es-ES" dirty="0" smtClean="0"/>
              <a:t>Proyecto certificado RD 1432/2003 y UNE 166001</a:t>
            </a:r>
          </a:p>
          <a:p>
            <a:pPr algn="just"/>
            <a:endParaRPr lang="es-ES" dirty="0"/>
          </a:p>
        </p:txBody>
      </p:sp>
      <p:sp>
        <p:nvSpPr>
          <p:cNvPr id="10" name="9 CuadroTexto"/>
          <p:cNvSpPr txBox="1"/>
          <p:nvPr/>
        </p:nvSpPr>
        <p:spPr>
          <a:xfrm>
            <a:off x="251520" y="3861048"/>
            <a:ext cx="4896544" cy="2585323"/>
          </a:xfrm>
          <a:prstGeom prst="rect">
            <a:avLst/>
          </a:prstGeom>
          <a:noFill/>
        </p:spPr>
        <p:txBody>
          <a:bodyPr wrap="square" rtlCol="0">
            <a:spAutoFit/>
          </a:bodyPr>
          <a:lstStyle/>
          <a:p>
            <a:pPr algn="just"/>
            <a:r>
              <a:rPr lang="es-ES" b="1" dirty="0" smtClean="0"/>
              <a:t>“Diseño y desarrollo de sistema de pilotes escalonados para la construcción de obras subterráneas en varios niveles”</a:t>
            </a:r>
          </a:p>
          <a:p>
            <a:pPr algn="just"/>
            <a:endParaRPr lang="es-ES" b="1" dirty="0" smtClean="0"/>
          </a:p>
          <a:p>
            <a:pPr algn="just"/>
            <a:r>
              <a:rPr lang="es-ES" dirty="0" smtClean="0"/>
              <a:t>UTE ECISA - COMSA</a:t>
            </a:r>
          </a:p>
          <a:p>
            <a:pPr algn="just"/>
            <a:r>
              <a:rPr lang="es-ES" dirty="0" smtClean="0"/>
              <a:t>Presupuesto: 2.067.035 € / EF: 2007 - 2008</a:t>
            </a:r>
          </a:p>
          <a:p>
            <a:pPr algn="just"/>
            <a:r>
              <a:rPr lang="es-ES" dirty="0" smtClean="0"/>
              <a:t>Calificación: I+D </a:t>
            </a:r>
          </a:p>
          <a:p>
            <a:pPr algn="just"/>
            <a:r>
              <a:rPr lang="es-ES" dirty="0" smtClean="0"/>
              <a:t>Proyecto certificado RD 1432/2003 y UNE 166001</a:t>
            </a:r>
          </a:p>
          <a:p>
            <a:pPr algn="just"/>
            <a:endParaRPr lang="es-ES" dirty="0"/>
          </a:p>
        </p:txBody>
      </p:sp>
      <p:grpSp>
        <p:nvGrpSpPr>
          <p:cNvPr id="24" name="6 Grupo"/>
          <p:cNvGrpSpPr/>
          <p:nvPr/>
        </p:nvGrpSpPr>
        <p:grpSpPr>
          <a:xfrm>
            <a:off x="251519" y="44624"/>
            <a:ext cx="8712967" cy="545953"/>
            <a:chOff x="251520" y="44624"/>
            <a:chExt cx="8712967" cy="545953"/>
          </a:xfrm>
        </p:grpSpPr>
        <p:pic>
          <p:nvPicPr>
            <p:cNvPr id="25" name="24 Imagen" descr="Ecisa corporación.bmp"/>
            <p:cNvPicPr>
              <a:picLocks noChangeAspect="1"/>
            </p:cNvPicPr>
            <p:nvPr/>
          </p:nvPicPr>
          <p:blipFill>
            <a:blip r:embed="rId5" cstate="print"/>
            <a:stretch>
              <a:fillRect/>
            </a:stretch>
          </p:blipFill>
          <p:spPr>
            <a:xfrm>
              <a:off x="1763689" y="44624"/>
              <a:ext cx="936104" cy="545953"/>
            </a:xfrm>
            <a:prstGeom prst="rect">
              <a:avLst/>
            </a:prstGeom>
          </p:spPr>
        </p:pic>
        <p:graphicFrame>
          <p:nvGraphicFramePr>
            <p:cNvPr id="26" name="25 Diagrama"/>
            <p:cNvGraphicFramePr/>
            <p:nvPr/>
          </p:nvGraphicFramePr>
          <p:xfrm>
            <a:off x="2843808" y="116632"/>
            <a:ext cx="6120679"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7" name="14 Grupo"/>
            <p:cNvGrpSpPr/>
            <p:nvPr/>
          </p:nvGrpSpPr>
          <p:grpSpPr>
            <a:xfrm>
              <a:off x="251520" y="116631"/>
              <a:ext cx="1368152" cy="464043"/>
              <a:chOff x="4526178" y="5805264"/>
              <a:chExt cx="2300983" cy="791705"/>
            </a:xfrm>
          </p:grpSpPr>
          <p:pic>
            <p:nvPicPr>
              <p:cNvPr id="28" name="27 Imagen" descr="MarcaFMPC20071.jpg"/>
              <p:cNvPicPr>
                <a:picLocks noChangeAspect="1"/>
              </p:cNvPicPr>
              <p:nvPr/>
            </p:nvPicPr>
            <p:blipFill>
              <a:blip r:embed="rId11" cstate="print"/>
              <a:srcRect b="50000"/>
              <a:stretch>
                <a:fillRect/>
              </a:stretch>
            </p:blipFill>
            <p:spPr>
              <a:xfrm>
                <a:off x="4526178" y="5805264"/>
                <a:ext cx="1089939" cy="791705"/>
              </a:xfrm>
              <a:prstGeom prst="rect">
                <a:avLst/>
              </a:prstGeom>
            </p:spPr>
          </p:pic>
          <p:pic>
            <p:nvPicPr>
              <p:cNvPr id="29" name="28 Imagen" descr="MarcaFMPC20071.jpg"/>
              <p:cNvPicPr>
                <a:picLocks noChangeAspect="1"/>
              </p:cNvPicPr>
              <p:nvPr/>
            </p:nvPicPr>
            <p:blipFill>
              <a:blip r:embed="rId11" cstate="print"/>
              <a:srcRect t="51729"/>
              <a:stretch>
                <a:fillRect/>
              </a:stretch>
            </p:blipFill>
            <p:spPr>
              <a:xfrm>
                <a:off x="5688096" y="5805267"/>
                <a:ext cx="1139065" cy="737118"/>
              </a:xfrm>
              <a:prstGeom prst="rect">
                <a:avLst/>
              </a:prstGeom>
            </p:spPr>
          </p:pic>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1104</Words>
  <Application>Microsoft Office PowerPoint</Application>
  <PresentationFormat>Presentación en pantalla (4:3)</PresentationFormat>
  <Paragraphs>154</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Diseño personalizado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Vanessa Izquierdo Inserte</dc:creator>
  <cp:lastModifiedBy>Vanessa Izquierdo Inserte</cp:lastModifiedBy>
  <cp:revision>158</cp:revision>
  <dcterms:created xsi:type="dcterms:W3CDTF">2011-10-24T07:25:23Z</dcterms:created>
  <dcterms:modified xsi:type="dcterms:W3CDTF">2013-11-17T19:12:42Z</dcterms:modified>
</cp:coreProperties>
</file>